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Lst>
  <p:notesMasterIdLst>
    <p:notesMasterId r:id="rId16"/>
  </p:notesMasterIdLst>
  <p:sldIdLst>
    <p:sldId id="256" r:id="rId3"/>
    <p:sldId id="271" r:id="rId4"/>
    <p:sldId id="268" r:id="rId5"/>
    <p:sldId id="274" r:id="rId6"/>
    <p:sldId id="273" r:id="rId7"/>
    <p:sldId id="258" r:id="rId8"/>
    <p:sldId id="265" r:id="rId9"/>
    <p:sldId id="277" r:id="rId10"/>
    <p:sldId id="261" r:id="rId11"/>
    <p:sldId id="270" r:id="rId12"/>
    <p:sldId id="260"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09"/>
    <p:restoredTop sz="95046"/>
  </p:normalViewPr>
  <p:slideViewPr>
    <p:cSldViewPr snapToGrid="0" snapToObjects="1">
      <p:cViewPr>
        <p:scale>
          <a:sx n="79" d="100"/>
          <a:sy n="79" d="100"/>
        </p:scale>
        <p:origin x="312" y="400"/>
      </p:cViewPr>
      <p:guideLst/>
    </p:cSldViewPr>
  </p:slideViewPr>
  <p:notesTextViewPr>
    <p:cViewPr>
      <p:scale>
        <a:sx n="1" d="1"/>
        <a:sy n="1" d="1"/>
      </p:scale>
      <p:origin x="0" y="0"/>
    </p:cViewPr>
  </p:notesTextViewPr>
  <p:notesViewPr>
    <p:cSldViewPr snapToGrid="0" snapToObjects="1">
      <p:cViewPr>
        <p:scale>
          <a:sx n="158" d="100"/>
          <a:sy n="158" d="100"/>
        </p:scale>
        <p:origin x="944" y="-221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F153A-7F34-8845-9382-6D9BBFBD2C77}" type="datetimeFigureOut">
              <a:rPr lang="en-US" smtClean="0"/>
              <a:t>11/1/16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19B97-B4A8-434E-8E2A-C25A25826EB0}" type="slidenum">
              <a:rPr lang="en-US" smtClean="0"/>
              <a:t>‹#›</a:t>
            </a:fld>
            <a:endParaRPr lang="en-US"/>
          </a:p>
        </p:txBody>
      </p:sp>
    </p:spTree>
    <p:extLst>
      <p:ext uri="{BB962C8B-B14F-4D97-AF65-F5344CB8AC3E}">
        <p14:creationId xmlns:p14="http://schemas.microsoft.com/office/powerpoint/2010/main" val="58443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rnamstreetblog.com/2016/06/why-do-we-backslide-on-our-goals/" TargetMode="External"/><Relationship Id="rId4" Type="http://schemas.openxmlformats.org/officeDocument/2006/relationships/hyperlink" Target="https://www.farnamstreetblog.com/2016/02/roger-fisher-and-alan-sharp-on-how-to-really-provide-feedback/"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Homeostasis</a:t>
            </a:r>
            <a:r>
              <a:rPr lang="en-US" sz="1200" kern="1200" dirty="0" smtClean="0">
                <a:solidFill>
                  <a:schemeClr val="tx1"/>
                </a:solidFill>
                <a:effectLst/>
                <a:latin typeface="+mn-lt"/>
                <a:ea typeface="+mn-ea"/>
                <a:cs typeface="+mn-cs"/>
              </a:rPr>
              <a:t>: The basic self-regulating feedback loops that keep us</a:t>
            </a:r>
            <a:r>
              <a:rPr lang="en-US" dirty="0" smtClean="0"/>
              <a:t> </a:t>
            </a:r>
            <a:r>
              <a:rPr lang="en-US" sz="1200" u="none" strike="noStrike" kern="1200" dirty="0" smtClean="0">
                <a:solidFill>
                  <a:schemeClr val="tx1"/>
                </a:solidFill>
                <a:effectLst/>
                <a:latin typeface="+mn-lt"/>
                <a:ea typeface="+mn-ea"/>
                <a:cs typeface="+mn-cs"/>
                <a:hlinkClick r:id="rId3"/>
              </a:rPr>
              <a:t>repeating the same habits over and over</a:t>
            </a:r>
            <a:r>
              <a:rPr lang="en-US" sz="1200" kern="1200" dirty="0" smtClean="0">
                <a:solidFill>
                  <a:schemeClr val="tx1"/>
                </a:solidFill>
                <a:effectLst/>
                <a:latin typeface="+mn-lt"/>
                <a:ea typeface="+mn-ea"/>
                <a:cs typeface="+mn-cs"/>
              </a:rPr>
              <a:t>. The predictable forces that keep us from changing</a:t>
            </a:r>
            <a:r>
              <a:rPr lang="en-US" dirty="0" smtClean="0"/>
              <a:t> </a:t>
            </a:r>
            <a:r>
              <a:rPr lang="en-US" sz="1200" i="1" kern="1200" dirty="0" smtClean="0">
                <a:solidFill>
                  <a:schemeClr val="tx1"/>
                </a:solidFill>
                <a:effectLst/>
                <a:latin typeface="+mn-lt"/>
                <a:ea typeface="+mn-ea"/>
                <a:cs typeface="+mn-cs"/>
              </a:rPr>
              <a:t>ourselves. </a:t>
            </a:r>
            <a:r>
              <a:rPr lang="en-US" sz="1200" kern="1200" dirty="0" smtClean="0">
                <a:solidFill>
                  <a:schemeClr val="tx1"/>
                </a:solidFill>
                <a:effectLst/>
                <a:latin typeface="+mn-lt"/>
                <a:ea typeface="+mn-ea"/>
                <a:cs typeface="+mn-cs"/>
              </a:rPr>
              <a:t>Let’s take the example of learning </a:t>
            </a:r>
            <a:r>
              <a:rPr lang="en-US" sz="1200" kern="1200" dirty="0" smtClean="0">
                <a:solidFill>
                  <a:schemeClr val="tx1"/>
                </a:solidFill>
                <a:effectLst/>
                <a:latin typeface="+mn-lt"/>
                <a:ea typeface="+mn-ea"/>
                <a:cs typeface="+mn-cs"/>
                <a:hlinkClick r:id="rId4"/>
              </a:rPr>
              <a:t>how to give better feedback</a:t>
            </a:r>
            <a:r>
              <a:rPr lang="en-US" sz="1200" kern="1200" dirty="0" smtClean="0">
                <a:solidFill>
                  <a:schemeClr val="tx1"/>
                </a:solidFill>
                <a:effectLst/>
                <a:latin typeface="+mn-lt"/>
                <a:ea typeface="+mn-ea"/>
                <a:cs typeface="+mn-cs"/>
              </a:rPr>
              <a:t>. What could be a more useful skill? But actually </a:t>
            </a:r>
            <a:r>
              <a:rPr lang="en-US" sz="1200" i="1" kern="1200" dirty="0" smtClean="0">
                <a:solidFill>
                  <a:schemeClr val="tx1"/>
                </a:solidFill>
                <a:effectLst/>
                <a:latin typeface="+mn-lt"/>
                <a:ea typeface="+mn-ea"/>
                <a:cs typeface="+mn-cs"/>
              </a:rPr>
              <a:t>doing so</a:t>
            </a:r>
            <a:r>
              <a:rPr lang="en-US" sz="1200" kern="1200" dirty="0" smtClean="0">
                <a:solidFill>
                  <a:schemeClr val="tx1"/>
                </a:solidFill>
                <a:effectLst/>
                <a:latin typeface="+mn-lt"/>
                <a:ea typeface="+mn-ea"/>
                <a:cs typeface="+mn-cs"/>
              </a:rPr>
              <a:t>, actually following through with the idea, is not at all easy. You have to overcome your natural impulse to criticize. You have to get over your natural ego. You have to be very careful to watch your words, trying to decipher what will be </a:t>
            </a:r>
            <a:r>
              <a:rPr lang="en-US" sz="1200" i="1" kern="1200" dirty="0" smtClean="0">
                <a:solidFill>
                  <a:schemeClr val="tx1"/>
                </a:solidFill>
                <a:effectLst/>
                <a:latin typeface="+mn-lt"/>
                <a:ea typeface="+mn-ea"/>
                <a:cs typeface="+mn-cs"/>
              </a:rPr>
              <a:t>heard</a:t>
            </a:r>
            <a:r>
              <a:rPr lang="en-US" sz="1200" kern="1200" dirty="0" smtClean="0">
                <a:solidFill>
                  <a:schemeClr val="tx1"/>
                </a:solidFill>
                <a:effectLst/>
                <a:latin typeface="+mn-lt"/>
                <a:ea typeface="+mn-ea"/>
                <a:cs typeface="+mn-cs"/>
              </a:rPr>
              <a:t> when you deliver feedback. All of these are hard things to do, all of them unnatural. All will require some re-doubling to accomplish. </a:t>
            </a:r>
          </a:p>
          <a:p>
            <a:r>
              <a:rPr lang="en-US" sz="1200" kern="1200" dirty="0" smtClean="0">
                <a:solidFill>
                  <a:schemeClr val="tx1"/>
                </a:solidFill>
                <a:effectLst/>
                <a:latin typeface="+mn-lt"/>
                <a:ea typeface="+mn-ea"/>
                <a:cs typeface="+mn-cs"/>
              </a:rPr>
              <a:t>Thus, most people won’t actually do it. This an Iron Rule of life: </a:t>
            </a:r>
            <a:r>
              <a:rPr lang="en-US" sz="1200" b="1" i="1" kern="1200" dirty="0" smtClean="0">
                <a:solidFill>
                  <a:schemeClr val="tx1"/>
                </a:solidFill>
                <a:effectLst/>
                <a:latin typeface="+mn-lt"/>
                <a:ea typeface="+mn-ea"/>
                <a:cs typeface="+mn-cs"/>
              </a:rPr>
              <a:t>Biological systems tend towards what is comfortable</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5719B97-B4A8-434E-8E2A-C25A25826EB0}" type="slidenum">
              <a:rPr lang="en-US" smtClean="0"/>
              <a:t>1</a:t>
            </a:fld>
            <a:endParaRPr lang="en-US"/>
          </a:p>
        </p:txBody>
      </p:sp>
    </p:spTree>
    <p:extLst>
      <p:ext uri="{BB962C8B-B14F-4D97-AF65-F5344CB8AC3E}">
        <p14:creationId xmlns:p14="http://schemas.microsoft.com/office/powerpoint/2010/main" val="183381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719B97-B4A8-434E-8E2A-C25A25826EB0}" type="slidenum">
              <a:rPr lang="en-US" smtClean="0"/>
              <a:t>4</a:t>
            </a:fld>
            <a:endParaRPr lang="en-US"/>
          </a:p>
        </p:txBody>
      </p:sp>
    </p:spTree>
    <p:extLst>
      <p:ext uri="{BB962C8B-B14F-4D97-AF65-F5344CB8AC3E}">
        <p14:creationId xmlns:p14="http://schemas.microsoft.com/office/powerpoint/2010/main" val="101293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11/1/16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11/1/16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11/1/16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11/1/16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48775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9798" y="904500"/>
            <a:ext cx="9593450" cy="2727701"/>
          </a:xfrm>
        </p:spPr>
        <p:txBody>
          <a:bodyPr>
            <a:normAutofit/>
          </a:bodyPr>
          <a:lstStyle/>
          <a:p>
            <a:pPr algn="ctr"/>
            <a:r>
              <a:rPr lang="en-US" dirty="0"/>
              <a:t>The Learning Brain -</a:t>
            </a:r>
            <a:br>
              <a:rPr lang="en-US" dirty="0"/>
            </a:br>
            <a:r>
              <a:rPr lang="en-US" sz="4000" dirty="0"/>
              <a:t>Implications for the Future of QM</a:t>
            </a:r>
            <a:br>
              <a:rPr lang="en-US" sz="4000" dirty="0"/>
            </a:br>
            <a:endParaRPr lang="en-US" sz="4000" dirty="0"/>
          </a:p>
        </p:txBody>
      </p:sp>
      <p:sp>
        <p:nvSpPr>
          <p:cNvPr id="3" name="Subtitle 2"/>
          <p:cNvSpPr>
            <a:spLocks noGrp="1"/>
          </p:cNvSpPr>
          <p:nvPr>
            <p:ph type="subTitle" idx="1"/>
          </p:nvPr>
        </p:nvSpPr>
        <p:spPr>
          <a:xfrm>
            <a:off x="3138407" y="3632201"/>
            <a:ext cx="7911885" cy="685800"/>
          </a:xfrm>
        </p:spPr>
        <p:txBody>
          <a:bodyPr>
            <a:normAutofit/>
          </a:bodyPr>
          <a:lstStyle/>
          <a:p>
            <a:r>
              <a:rPr lang="en-US" sz="2800" dirty="0">
                <a:latin typeface="Apple Chancery" charset="0"/>
                <a:ea typeface="Apple Chancery" charset="0"/>
                <a:cs typeface="Apple Chancery" charset="0"/>
              </a:rPr>
              <a:t>At Some Point, You Have to Eat The Broccoli</a:t>
            </a:r>
          </a:p>
        </p:txBody>
      </p:sp>
    </p:spTree>
    <p:extLst>
      <p:ext uri="{BB962C8B-B14F-4D97-AF65-F5344CB8AC3E}">
        <p14:creationId xmlns:p14="http://schemas.microsoft.com/office/powerpoint/2010/main" val="517627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298" y="0"/>
            <a:ext cx="6266766" cy="300891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761" y="618978"/>
            <a:ext cx="3533018" cy="27750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362" y="3173409"/>
            <a:ext cx="3700975" cy="3008756"/>
          </a:xfrm>
          <a:prstGeom prst="rect">
            <a:avLst/>
          </a:prstGeom>
        </p:spPr>
      </p:pic>
      <p:pic>
        <p:nvPicPr>
          <p:cNvPr id="8" name="droppedImage.png"/>
          <p:cNvPicPr/>
          <p:nvPr/>
        </p:nvPicPr>
        <p:blipFill>
          <a:blip r:embed="rId5">
            <a:extLst/>
          </a:blip>
          <a:stretch>
            <a:fillRect/>
          </a:stretch>
        </p:blipFill>
        <p:spPr>
          <a:xfrm>
            <a:off x="6587587" y="3882037"/>
            <a:ext cx="2894038" cy="2181138"/>
          </a:xfrm>
          <a:prstGeom prst="rect">
            <a:avLst/>
          </a:prstGeom>
          <a:ln w="12700">
            <a:miter lim="400000"/>
          </a:ln>
          <a:effectLst>
            <a:outerShdw blurRad="76200" dist="63500" dir="5400000" rotWithShape="0">
              <a:srgbClr val="000000">
                <a:alpha val="45000"/>
              </a:srgbClr>
            </a:outerShdw>
          </a:effectLst>
        </p:spPr>
      </p:pic>
    </p:spTree>
    <p:extLst>
      <p:ext uri="{BB962C8B-B14F-4D97-AF65-F5344CB8AC3E}">
        <p14:creationId xmlns:p14="http://schemas.microsoft.com/office/powerpoint/2010/main" val="1378340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33530733"/>
              </p:ext>
            </p:extLst>
          </p:nvPr>
        </p:nvGraphicFramePr>
        <p:xfrm>
          <a:off x="569843" y="1413815"/>
          <a:ext cx="10718135" cy="4837085"/>
        </p:xfrm>
        <a:graphic>
          <a:graphicData uri="http://schemas.openxmlformats.org/drawingml/2006/table">
            <a:tbl>
              <a:tblPr firstRow="1" firstCol="1" lastCol="1" bandRow="1">
                <a:tableStyleId>{17292A2E-F333-43FB-9621-5CBBE7FDCDCB}</a:tableStyleId>
              </a:tblPr>
              <a:tblGrid>
                <a:gridCol w="2129870"/>
                <a:gridCol w="1632445"/>
                <a:gridCol w="1713261"/>
                <a:gridCol w="1805879"/>
                <a:gridCol w="1718340"/>
                <a:gridCol w="1718340"/>
              </a:tblGrid>
              <a:tr h="637008">
                <a:tc>
                  <a:txBody>
                    <a:bodyPr/>
                    <a:lstStyle/>
                    <a:p>
                      <a:pPr marL="0" marR="0" algn="ctr">
                        <a:spcBef>
                          <a:spcPts val="0"/>
                        </a:spcBef>
                        <a:spcAft>
                          <a:spcPts val="0"/>
                        </a:spcAft>
                      </a:pPr>
                      <a:r>
                        <a:rPr lang="en-US" sz="1400" b="0" dirty="0">
                          <a:effectLst/>
                          <a:latin typeface="Lucida Grande" charset="0"/>
                          <a:ea typeface="Lucida Grande" charset="0"/>
                          <a:cs typeface="Lucida Grande" charset="0"/>
                        </a:rPr>
                        <a:t>Learning</a:t>
                      </a:r>
                    </a:p>
                    <a:p>
                      <a:pPr marL="0" marR="0" algn="ctr">
                        <a:spcBef>
                          <a:spcPts val="0"/>
                        </a:spcBef>
                        <a:spcAft>
                          <a:spcPts val="0"/>
                        </a:spcAft>
                      </a:pPr>
                      <a:r>
                        <a:rPr lang="en-US" sz="1400" b="0" dirty="0" smtClean="0">
                          <a:solidFill>
                            <a:schemeClr val="bg1"/>
                          </a:solidFill>
                          <a:effectLst/>
                          <a:latin typeface="Lucida Grande" charset="0"/>
                          <a:ea typeface="Lucida Grande" charset="0"/>
                          <a:cs typeface="Lucida Grande" charset="0"/>
                        </a:rPr>
                        <a:t>Strategy</a:t>
                      </a:r>
                      <a:endParaRPr lang="en-US" sz="1400" b="0" dirty="0">
                        <a:solidFill>
                          <a:schemeClr val="bg1"/>
                        </a:solidFill>
                        <a:effectLst/>
                        <a:latin typeface="Lucida Grande" charset="0"/>
                        <a:ea typeface="Lucida Grande" charset="0"/>
                        <a:cs typeface="Lucida Grande" charset="0"/>
                      </a:endParaRPr>
                    </a:p>
                  </a:txBody>
                  <a:tcPr marL="65614" marR="65614" marT="0" marB="0">
                    <a:solidFill>
                      <a:schemeClr val="tx1"/>
                    </a:solidFill>
                  </a:tcPr>
                </a:tc>
                <a:tc>
                  <a:txBody>
                    <a:bodyPr/>
                    <a:lstStyle/>
                    <a:p>
                      <a:pPr marL="0" marR="0" algn="ctr">
                        <a:spcBef>
                          <a:spcPts val="0"/>
                        </a:spcBef>
                        <a:spcAft>
                          <a:spcPts val="0"/>
                        </a:spcAft>
                      </a:pPr>
                      <a:r>
                        <a:rPr lang="en-US" sz="1100" dirty="0">
                          <a:effectLst/>
                        </a:rPr>
                        <a:t>1</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lgn="ctr">
                        <a:spcBef>
                          <a:spcPts val="0"/>
                        </a:spcBef>
                        <a:spcAft>
                          <a:spcPts val="0"/>
                        </a:spcAft>
                      </a:pPr>
                      <a:r>
                        <a:rPr lang="en-US" sz="1100" dirty="0">
                          <a:effectLst/>
                        </a:rPr>
                        <a:t>2</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lgn="ctr">
                        <a:spcBef>
                          <a:spcPts val="0"/>
                        </a:spcBef>
                        <a:spcAft>
                          <a:spcPts val="0"/>
                        </a:spcAft>
                      </a:pPr>
                      <a:r>
                        <a:rPr lang="en-US" sz="1100">
                          <a:effectLst/>
                        </a:rPr>
                        <a:t>3</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lgn="ctr">
                        <a:spcBef>
                          <a:spcPts val="0"/>
                        </a:spcBef>
                        <a:spcAft>
                          <a:spcPts val="0"/>
                        </a:spcAft>
                      </a:pPr>
                      <a:r>
                        <a:rPr lang="en-US" sz="1100">
                          <a:effectLst/>
                        </a:rPr>
                        <a:t>4</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lgn="ctr">
                        <a:spcBef>
                          <a:spcPts val="0"/>
                        </a:spcBef>
                        <a:spcAft>
                          <a:spcPts val="0"/>
                        </a:spcAft>
                      </a:pPr>
                      <a:r>
                        <a:rPr lang="en-US" sz="1100">
                          <a:effectLst/>
                        </a:rPr>
                        <a:t>5</a:t>
                      </a:r>
                      <a:endParaRPr lang="en-US" sz="1100">
                        <a:solidFill>
                          <a:schemeClr val="bg1"/>
                        </a:solidFill>
                        <a:effectLst/>
                        <a:latin typeface="Calibri" charset="0"/>
                        <a:ea typeface="Calibri" charset="0"/>
                        <a:cs typeface="Times New Roman" charset="0"/>
                      </a:endParaRPr>
                    </a:p>
                  </a:txBody>
                  <a:tcPr marL="65614" marR="65614" marT="0" marB="0">
                    <a:noFill/>
                  </a:tcPr>
                </a:tc>
              </a:tr>
              <a:tr h="394811">
                <a:tc>
                  <a:txBody>
                    <a:bodyPr/>
                    <a:lstStyle/>
                    <a:p>
                      <a:pPr marL="0" marR="0">
                        <a:spcBef>
                          <a:spcPts val="0"/>
                        </a:spcBef>
                        <a:spcAft>
                          <a:spcPts val="0"/>
                        </a:spcAft>
                      </a:pPr>
                      <a:r>
                        <a:rPr lang="en-US" sz="1400" b="0" dirty="0">
                          <a:solidFill>
                            <a:schemeClr val="bg1"/>
                          </a:solidFill>
                          <a:effectLst/>
                          <a:latin typeface="Lucida Grande" charset="0"/>
                          <a:ea typeface="Lucida Grande" charset="0"/>
                          <a:cs typeface="Lucida Grande" charset="0"/>
                        </a:rPr>
                        <a:t>Motivation</a:t>
                      </a: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r>
              <a:tr h="552034">
                <a:tc>
                  <a:txBody>
                    <a:bodyPr/>
                    <a:lstStyle/>
                    <a:p>
                      <a:pPr marL="0" marR="0">
                        <a:spcBef>
                          <a:spcPts val="0"/>
                        </a:spcBef>
                        <a:spcAft>
                          <a:spcPts val="0"/>
                        </a:spcAft>
                      </a:pPr>
                      <a:r>
                        <a:rPr lang="en-US" sz="1400" b="0" dirty="0">
                          <a:solidFill>
                            <a:schemeClr val="bg1"/>
                          </a:solidFill>
                          <a:effectLst/>
                          <a:latin typeface="Lucida Grande" charset="0"/>
                          <a:ea typeface="Lucida Grande" charset="0"/>
                          <a:cs typeface="Lucida Grande" charset="0"/>
                        </a:rPr>
                        <a:t>High Frequency of Interaction</a:t>
                      </a: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r>
              <a:tr h="562811">
                <a:tc>
                  <a:txBody>
                    <a:bodyPr/>
                    <a:lstStyle/>
                    <a:p>
                      <a:pPr marL="0" marR="0">
                        <a:spcBef>
                          <a:spcPts val="0"/>
                        </a:spcBef>
                        <a:spcAft>
                          <a:spcPts val="0"/>
                        </a:spcAft>
                      </a:pPr>
                      <a:r>
                        <a:rPr lang="en-US" sz="1400" b="0" dirty="0">
                          <a:solidFill>
                            <a:schemeClr val="bg1"/>
                          </a:solidFill>
                          <a:effectLst/>
                          <a:latin typeface="Lucida Grande" charset="0"/>
                          <a:ea typeface="Lucida Grande" charset="0"/>
                          <a:cs typeface="Lucida Grande" charset="0"/>
                        </a:rPr>
                        <a:t>Mistakes Corrected Instantly</a:t>
                      </a: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r>
              <a:tr h="516635">
                <a:tc>
                  <a:txBody>
                    <a:bodyPr/>
                    <a:lstStyle/>
                    <a:p>
                      <a:pPr marL="0" marR="0">
                        <a:spcBef>
                          <a:spcPts val="0"/>
                        </a:spcBef>
                        <a:spcAft>
                          <a:spcPts val="0"/>
                        </a:spcAft>
                      </a:pPr>
                      <a:r>
                        <a:rPr lang="en-US" sz="1400" b="0" dirty="0">
                          <a:solidFill>
                            <a:schemeClr val="bg1"/>
                          </a:solidFill>
                          <a:effectLst/>
                          <a:latin typeface="Lucida Grande" charset="0"/>
                          <a:ea typeface="Lucida Grande" charset="0"/>
                          <a:cs typeface="Lucida Grande" charset="0"/>
                        </a:rPr>
                        <a:t>Frequent Q&amp;A</a:t>
                      </a: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r>
              <a:tr h="568695">
                <a:tc>
                  <a:txBody>
                    <a:bodyPr/>
                    <a:lstStyle/>
                    <a:p>
                      <a:pPr marL="0" marR="0">
                        <a:spcBef>
                          <a:spcPts val="0"/>
                        </a:spcBef>
                        <a:spcAft>
                          <a:spcPts val="0"/>
                        </a:spcAft>
                      </a:pPr>
                      <a:r>
                        <a:rPr lang="en-US" sz="1400" b="0" dirty="0">
                          <a:solidFill>
                            <a:schemeClr val="bg1"/>
                          </a:solidFill>
                          <a:effectLst/>
                          <a:latin typeface="Lucida Grande" charset="0"/>
                          <a:ea typeface="Lucida Grande" charset="0"/>
                          <a:cs typeface="Lucida Grande" charset="0"/>
                        </a:rPr>
                        <a:t>Making Decisions &amp; Seeing Consequences</a:t>
                      </a: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r>
              <a:tr h="288336">
                <a:tc>
                  <a:txBody>
                    <a:bodyPr/>
                    <a:lstStyle/>
                    <a:p>
                      <a:pPr marL="0" marR="0">
                        <a:spcBef>
                          <a:spcPts val="0"/>
                        </a:spcBef>
                        <a:spcAft>
                          <a:spcPts val="0"/>
                        </a:spcAft>
                      </a:pPr>
                      <a:r>
                        <a:rPr lang="en-US" sz="1400" b="0" dirty="0">
                          <a:solidFill>
                            <a:schemeClr val="bg1"/>
                          </a:solidFill>
                          <a:effectLst/>
                          <a:latin typeface="Lucida Grande" charset="0"/>
                          <a:ea typeface="Lucida Grande" charset="0"/>
                          <a:cs typeface="Lucida Grande" charset="0"/>
                        </a:rPr>
                        <a:t>Doing It</a:t>
                      </a: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r>
              <a:tr h="288336">
                <a:tc>
                  <a:txBody>
                    <a:bodyPr/>
                    <a:lstStyle/>
                    <a:p>
                      <a:pPr marL="0" marR="0">
                        <a:spcBef>
                          <a:spcPts val="0"/>
                        </a:spcBef>
                        <a:spcAft>
                          <a:spcPts val="0"/>
                        </a:spcAft>
                      </a:pPr>
                      <a:r>
                        <a:rPr lang="en-US" sz="1400" b="0" dirty="0">
                          <a:solidFill>
                            <a:schemeClr val="bg1"/>
                          </a:solidFill>
                          <a:effectLst/>
                          <a:latin typeface="Lucida Grande" charset="0"/>
                          <a:ea typeface="Lucida Grande" charset="0"/>
                          <a:cs typeface="Lucida Grande" charset="0"/>
                        </a:rPr>
                        <a:t>Reflect</a:t>
                      </a: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r>
              <a:tr h="525499">
                <a:tc>
                  <a:txBody>
                    <a:bodyPr/>
                    <a:lstStyle/>
                    <a:p>
                      <a:pPr marL="0" marR="0">
                        <a:spcBef>
                          <a:spcPts val="0"/>
                        </a:spcBef>
                        <a:spcAft>
                          <a:spcPts val="0"/>
                        </a:spcAft>
                      </a:pPr>
                      <a:r>
                        <a:rPr lang="en-US" sz="1400" b="0" dirty="0">
                          <a:solidFill>
                            <a:schemeClr val="bg1"/>
                          </a:solidFill>
                          <a:effectLst/>
                          <a:latin typeface="Lucida Grande" charset="0"/>
                          <a:ea typeface="Lucida Grande" charset="0"/>
                          <a:cs typeface="Lucida Grande" charset="0"/>
                        </a:rPr>
                        <a:t>Marshalling Thoughts In Formal Form </a:t>
                      </a: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r>
              <a:tr h="286494">
                <a:tc>
                  <a:txBody>
                    <a:bodyPr/>
                    <a:lstStyle/>
                    <a:p>
                      <a:pPr marL="0" marR="0">
                        <a:spcBef>
                          <a:spcPts val="0"/>
                        </a:spcBef>
                        <a:spcAft>
                          <a:spcPts val="0"/>
                        </a:spcAft>
                      </a:pPr>
                      <a:r>
                        <a:rPr lang="en-US" sz="1400" b="0" dirty="0">
                          <a:solidFill>
                            <a:schemeClr val="bg1"/>
                          </a:solidFill>
                          <a:effectLst/>
                          <a:latin typeface="Lucida Grande" charset="0"/>
                          <a:ea typeface="Lucida Grande" charset="0"/>
                          <a:cs typeface="Lucida Grande" charset="0"/>
                        </a:rPr>
                        <a:t>Practice &amp; Repetition</a:t>
                      </a: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a:effectLst/>
                        </a:rPr>
                        <a:t> </a:t>
                      </a:r>
                      <a:endParaRPr lang="en-US" sz="110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r>
                        <a:rPr lang="en-US" sz="1100" dirty="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c>
                  <a:txBody>
                    <a:bodyPr/>
                    <a:lstStyle/>
                    <a:p>
                      <a:pPr marL="0" marR="0">
                        <a:spcBef>
                          <a:spcPts val="0"/>
                        </a:spcBef>
                        <a:spcAft>
                          <a:spcPts val="0"/>
                        </a:spcAft>
                      </a:pPr>
                      <a:endParaRPr lang="en-US" sz="1100" dirty="0" smtClean="0">
                        <a:effectLst/>
                      </a:endParaRPr>
                    </a:p>
                    <a:p>
                      <a:pPr marL="0" marR="0">
                        <a:spcBef>
                          <a:spcPts val="0"/>
                        </a:spcBef>
                        <a:spcAft>
                          <a:spcPts val="0"/>
                        </a:spcAft>
                      </a:pPr>
                      <a:endParaRPr lang="en-US" sz="1100" dirty="0" smtClean="0">
                        <a:effectLst/>
                      </a:endParaRPr>
                    </a:p>
                    <a:p>
                      <a:pPr marL="0" marR="0">
                        <a:spcBef>
                          <a:spcPts val="0"/>
                        </a:spcBef>
                        <a:spcAft>
                          <a:spcPts val="0"/>
                        </a:spcAft>
                      </a:pPr>
                      <a:r>
                        <a:rPr lang="en-US" sz="1100" dirty="0" smtClean="0">
                          <a:effectLst/>
                        </a:rPr>
                        <a:t> </a:t>
                      </a:r>
                      <a:endParaRPr lang="en-US" sz="1100" dirty="0">
                        <a:solidFill>
                          <a:schemeClr val="bg1"/>
                        </a:solidFill>
                        <a:effectLst/>
                        <a:latin typeface="Calibri" charset="0"/>
                        <a:ea typeface="Calibri" charset="0"/>
                        <a:cs typeface="Times New Roman" charset="0"/>
                      </a:endParaRPr>
                    </a:p>
                  </a:txBody>
                  <a:tcPr marL="65614" marR="65614" marT="0" marB="0">
                    <a:noFill/>
                  </a:tcPr>
                </a:tc>
              </a:tr>
            </a:tbl>
          </a:graphicData>
        </a:graphic>
      </p:graphicFrame>
      <p:sp>
        <p:nvSpPr>
          <p:cNvPr id="2" name="TextBox 1"/>
          <p:cNvSpPr txBox="1"/>
          <p:nvPr/>
        </p:nvSpPr>
        <p:spPr>
          <a:xfrm>
            <a:off x="5516380" y="954543"/>
            <a:ext cx="2303836" cy="369332"/>
          </a:xfrm>
          <a:prstGeom prst="rect">
            <a:avLst/>
          </a:prstGeom>
          <a:noFill/>
        </p:spPr>
        <p:txBody>
          <a:bodyPr wrap="none" rtlCol="0">
            <a:spAutoFit/>
          </a:bodyPr>
          <a:lstStyle/>
          <a:p>
            <a:r>
              <a:rPr lang="en-US" dirty="0" smtClean="0">
                <a:solidFill>
                  <a:schemeClr val="bg1"/>
                </a:solidFill>
              </a:rPr>
              <a:t>Learning Outcome</a:t>
            </a:r>
            <a:endParaRPr lang="en-US" dirty="0">
              <a:solidFill>
                <a:schemeClr val="bg1"/>
              </a:solidFill>
            </a:endParaRPr>
          </a:p>
        </p:txBody>
      </p:sp>
      <p:cxnSp>
        <p:nvCxnSpPr>
          <p:cNvPr id="4" name="Straight Connector 3"/>
          <p:cNvCxnSpPr/>
          <p:nvPr/>
        </p:nvCxnSpPr>
        <p:spPr>
          <a:xfrm>
            <a:off x="2848131" y="2053652"/>
            <a:ext cx="0" cy="41972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364636" y="2053652"/>
            <a:ext cx="0" cy="41972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31043" y="2053652"/>
            <a:ext cx="0" cy="41972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27711" y="2053652"/>
            <a:ext cx="0" cy="41972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618689" y="2053652"/>
            <a:ext cx="0" cy="41972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89255" y="1684320"/>
            <a:ext cx="7755649" cy="369332"/>
          </a:xfrm>
          <a:prstGeom prst="rect">
            <a:avLst/>
          </a:prstGeom>
          <a:noFill/>
        </p:spPr>
        <p:txBody>
          <a:bodyPr wrap="none" rtlCol="0">
            <a:spAutoFit/>
          </a:bodyPr>
          <a:lstStyle/>
          <a:p>
            <a:r>
              <a:rPr lang="en-US" dirty="0" smtClean="0">
                <a:solidFill>
                  <a:schemeClr val="bg1"/>
                </a:solidFill>
              </a:rPr>
              <a:t>Shallow                                                                                               Deep</a:t>
            </a:r>
            <a:endParaRPr lang="en-US" dirty="0">
              <a:solidFill>
                <a:schemeClr val="bg1"/>
              </a:solidFill>
            </a:endParaRPr>
          </a:p>
        </p:txBody>
      </p:sp>
      <p:cxnSp>
        <p:nvCxnSpPr>
          <p:cNvPr id="12" name="Straight Connector 11"/>
          <p:cNvCxnSpPr/>
          <p:nvPr/>
        </p:nvCxnSpPr>
        <p:spPr>
          <a:xfrm>
            <a:off x="4212236" y="1868986"/>
            <a:ext cx="56063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223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396233" y="874656"/>
            <a:ext cx="8493351" cy="1446550"/>
          </a:xfrm>
          <a:prstGeom prst="rect">
            <a:avLst/>
          </a:prstGeom>
          <a:noFill/>
        </p:spPr>
        <p:txBody>
          <a:bodyPr wrap="none" rtlCol="0">
            <a:spAutoFit/>
          </a:bodyPr>
          <a:lstStyle/>
          <a:p>
            <a:r>
              <a:rPr lang="en-US" sz="4400" dirty="0" smtClean="0">
                <a:latin typeface="Chalkboard" charset="0"/>
                <a:ea typeface="Chalkboard" charset="0"/>
                <a:cs typeface="Chalkboard" charset="0"/>
              </a:rPr>
              <a:t>What would a general standard </a:t>
            </a:r>
          </a:p>
          <a:p>
            <a:r>
              <a:rPr lang="en-US" sz="4400" dirty="0" smtClean="0">
                <a:latin typeface="Chalkboard" charset="0"/>
                <a:ea typeface="Chalkboard" charset="0"/>
                <a:cs typeface="Chalkboard" charset="0"/>
              </a:rPr>
              <a:t>look like?</a:t>
            </a:r>
            <a:endParaRPr lang="en-US" sz="4400" dirty="0">
              <a:latin typeface="Chalkboard" charset="0"/>
              <a:ea typeface="Chalkboard" charset="0"/>
              <a:cs typeface="Chalkboard" charset="0"/>
            </a:endParaRPr>
          </a:p>
        </p:txBody>
      </p:sp>
      <p:sp>
        <p:nvSpPr>
          <p:cNvPr id="6" name="TextBox 5"/>
          <p:cNvSpPr txBox="1"/>
          <p:nvPr/>
        </p:nvSpPr>
        <p:spPr>
          <a:xfrm>
            <a:off x="3396233" y="2345385"/>
            <a:ext cx="8500789" cy="1446550"/>
          </a:xfrm>
          <a:prstGeom prst="rect">
            <a:avLst/>
          </a:prstGeom>
          <a:noFill/>
        </p:spPr>
        <p:txBody>
          <a:bodyPr wrap="none" rtlCol="0">
            <a:spAutoFit/>
          </a:bodyPr>
          <a:lstStyle/>
          <a:p>
            <a:r>
              <a:rPr lang="en-US" sz="4400" dirty="0" smtClean="0">
                <a:latin typeface="Chalkboard" charset="0"/>
                <a:ea typeface="Chalkboard" charset="0"/>
                <a:cs typeface="Chalkboard" charset="0"/>
              </a:rPr>
              <a:t>What would a specific standard </a:t>
            </a:r>
          </a:p>
          <a:p>
            <a:r>
              <a:rPr lang="en-US" sz="4400" dirty="0" smtClean="0">
                <a:latin typeface="Chalkboard" charset="0"/>
                <a:ea typeface="Chalkboard" charset="0"/>
                <a:cs typeface="Chalkboard" charset="0"/>
              </a:rPr>
              <a:t>look like?</a:t>
            </a:r>
            <a:endParaRPr lang="en-US" sz="4400" dirty="0">
              <a:latin typeface="Chalkboard" charset="0"/>
              <a:ea typeface="Chalkboard" charset="0"/>
              <a:cs typeface="Chalkboard" charset="0"/>
            </a:endParaRPr>
          </a:p>
        </p:txBody>
      </p:sp>
      <p:sp>
        <p:nvSpPr>
          <p:cNvPr id="7" name="Shape 242"/>
          <p:cNvSpPr/>
          <p:nvPr/>
        </p:nvSpPr>
        <p:spPr>
          <a:xfrm>
            <a:off x="8644411" y="5262665"/>
            <a:ext cx="1974900" cy="569387"/>
          </a:xfrm>
          <a:prstGeom prst="rect">
            <a:avLst/>
          </a:prstGeom>
          <a:ln w="12700">
            <a:round/>
          </a:ln>
          <a:extLst>
            <a:ext uri="{C572A759-6A51-4108-AA02-DFA0A04FC94B}">
              <ma14:wrappingTextBoxFlag xmlns:ma14="http://schemas.microsoft.com/office/mac/drawingml/2011/main" val="1"/>
            </a:ext>
          </a:extLst>
        </p:spPr>
        <p:txBody>
          <a:bodyPr wrap="none" lIns="38100" tIns="38100" rIns="38100" bIns="38100">
            <a:spAutoFit/>
          </a:bodyPr>
          <a:lstStyle>
            <a:lvl1pPr>
              <a:buClr>
                <a:srgbClr val="CD665F"/>
              </a:buClr>
              <a:buFont typeface="Trebuchet MS"/>
              <a:defRPr sz="3200" b="1">
                <a:solidFill>
                  <a:srgbClr val="CD665F"/>
                </a:solidFill>
                <a:uFill>
                  <a:solidFill>
                    <a:srgbClr val="CD665F"/>
                  </a:solidFill>
                </a:uFill>
                <a:latin typeface="Trebuchet MS"/>
                <a:ea typeface="Trebuchet MS"/>
                <a:cs typeface="Trebuchet MS"/>
                <a:sym typeface="Trebuchet MS"/>
              </a:defRPr>
            </a:lvl1pPr>
          </a:lstStyle>
          <a:p>
            <a:pPr lvl="0">
              <a:defRPr sz="1800" b="0">
                <a:solidFill>
                  <a:srgbClr val="000000"/>
                </a:solidFill>
                <a:uFillTx/>
              </a:defRPr>
            </a:pPr>
            <a:r>
              <a:rPr sz="3200" b="1" dirty="0">
                <a:solidFill>
                  <a:srgbClr val="FF0000"/>
                </a:solidFill>
                <a:uFill>
                  <a:solidFill>
                    <a:srgbClr val="CD665F"/>
                  </a:solidFill>
                </a:uFill>
              </a:rPr>
              <a:t>5 minutes</a:t>
            </a:r>
          </a:p>
        </p:txBody>
      </p:sp>
      <p:pic>
        <p:nvPicPr>
          <p:cNvPr id="5" name="Screen shot 2011-02-25 at 11.34.11 AM.png"/>
          <p:cNvPicPr/>
          <p:nvPr/>
        </p:nvPicPr>
        <p:blipFill>
          <a:blip r:embed="rId2">
            <a:extLst/>
          </a:blip>
          <a:stretch>
            <a:fillRect/>
          </a:stretch>
        </p:blipFill>
        <p:spPr>
          <a:xfrm>
            <a:off x="832008" y="3130968"/>
            <a:ext cx="2270955" cy="3148623"/>
          </a:xfrm>
          <a:prstGeom prst="rect">
            <a:avLst/>
          </a:prstGeom>
          <a:ln w="12700">
            <a:miter lim="400000"/>
          </a:ln>
        </p:spPr>
      </p:pic>
    </p:spTree>
    <p:extLst>
      <p:ext uri="{BB962C8B-B14F-4D97-AF65-F5344CB8AC3E}">
        <p14:creationId xmlns:p14="http://schemas.microsoft.com/office/powerpoint/2010/main" val="924811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902437" y="4022488"/>
            <a:ext cx="4726745" cy="830997"/>
          </a:xfrm>
          <a:prstGeom prst="rect">
            <a:avLst/>
          </a:prstGeom>
          <a:noFill/>
        </p:spPr>
        <p:txBody>
          <a:bodyPr wrap="square" rtlCol="0">
            <a:spAutoFit/>
          </a:bodyPr>
          <a:lstStyle/>
          <a:p>
            <a:r>
              <a:rPr lang="en-US" sz="4800" dirty="0" smtClean="0"/>
              <a:t>straightforward</a:t>
            </a:r>
            <a:endParaRPr lang="en-US" sz="4800" dirty="0"/>
          </a:p>
        </p:txBody>
      </p:sp>
      <p:cxnSp>
        <p:nvCxnSpPr>
          <p:cNvPr id="6" name="Straight Connector 5"/>
          <p:cNvCxnSpPr/>
          <p:nvPr/>
        </p:nvCxnSpPr>
        <p:spPr>
          <a:xfrm>
            <a:off x="2522881" y="4375104"/>
            <a:ext cx="1871001"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729041" y="4638201"/>
            <a:ext cx="1871001"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209" y="1216278"/>
            <a:ext cx="1727200" cy="939800"/>
          </a:xfrm>
          <a:prstGeom prst="rect">
            <a:avLst/>
          </a:prstGeom>
        </p:spPr>
      </p:pic>
      <p:sp>
        <p:nvSpPr>
          <p:cNvPr id="9" name="TextBox 8"/>
          <p:cNvSpPr txBox="1"/>
          <p:nvPr/>
        </p:nvSpPr>
        <p:spPr>
          <a:xfrm>
            <a:off x="3910790" y="1537874"/>
            <a:ext cx="654346" cy="369332"/>
          </a:xfrm>
          <a:prstGeom prst="rect">
            <a:avLst/>
          </a:prstGeom>
          <a:noFill/>
        </p:spPr>
        <p:txBody>
          <a:bodyPr wrap="none" rtlCol="0">
            <a:spAutoFit/>
          </a:bodyPr>
          <a:lstStyle/>
          <a:p>
            <a:r>
              <a:rPr lang="en-US" dirty="0" smtClean="0"/>
              <a:t>Does</a:t>
            </a:r>
            <a:endParaRPr lang="en-US" dirty="0"/>
          </a:p>
        </p:txBody>
      </p:sp>
      <p:sp>
        <p:nvSpPr>
          <p:cNvPr id="10" name="TextBox 9"/>
          <p:cNvSpPr txBox="1"/>
          <p:nvPr/>
        </p:nvSpPr>
        <p:spPr>
          <a:xfrm>
            <a:off x="7620732" y="1501512"/>
            <a:ext cx="1688026" cy="369332"/>
          </a:xfrm>
          <a:prstGeom prst="rect">
            <a:avLst/>
          </a:prstGeom>
          <a:noFill/>
        </p:spPr>
        <p:txBody>
          <a:bodyPr wrap="none" rtlCol="0">
            <a:spAutoFit/>
          </a:bodyPr>
          <a:lstStyle/>
          <a:p>
            <a:r>
              <a:rPr lang="en-US" dirty="0"/>
              <a:t>n</a:t>
            </a:r>
            <a:r>
              <a:rPr lang="en-US" dirty="0" smtClean="0"/>
              <a:t>eed to address</a:t>
            </a:r>
            <a:endParaRPr lang="en-US" dirty="0"/>
          </a:p>
        </p:txBody>
      </p:sp>
      <p:sp>
        <p:nvSpPr>
          <p:cNvPr id="11" name="TextBox 10"/>
          <p:cNvSpPr txBox="1"/>
          <p:nvPr/>
        </p:nvSpPr>
        <p:spPr>
          <a:xfrm>
            <a:off x="4930702" y="2734015"/>
            <a:ext cx="2479205" cy="461665"/>
          </a:xfrm>
          <a:prstGeom prst="rect">
            <a:avLst/>
          </a:prstGeom>
          <a:noFill/>
        </p:spPr>
        <p:txBody>
          <a:bodyPr wrap="none" rtlCol="0">
            <a:spAutoFit/>
          </a:bodyPr>
          <a:lstStyle/>
          <a:p>
            <a:r>
              <a:rPr lang="en-US" sz="2400" dirty="0"/>
              <a:t>l</a:t>
            </a:r>
            <a:r>
              <a:rPr lang="en-US" sz="2400" dirty="0" smtClean="0"/>
              <a:t>earning strategies</a:t>
            </a:r>
            <a:endParaRPr lang="en-US" sz="2400" dirty="0"/>
          </a:p>
        </p:txBody>
      </p:sp>
      <p:sp>
        <p:nvSpPr>
          <p:cNvPr id="12" name="TextBox 11"/>
          <p:cNvSpPr txBox="1"/>
          <p:nvPr/>
        </p:nvSpPr>
        <p:spPr>
          <a:xfrm>
            <a:off x="5757051" y="3257308"/>
            <a:ext cx="1074525" cy="369332"/>
          </a:xfrm>
          <a:prstGeom prst="rect">
            <a:avLst/>
          </a:prstGeom>
          <a:noFill/>
        </p:spPr>
        <p:txBody>
          <a:bodyPr wrap="none" rtlCol="0">
            <a:spAutoFit/>
          </a:bodyPr>
          <a:lstStyle/>
          <a:p>
            <a:r>
              <a:rPr lang="en-US" smtClean="0"/>
              <a:t>in a more</a:t>
            </a:r>
            <a:endParaRPr lang="en-US" dirty="0"/>
          </a:p>
        </p:txBody>
      </p:sp>
      <p:sp>
        <p:nvSpPr>
          <p:cNvPr id="13" name="TextBox 12"/>
          <p:cNvSpPr txBox="1"/>
          <p:nvPr/>
        </p:nvSpPr>
        <p:spPr>
          <a:xfrm>
            <a:off x="5868905" y="5460514"/>
            <a:ext cx="665247" cy="369332"/>
          </a:xfrm>
          <a:prstGeom prst="rect">
            <a:avLst/>
          </a:prstGeom>
          <a:noFill/>
        </p:spPr>
        <p:txBody>
          <a:bodyPr wrap="none" rtlCol="0">
            <a:spAutoFit/>
          </a:bodyPr>
          <a:lstStyle/>
          <a:p>
            <a:r>
              <a:rPr lang="en-US" dirty="0" smtClean="0"/>
              <a:t>way?</a:t>
            </a:r>
            <a:endParaRPr lang="en-US" dirty="0"/>
          </a:p>
        </p:txBody>
      </p:sp>
    </p:spTree>
    <p:extLst>
      <p:ext uri="{BB962C8B-B14F-4D97-AF65-F5344CB8AC3E}">
        <p14:creationId xmlns:p14="http://schemas.microsoft.com/office/powerpoint/2010/main" val="71476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1">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17" name="Group 16"/>
          <p:cNvGrpSpPr/>
          <p:nvPr/>
        </p:nvGrpSpPr>
        <p:grpSpPr>
          <a:xfrm>
            <a:off x="2240742" y="3646929"/>
            <a:ext cx="7706748" cy="830997"/>
            <a:chOff x="2489980" y="2771336"/>
            <a:chExt cx="7706748" cy="830997"/>
          </a:xfrm>
        </p:grpSpPr>
        <p:sp>
          <p:nvSpPr>
            <p:cNvPr id="2" name="TextBox 1"/>
            <p:cNvSpPr txBox="1"/>
            <p:nvPr/>
          </p:nvSpPr>
          <p:spPr>
            <a:xfrm>
              <a:off x="3854546" y="2771336"/>
              <a:ext cx="4726745" cy="830997"/>
            </a:xfrm>
            <a:prstGeom prst="rect">
              <a:avLst/>
            </a:prstGeom>
            <a:noFill/>
          </p:spPr>
          <p:txBody>
            <a:bodyPr wrap="square" rtlCol="0">
              <a:spAutoFit/>
            </a:bodyPr>
            <a:lstStyle/>
            <a:p>
              <a:r>
                <a:rPr lang="en-US" sz="4800" dirty="0" smtClean="0">
                  <a:solidFill>
                    <a:schemeClr val="bg1"/>
                  </a:solidFill>
                </a:rPr>
                <a:t>straightforward</a:t>
              </a:r>
              <a:endParaRPr lang="en-US" sz="4800" dirty="0">
                <a:solidFill>
                  <a:schemeClr val="bg1"/>
                </a:solidFill>
              </a:endParaRPr>
            </a:p>
          </p:txBody>
        </p:sp>
        <p:cxnSp>
          <p:nvCxnSpPr>
            <p:cNvPr id="9" name="Straight Connector 8"/>
            <p:cNvCxnSpPr/>
            <p:nvPr/>
          </p:nvCxnSpPr>
          <p:spPr>
            <a:xfrm>
              <a:off x="2489980" y="3108962"/>
              <a:ext cx="1871001"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25727" y="3402039"/>
              <a:ext cx="18710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080" y="840719"/>
            <a:ext cx="1727200" cy="939800"/>
          </a:xfrm>
          <a:prstGeom prst="rect">
            <a:avLst/>
          </a:prstGeom>
        </p:spPr>
      </p:pic>
      <p:sp>
        <p:nvSpPr>
          <p:cNvPr id="12" name="TextBox 11"/>
          <p:cNvSpPr txBox="1"/>
          <p:nvPr/>
        </p:nvSpPr>
        <p:spPr>
          <a:xfrm>
            <a:off x="3613661" y="1162315"/>
            <a:ext cx="747320" cy="369332"/>
          </a:xfrm>
          <a:prstGeom prst="rect">
            <a:avLst/>
          </a:prstGeom>
          <a:noFill/>
        </p:spPr>
        <p:txBody>
          <a:bodyPr wrap="none" rtlCol="0">
            <a:spAutoFit/>
          </a:bodyPr>
          <a:lstStyle/>
          <a:p>
            <a:r>
              <a:rPr lang="en-US" dirty="0" smtClean="0">
                <a:solidFill>
                  <a:schemeClr val="bg1"/>
                </a:solidFill>
              </a:rPr>
              <a:t>Does</a:t>
            </a:r>
            <a:endParaRPr lang="en-US" dirty="0">
              <a:solidFill>
                <a:schemeClr val="bg1"/>
              </a:solidFill>
            </a:endParaRPr>
          </a:p>
        </p:txBody>
      </p:sp>
      <p:sp>
        <p:nvSpPr>
          <p:cNvPr id="13" name="TextBox 12"/>
          <p:cNvSpPr txBox="1"/>
          <p:nvPr/>
        </p:nvSpPr>
        <p:spPr>
          <a:xfrm>
            <a:off x="7323603" y="1125953"/>
            <a:ext cx="2016899" cy="369332"/>
          </a:xfrm>
          <a:prstGeom prst="rect">
            <a:avLst/>
          </a:prstGeom>
          <a:noFill/>
        </p:spPr>
        <p:txBody>
          <a:bodyPr wrap="none" rtlCol="0">
            <a:spAutoFit/>
          </a:bodyPr>
          <a:lstStyle/>
          <a:p>
            <a:r>
              <a:rPr lang="en-US" dirty="0">
                <a:solidFill>
                  <a:schemeClr val="bg1"/>
                </a:solidFill>
              </a:rPr>
              <a:t>n</a:t>
            </a:r>
            <a:r>
              <a:rPr lang="en-US" dirty="0" smtClean="0">
                <a:solidFill>
                  <a:schemeClr val="bg1"/>
                </a:solidFill>
              </a:rPr>
              <a:t>eed to address</a:t>
            </a:r>
            <a:endParaRPr lang="en-US" dirty="0">
              <a:solidFill>
                <a:schemeClr val="bg1"/>
              </a:solidFill>
            </a:endParaRPr>
          </a:p>
        </p:txBody>
      </p:sp>
      <p:sp>
        <p:nvSpPr>
          <p:cNvPr id="14" name="TextBox 13"/>
          <p:cNvSpPr txBox="1"/>
          <p:nvPr/>
        </p:nvSpPr>
        <p:spPr>
          <a:xfrm>
            <a:off x="4633573" y="2358456"/>
            <a:ext cx="2896947" cy="461665"/>
          </a:xfrm>
          <a:prstGeom prst="rect">
            <a:avLst/>
          </a:prstGeom>
          <a:noFill/>
        </p:spPr>
        <p:txBody>
          <a:bodyPr wrap="none" rtlCol="0">
            <a:spAutoFit/>
          </a:bodyPr>
          <a:lstStyle/>
          <a:p>
            <a:r>
              <a:rPr lang="en-US" sz="2400" dirty="0">
                <a:solidFill>
                  <a:schemeClr val="bg1"/>
                </a:solidFill>
              </a:rPr>
              <a:t>l</a:t>
            </a:r>
            <a:r>
              <a:rPr lang="en-US" sz="2400" dirty="0" smtClean="0">
                <a:solidFill>
                  <a:schemeClr val="bg1"/>
                </a:solidFill>
              </a:rPr>
              <a:t>earning strategies</a:t>
            </a:r>
            <a:endParaRPr lang="en-US" sz="2400" dirty="0">
              <a:solidFill>
                <a:schemeClr val="bg1"/>
              </a:solidFill>
            </a:endParaRPr>
          </a:p>
        </p:txBody>
      </p:sp>
      <p:sp>
        <p:nvSpPr>
          <p:cNvPr id="15" name="TextBox 14"/>
          <p:cNvSpPr txBox="1"/>
          <p:nvPr/>
        </p:nvSpPr>
        <p:spPr>
          <a:xfrm>
            <a:off x="5459922" y="2881749"/>
            <a:ext cx="1244251" cy="369332"/>
          </a:xfrm>
          <a:prstGeom prst="rect">
            <a:avLst/>
          </a:prstGeom>
          <a:noFill/>
        </p:spPr>
        <p:txBody>
          <a:bodyPr wrap="none" rtlCol="0">
            <a:spAutoFit/>
          </a:bodyPr>
          <a:lstStyle/>
          <a:p>
            <a:r>
              <a:rPr lang="en-US" smtClean="0">
                <a:solidFill>
                  <a:schemeClr val="bg1"/>
                </a:solidFill>
              </a:rPr>
              <a:t>in a more</a:t>
            </a:r>
            <a:endParaRPr lang="en-US" dirty="0">
              <a:solidFill>
                <a:schemeClr val="bg1"/>
              </a:solidFill>
            </a:endParaRPr>
          </a:p>
        </p:txBody>
      </p:sp>
      <p:sp>
        <p:nvSpPr>
          <p:cNvPr id="16" name="TextBox 15"/>
          <p:cNvSpPr txBox="1"/>
          <p:nvPr/>
        </p:nvSpPr>
        <p:spPr>
          <a:xfrm>
            <a:off x="5571776" y="5084955"/>
            <a:ext cx="793807" cy="369332"/>
          </a:xfrm>
          <a:prstGeom prst="rect">
            <a:avLst/>
          </a:prstGeom>
          <a:noFill/>
        </p:spPr>
        <p:txBody>
          <a:bodyPr wrap="none" rtlCol="0">
            <a:spAutoFit/>
          </a:bodyPr>
          <a:lstStyle/>
          <a:p>
            <a:r>
              <a:rPr lang="en-US" dirty="0" smtClean="0">
                <a:solidFill>
                  <a:schemeClr val="bg1"/>
                </a:solidFill>
              </a:rPr>
              <a:t>way?</a:t>
            </a:r>
            <a:endParaRPr lang="en-US" dirty="0">
              <a:solidFill>
                <a:schemeClr val="bg1"/>
              </a:solidFill>
            </a:endParaRPr>
          </a:p>
        </p:txBody>
      </p:sp>
    </p:spTree>
    <p:extLst>
      <p:ext uri="{BB962C8B-B14F-4D97-AF65-F5344CB8AC3E}">
        <p14:creationId xmlns:p14="http://schemas.microsoft.com/office/powerpoint/2010/main" val="55396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4">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914399" y="987143"/>
            <a:ext cx="9903656" cy="923330"/>
          </a:xfrm>
          <a:prstGeom prst="rect">
            <a:avLst/>
          </a:prstGeom>
        </p:spPr>
        <p:txBody>
          <a:bodyPr wrap="square">
            <a:spAutoFit/>
          </a:bodyPr>
          <a:lstStyle/>
          <a:p>
            <a:r>
              <a:rPr lang="en-US" b="1" dirty="0" smtClean="0">
                <a:solidFill>
                  <a:srgbClr val="CC3333"/>
                </a:solidFill>
                <a:latin typeface="Lucida Sans Unicode" charset="0"/>
              </a:rPr>
              <a:t>Standard </a:t>
            </a:r>
            <a:r>
              <a:rPr lang="en-US" b="1" dirty="0">
                <a:solidFill>
                  <a:srgbClr val="CC3333"/>
                </a:solidFill>
                <a:latin typeface="Lucida Sans Unicode" charset="0"/>
              </a:rPr>
              <a:t>4.2: (3 Points)</a:t>
            </a:r>
            <a:r>
              <a:rPr lang="en-US" dirty="0">
                <a:latin typeface="Lucida Sans Unicode" charset="0"/>
              </a:rPr>
              <a:t> </a:t>
            </a:r>
          </a:p>
          <a:p>
            <a:r>
              <a:rPr lang="en-US" dirty="0">
                <a:latin typeface="Lucida Sans Unicode" charset="0"/>
              </a:rPr>
              <a:t>4.2 Both the purpose of instructional materials and how the materials are to be used for </a:t>
            </a:r>
            <a:r>
              <a:rPr lang="en-US" b="1" dirty="0">
                <a:solidFill>
                  <a:srgbClr val="FF0000"/>
                </a:solidFill>
                <a:latin typeface="Lucida Sans Unicode" charset="0"/>
              </a:rPr>
              <a:t>learning activities </a:t>
            </a:r>
            <a:r>
              <a:rPr lang="en-US" dirty="0">
                <a:latin typeface="Lucida Sans Unicode" charset="0"/>
              </a:rPr>
              <a:t>are clearly explained. </a:t>
            </a:r>
          </a:p>
        </p:txBody>
      </p:sp>
      <p:sp>
        <p:nvSpPr>
          <p:cNvPr id="5" name="Rectangle 4"/>
          <p:cNvSpPr/>
          <p:nvPr/>
        </p:nvSpPr>
        <p:spPr>
          <a:xfrm>
            <a:off x="914400" y="2192831"/>
            <a:ext cx="9697329" cy="923330"/>
          </a:xfrm>
          <a:prstGeom prst="rect">
            <a:avLst/>
          </a:prstGeom>
        </p:spPr>
        <p:txBody>
          <a:bodyPr wrap="square">
            <a:spAutoFit/>
          </a:bodyPr>
          <a:lstStyle/>
          <a:p>
            <a:r>
              <a:rPr lang="en-US" b="1" dirty="0">
                <a:solidFill>
                  <a:srgbClr val="CC3333"/>
                </a:solidFill>
                <a:latin typeface="Lucida Sans Unicode" charset="0"/>
              </a:rPr>
              <a:t>Standard 5.1: </a:t>
            </a:r>
            <a:r>
              <a:rPr lang="en-US" dirty="0">
                <a:solidFill>
                  <a:srgbClr val="CC3333"/>
                </a:solidFill>
                <a:latin typeface="Lucida Sans Unicode" charset="0"/>
              </a:rPr>
              <a:t>(3 Points) </a:t>
            </a:r>
          </a:p>
          <a:p>
            <a:r>
              <a:rPr lang="en-US" dirty="0">
                <a:latin typeface="Lucida Sans Unicode" charset="0"/>
              </a:rPr>
              <a:t>5.1 The </a:t>
            </a:r>
            <a:r>
              <a:rPr lang="en-US" b="1" dirty="0">
                <a:solidFill>
                  <a:srgbClr val="FF0000"/>
                </a:solidFill>
                <a:latin typeface="Lucida Sans Unicode" charset="0"/>
              </a:rPr>
              <a:t>learning activities </a:t>
            </a:r>
            <a:r>
              <a:rPr lang="en-US" dirty="0">
                <a:latin typeface="Lucida Sans Unicode" charset="0"/>
              </a:rPr>
              <a:t>promote the achievement of the stated learning objectives or competencies. </a:t>
            </a:r>
            <a:endParaRPr lang="en-US" dirty="0">
              <a:effectLst/>
              <a:latin typeface="Lucida Sans Unicode" charset="0"/>
            </a:endParaRPr>
          </a:p>
        </p:txBody>
      </p:sp>
      <p:sp>
        <p:nvSpPr>
          <p:cNvPr id="6" name="Rectangle 5"/>
          <p:cNvSpPr/>
          <p:nvPr/>
        </p:nvSpPr>
        <p:spPr>
          <a:xfrm>
            <a:off x="914399" y="3216419"/>
            <a:ext cx="9697329" cy="923330"/>
          </a:xfrm>
          <a:prstGeom prst="rect">
            <a:avLst/>
          </a:prstGeom>
        </p:spPr>
        <p:txBody>
          <a:bodyPr wrap="square">
            <a:spAutoFit/>
          </a:bodyPr>
          <a:lstStyle/>
          <a:p>
            <a:r>
              <a:rPr lang="en-US" b="1" dirty="0">
                <a:solidFill>
                  <a:srgbClr val="CC3333"/>
                </a:solidFill>
                <a:latin typeface="Lucida Sans Unicode" charset="0"/>
              </a:rPr>
              <a:t>Standard 5.2: </a:t>
            </a:r>
            <a:r>
              <a:rPr lang="en-US" dirty="0">
                <a:solidFill>
                  <a:srgbClr val="CC3333"/>
                </a:solidFill>
                <a:latin typeface="Lucida Sans Unicode" charset="0"/>
              </a:rPr>
              <a:t>(3 Points) </a:t>
            </a:r>
          </a:p>
          <a:p>
            <a:r>
              <a:rPr lang="en-US" dirty="0">
                <a:latin typeface="Lucida Sans Unicode" charset="0"/>
              </a:rPr>
              <a:t>5.2 </a:t>
            </a:r>
            <a:r>
              <a:rPr lang="en-US" b="1" dirty="0">
                <a:solidFill>
                  <a:srgbClr val="FF0000"/>
                </a:solidFill>
                <a:latin typeface="Lucida Sans Unicode" charset="0"/>
              </a:rPr>
              <a:t>Learning activities </a:t>
            </a:r>
            <a:r>
              <a:rPr lang="en-US" dirty="0">
                <a:latin typeface="Lucida Sans Unicode" charset="0"/>
              </a:rPr>
              <a:t>provide opportunities for interaction that support active learning. </a:t>
            </a:r>
            <a:endParaRPr lang="en-US" dirty="0">
              <a:effectLst/>
              <a:latin typeface="Lucida Sans Unicode" charset="0"/>
            </a:endParaRPr>
          </a:p>
        </p:txBody>
      </p:sp>
    </p:spTree>
    <p:extLst>
      <p:ext uri="{BB962C8B-B14F-4D97-AF65-F5344CB8AC3E}">
        <p14:creationId xmlns:p14="http://schemas.microsoft.com/office/powerpoint/2010/main" val="1890719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260600"/>
            <a:ext cx="3492500" cy="2324100"/>
          </a:xfrm>
          <a:prstGeom prst="rect">
            <a:avLst/>
          </a:prstGeom>
        </p:spPr>
      </p:pic>
    </p:spTree>
    <p:extLst>
      <p:ext uri="{BB962C8B-B14F-4D97-AF65-F5344CB8AC3E}">
        <p14:creationId xmlns:p14="http://schemas.microsoft.com/office/powerpoint/2010/main" val="499547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501666" y="669176"/>
            <a:ext cx="8524513" cy="2123658"/>
          </a:xfrm>
          <a:prstGeom prst="rect">
            <a:avLst/>
          </a:prstGeom>
          <a:noFill/>
        </p:spPr>
        <p:txBody>
          <a:bodyPr wrap="none" rtlCol="0">
            <a:spAutoFit/>
          </a:bodyPr>
          <a:lstStyle/>
          <a:p>
            <a:r>
              <a:rPr lang="en-US" sz="4400" dirty="0" smtClean="0">
                <a:solidFill>
                  <a:schemeClr val="bg1"/>
                </a:solidFill>
                <a:latin typeface="Chalkboard" charset="0"/>
                <a:ea typeface="Chalkboard" charset="0"/>
                <a:cs typeface="Chalkboard" charset="0"/>
              </a:rPr>
              <a:t>What learning strategies </a:t>
            </a:r>
          </a:p>
          <a:p>
            <a:pPr algn="ctr"/>
            <a:r>
              <a:rPr lang="en-US" sz="4400" dirty="0" smtClean="0">
                <a:solidFill>
                  <a:schemeClr val="bg1"/>
                </a:solidFill>
                <a:latin typeface="Chalkboard" charset="0"/>
                <a:ea typeface="Chalkboard" charset="0"/>
                <a:cs typeface="Chalkboard" charset="0"/>
              </a:rPr>
              <a:t>would you use to improve your</a:t>
            </a:r>
          </a:p>
          <a:p>
            <a:pPr algn="ctr"/>
            <a:r>
              <a:rPr lang="en-US" sz="4400" dirty="0" smtClean="0">
                <a:solidFill>
                  <a:schemeClr val="bg1"/>
                </a:solidFill>
                <a:latin typeface="Chalkboard" charset="0"/>
                <a:ea typeface="Chalkboard" charset="0"/>
                <a:cs typeface="Chalkboard" charset="0"/>
              </a:rPr>
              <a:t>outcome?</a:t>
            </a:r>
            <a:endParaRPr lang="en-US" sz="4400" dirty="0">
              <a:solidFill>
                <a:schemeClr val="bg1"/>
              </a:solidFill>
              <a:latin typeface="Chalkboard" charset="0"/>
              <a:ea typeface="Chalkboard" charset="0"/>
              <a:cs typeface="Chalkboard" charset="0"/>
            </a:endParaRPr>
          </a:p>
        </p:txBody>
      </p:sp>
      <p:pic>
        <p:nvPicPr>
          <p:cNvPr id="6" name="Screen shot 2011-02-25 at 11.34.11 AM.png"/>
          <p:cNvPicPr/>
          <p:nvPr/>
        </p:nvPicPr>
        <p:blipFill>
          <a:blip r:embed="rId2">
            <a:extLst/>
          </a:blip>
          <a:stretch>
            <a:fillRect/>
          </a:stretch>
        </p:blipFill>
        <p:spPr>
          <a:xfrm>
            <a:off x="2855681" y="2711723"/>
            <a:ext cx="2270955" cy="3148623"/>
          </a:xfrm>
          <a:prstGeom prst="rect">
            <a:avLst/>
          </a:prstGeom>
          <a:ln w="12700">
            <a:miter lim="400000"/>
          </a:ln>
        </p:spPr>
      </p:pic>
      <p:sp>
        <p:nvSpPr>
          <p:cNvPr id="7" name="Shape 242"/>
          <p:cNvSpPr/>
          <p:nvPr/>
        </p:nvSpPr>
        <p:spPr>
          <a:xfrm>
            <a:off x="6998491" y="4001342"/>
            <a:ext cx="1974900" cy="569387"/>
          </a:xfrm>
          <a:prstGeom prst="rect">
            <a:avLst/>
          </a:prstGeom>
          <a:ln w="12700">
            <a:round/>
          </a:ln>
          <a:extLst>
            <a:ext uri="{C572A759-6A51-4108-AA02-DFA0A04FC94B}">
              <ma14:wrappingTextBoxFlag xmlns:ma14="http://schemas.microsoft.com/office/mac/drawingml/2011/main" val="1"/>
            </a:ext>
          </a:extLst>
        </p:spPr>
        <p:txBody>
          <a:bodyPr wrap="none" lIns="38100" tIns="38100" rIns="38100" bIns="38100">
            <a:spAutoFit/>
          </a:bodyPr>
          <a:lstStyle>
            <a:lvl1pPr>
              <a:buClr>
                <a:srgbClr val="CD665F"/>
              </a:buClr>
              <a:buFont typeface="Trebuchet MS"/>
              <a:defRPr sz="3200" b="1">
                <a:solidFill>
                  <a:srgbClr val="CD665F"/>
                </a:solidFill>
                <a:uFill>
                  <a:solidFill>
                    <a:srgbClr val="CD665F"/>
                  </a:solidFill>
                </a:uFill>
                <a:latin typeface="Trebuchet MS"/>
                <a:ea typeface="Trebuchet MS"/>
                <a:cs typeface="Trebuchet MS"/>
                <a:sym typeface="Trebuchet MS"/>
              </a:defRPr>
            </a:lvl1pPr>
          </a:lstStyle>
          <a:p>
            <a:pPr lvl="0">
              <a:defRPr sz="1800" b="0">
                <a:solidFill>
                  <a:srgbClr val="000000"/>
                </a:solidFill>
                <a:uFillTx/>
              </a:defRPr>
            </a:pPr>
            <a:r>
              <a:rPr sz="3200" b="1" dirty="0">
                <a:solidFill>
                  <a:srgbClr val="FF0000"/>
                </a:solidFill>
                <a:uFill>
                  <a:solidFill>
                    <a:srgbClr val="CD665F"/>
                  </a:solidFill>
                </a:uFill>
              </a:rPr>
              <a:t>5 minutes</a:t>
            </a:r>
          </a:p>
        </p:txBody>
      </p:sp>
    </p:spTree>
    <p:extLst>
      <p:ext uri="{BB962C8B-B14F-4D97-AF65-F5344CB8AC3E}">
        <p14:creationId xmlns:p14="http://schemas.microsoft.com/office/powerpoint/2010/main" val="2143396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91072" y="510734"/>
            <a:ext cx="2692400" cy="778455"/>
          </a:xfrm>
          <a:prstGeom prst="rect">
            <a:avLst/>
          </a:prstGeom>
        </p:spPr>
      </p:pic>
      <p:pic>
        <p:nvPicPr>
          <p:cNvPr id="5" name="Picture 4"/>
          <p:cNvPicPr>
            <a:picLocks noChangeAspect="1"/>
          </p:cNvPicPr>
          <p:nvPr/>
        </p:nvPicPr>
        <p:blipFill>
          <a:blip r:embed="rId3"/>
          <a:stretch>
            <a:fillRect/>
          </a:stretch>
        </p:blipFill>
        <p:spPr>
          <a:xfrm>
            <a:off x="1418278" y="1497250"/>
            <a:ext cx="2644648" cy="482600"/>
          </a:xfrm>
          <a:prstGeom prst="rect">
            <a:avLst/>
          </a:prstGeom>
        </p:spPr>
      </p:pic>
      <p:pic>
        <p:nvPicPr>
          <p:cNvPr id="6" name="Picture 5"/>
          <p:cNvPicPr>
            <a:picLocks noChangeAspect="1"/>
          </p:cNvPicPr>
          <p:nvPr/>
        </p:nvPicPr>
        <p:blipFill>
          <a:blip r:embed="rId4"/>
          <a:stretch>
            <a:fillRect/>
          </a:stretch>
        </p:blipFill>
        <p:spPr>
          <a:xfrm>
            <a:off x="1325206" y="3151839"/>
            <a:ext cx="2830792" cy="584200"/>
          </a:xfrm>
          <a:prstGeom prst="rect">
            <a:avLst/>
          </a:prstGeom>
        </p:spPr>
      </p:pic>
      <p:pic>
        <p:nvPicPr>
          <p:cNvPr id="7" name="Picture 6"/>
          <p:cNvPicPr>
            <a:picLocks noChangeAspect="1"/>
          </p:cNvPicPr>
          <p:nvPr/>
        </p:nvPicPr>
        <p:blipFill>
          <a:blip r:embed="rId5"/>
          <a:stretch>
            <a:fillRect/>
          </a:stretch>
        </p:blipFill>
        <p:spPr>
          <a:xfrm>
            <a:off x="8370225" y="3854246"/>
            <a:ext cx="2638804" cy="515727"/>
          </a:xfrm>
          <a:prstGeom prst="rect">
            <a:avLst/>
          </a:prstGeom>
        </p:spPr>
      </p:pic>
      <p:pic>
        <p:nvPicPr>
          <p:cNvPr id="8" name="Picture 7"/>
          <p:cNvPicPr>
            <a:picLocks noChangeAspect="1"/>
          </p:cNvPicPr>
          <p:nvPr/>
        </p:nvPicPr>
        <p:blipFill>
          <a:blip r:embed="rId6"/>
          <a:stretch>
            <a:fillRect/>
          </a:stretch>
        </p:blipFill>
        <p:spPr>
          <a:xfrm>
            <a:off x="6657531" y="5538589"/>
            <a:ext cx="2728502" cy="730645"/>
          </a:xfrm>
          <a:prstGeom prst="rect">
            <a:avLst/>
          </a:prstGeom>
        </p:spPr>
      </p:pic>
      <p:pic>
        <p:nvPicPr>
          <p:cNvPr id="9" name="Picture 8"/>
          <p:cNvPicPr>
            <a:picLocks noChangeAspect="1"/>
          </p:cNvPicPr>
          <p:nvPr/>
        </p:nvPicPr>
        <p:blipFill>
          <a:blip r:embed="rId7"/>
          <a:stretch>
            <a:fillRect/>
          </a:stretch>
        </p:blipFill>
        <p:spPr>
          <a:xfrm>
            <a:off x="7061933" y="1545607"/>
            <a:ext cx="4648200" cy="774700"/>
          </a:xfrm>
          <a:prstGeom prst="rect">
            <a:avLst/>
          </a:prstGeom>
        </p:spPr>
      </p:pic>
      <p:pic>
        <p:nvPicPr>
          <p:cNvPr id="10" name="Picture 9"/>
          <p:cNvPicPr>
            <a:picLocks noChangeAspect="1"/>
          </p:cNvPicPr>
          <p:nvPr/>
        </p:nvPicPr>
        <p:blipFill>
          <a:blip r:embed="rId8"/>
          <a:stretch>
            <a:fillRect/>
          </a:stretch>
        </p:blipFill>
        <p:spPr>
          <a:xfrm>
            <a:off x="1418278" y="4704599"/>
            <a:ext cx="4660900" cy="643272"/>
          </a:xfrm>
          <a:prstGeom prst="rect">
            <a:avLst/>
          </a:prstGeom>
        </p:spPr>
      </p:pic>
      <p:grpSp>
        <p:nvGrpSpPr>
          <p:cNvPr id="15" name="Group 14"/>
          <p:cNvGrpSpPr/>
          <p:nvPr/>
        </p:nvGrpSpPr>
        <p:grpSpPr>
          <a:xfrm>
            <a:off x="5567715" y="2939846"/>
            <a:ext cx="2047110" cy="914400"/>
            <a:chOff x="6087796" y="4076918"/>
            <a:chExt cx="2047110" cy="914400"/>
          </a:xfrm>
        </p:grpSpPr>
        <p:pic>
          <p:nvPicPr>
            <p:cNvPr id="11" name="Picture 10"/>
            <p:cNvPicPr>
              <a:picLocks noChangeAspect="1"/>
            </p:cNvPicPr>
            <p:nvPr/>
          </p:nvPicPr>
          <p:blipFill>
            <a:blip r:embed="rId9"/>
            <a:stretch>
              <a:fillRect/>
            </a:stretch>
          </p:blipFill>
          <p:spPr>
            <a:xfrm>
              <a:off x="6087796" y="4076918"/>
              <a:ext cx="939114" cy="914400"/>
            </a:xfrm>
            <a:prstGeom prst="rect">
              <a:avLst/>
            </a:prstGeom>
          </p:spPr>
        </p:pic>
        <p:sp>
          <p:nvSpPr>
            <p:cNvPr id="14" name="TextBox 13"/>
            <p:cNvSpPr txBox="1"/>
            <p:nvPr/>
          </p:nvSpPr>
          <p:spPr>
            <a:xfrm>
              <a:off x="7026910" y="4380230"/>
              <a:ext cx="1107996" cy="307777"/>
            </a:xfrm>
            <a:prstGeom prst="rect">
              <a:avLst/>
            </a:prstGeom>
            <a:noFill/>
          </p:spPr>
          <p:txBody>
            <a:bodyPr wrap="none" rtlCol="0">
              <a:spAutoFit/>
            </a:bodyPr>
            <a:lstStyle/>
            <a:p>
              <a:r>
                <a:rPr lang="en-US" sz="1400" dirty="0" smtClean="0">
                  <a:solidFill>
                    <a:schemeClr val="bg1"/>
                  </a:solidFill>
                </a:rPr>
                <a:t>Motivation</a:t>
              </a:r>
              <a:endParaRPr lang="en-US" sz="1400" dirty="0">
                <a:solidFill>
                  <a:schemeClr val="bg1"/>
                </a:solidFill>
              </a:endParaRPr>
            </a:p>
          </p:txBody>
        </p:sp>
      </p:grpSp>
    </p:spTree>
    <p:extLst>
      <p:ext uri="{BB962C8B-B14F-4D97-AF65-F5344CB8AC3E}">
        <p14:creationId xmlns:p14="http://schemas.microsoft.com/office/powerpoint/2010/main" val="7777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44669061"/>
              </p:ext>
            </p:extLst>
          </p:nvPr>
        </p:nvGraphicFramePr>
        <p:xfrm>
          <a:off x="677325" y="722066"/>
          <a:ext cx="10480431" cy="5406638"/>
        </p:xfrm>
        <a:graphic>
          <a:graphicData uri="http://schemas.openxmlformats.org/drawingml/2006/table">
            <a:tbl>
              <a:tblPr firstRow="1"/>
              <a:tblGrid>
                <a:gridCol w="4936936"/>
                <a:gridCol w="5543495"/>
              </a:tblGrid>
              <a:tr h="699226">
                <a:tc>
                  <a:txBody>
                    <a:bodyPr/>
                    <a:lstStyle/>
                    <a:p>
                      <a:pPr lvl="0" algn="ctr">
                        <a:defRPr sz="1800" b="0">
                          <a:solidFill>
                            <a:srgbClr val="000000"/>
                          </a:solidFill>
                          <a:uFillTx/>
                        </a:defRPr>
                      </a:pPr>
                      <a:r>
                        <a:rPr sz="3000" dirty="0">
                          <a:solidFill>
                            <a:schemeClr val="tx1"/>
                          </a:solidFill>
                          <a:latin typeface="Georgia"/>
                          <a:ea typeface="Georgia"/>
                          <a:cs typeface="Georgia"/>
                          <a:sym typeface="Georgia"/>
                        </a:rPr>
                        <a:t>Bloom</a:t>
                      </a:r>
                    </a:p>
                  </a:txBody>
                  <a:tcPr marL="63500" marR="63500" marT="63500" marB="63500" horzOverflow="overflow">
                    <a:lnL w="12700">
                      <a:solidFill>
                        <a:srgbClr val="000000"/>
                      </a:solidFill>
                      <a:miter lim="400000"/>
                    </a:lnL>
                    <a:lnR w="215900">
                      <a:solidFill>
                        <a:srgbClr val="000000"/>
                      </a:solidFill>
                      <a:miter lim="400000"/>
                    </a:lnR>
                    <a:lnT w="12700">
                      <a:solidFill>
                        <a:srgbClr val="000000"/>
                      </a:solidFill>
                      <a:miter lim="400000"/>
                    </a:lnT>
                    <a:lnB w="12700">
                      <a:solidFill>
                        <a:srgbClr val="000000"/>
                      </a:solidFill>
                      <a:miter lim="400000"/>
                    </a:lnB>
                    <a:solidFill>
                      <a:srgbClr val="000000"/>
                    </a:solidFill>
                  </a:tcPr>
                </a:tc>
                <a:tc>
                  <a:txBody>
                    <a:bodyPr/>
                    <a:lstStyle/>
                    <a:p>
                      <a:pPr lvl="0" algn="ctr">
                        <a:defRPr sz="1800" b="0">
                          <a:solidFill>
                            <a:srgbClr val="000000"/>
                          </a:solidFill>
                          <a:uFillTx/>
                        </a:defRPr>
                      </a:pPr>
                      <a:r>
                        <a:rPr sz="2600" dirty="0">
                          <a:solidFill>
                            <a:schemeClr val="tx1"/>
                          </a:solidFill>
                          <a:latin typeface="Georgia"/>
                          <a:ea typeface="Georgia"/>
                          <a:cs typeface="Georgia"/>
                          <a:sym typeface="Georgia"/>
                        </a:rPr>
                        <a:t>Chickering &amp; Gamson </a:t>
                      </a:r>
                    </a:p>
                  </a:txBody>
                  <a:tcPr marL="63500" marR="63500" marT="63500" marB="63500" horzOverflow="overflow">
                    <a:lnL w="2159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solidFill>
                  </a:tcPr>
                </a:tc>
              </a:tr>
              <a:tr h="580714">
                <a:tc>
                  <a:txBody>
                    <a:bodyPr/>
                    <a:lstStyle/>
                    <a:p>
                      <a:pPr lvl="0" algn="l">
                        <a:defRPr sz="1800">
                          <a:uFillTx/>
                        </a:defRPr>
                      </a:pPr>
                      <a:r>
                        <a:rPr sz="1600" dirty="0">
                          <a:solidFill>
                            <a:schemeClr val="bg1"/>
                          </a:solidFill>
                          <a:latin typeface="Georgia"/>
                          <a:ea typeface="Georgia"/>
                          <a:cs typeface="Georgia"/>
                          <a:sym typeface="Georgia"/>
                        </a:rPr>
                        <a:t>high frequency of interaction</a:t>
                      </a:r>
                    </a:p>
                  </a:txBody>
                  <a:tcPr marL="63500" marR="63500" marT="63500" marB="63500" horzOverflow="overflow">
                    <a:lnL w="12700">
                      <a:solidFill>
                        <a:srgbClr val="000000"/>
                      </a:solidFill>
                      <a:miter lim="400000"/>
                    </a:lnL>
                    <a:lnR w="215900">
                      <a:solidFill>
                        <a:srgbClr val="000000"/>
                      </a:solidFill>
                      <a:miter lim="400000"/>
                    </a:lnR>
                    <a:lnT w="12700">
                      <a:solidFill>
                        <a:srgbClr val="000000"/>
                      </a:solidFill>
                      <a:miter lim="400000"/>
                    </a:lnT>
                    <a:lnB w="12700">
                      <a:solidFill>
                        <a:srgbClr val="000000"/>
                      </a:solidFill>
                      <a:miter lim="400000"/>
                    </a:lnB>
                    <a:noFill/>
                  </a:tcPr>
                </a:tc>
                <a:tc>
                  <a:txBody>
                    <a:bodyPr/>
                    <a:lstStyle/>
                    <a:p>
                      <a:pPr marL="12700" lvl="0" indent="0" algn="l">
                        <a:tabLst/>
                        <a:defRPr sz="1800">
                          <a:uFillTx/>
                        </a:defRPr>
                      </a:pPr>
                      <a:r>
                        <a:rPr lang="en-US" sz="1600" dirty="0" smtClean="0">
                          <a:solidFill>
                            <a:schemeClr val="bg1"/>
                          </a:solidFill>
                          <a:latin typeface="Georgia"/>
                          <a:ea typeface="Georgia"/>
                          <a:cs typeface="Georgia"/>
                          <a:sym typeface="Georgia"/>
                        </a:rPr>
                        <a:t>  </a:t>
                      </a:r>
                      <a:r>
                        <a:rPr sz="1600" dirty="0" smtClean="0">
                          <a:solidFill>
                            <a:schemeClr val="bg1"/>
                          </a:solidFill>
                          <a:latin typeface="Georgia"/>
                          <a:ea typeface="Georgia"/>
                          <a:cs typeface="Georgia"/>
                          <a:sym typeface="Georgia"/>
                        </a:rPr>
                        <a:t>encourages </a:t>
                      </a:r>
                      <a:r>
                        <a:rPr sz="1600" dirty="0">
                          <a:solidFill>
                            <a:schemeClr val="bg1"/>
                          </a:solidFill>
                          <a:latin typeface="Georgia"/>
                          <a:ea typeface="Georgia"/>
                          <a:cs typeface="Georgia"/>
                          <a:sym typeface="Georgia"/>
                        </a:rPr>
                        <a:t>contact between students and </a:t>
                      </a:r>
                      <a:r>
                        <a:rPr sz="1600" dirty="0" smtClean="0">
                          <a:solidFill>
                            <a:schemeClr val="bg1"/>
                          </a:solidFill>
                          <a:latin typeface="Georgia"/>
                          <a:ea typeface="Georgia"/>
                          <a:cs typeface="Georgia"/>
                          <a:sym typeface="Georgia"/>
                        </a:rPr>
                        <a:t>faculty</a:t>
                      </a:r>
                      <a:endParaRPr sz="1600" dirty="0">
                        <a:solidFill>
                          <a:schemeClr val="bg1"/>
                        </a:solidFill>
                        <a:latin typeface="Georgia"/>
                        <a:ea typeface="Georgia"/>
                        <a:cs typeface="Georgia"/>
                        <a:sym typeface="Georgia"/>
                      </a:endParaRPr>
                    </a:p>
                  </a:txBody>
                  <a:tcPr marL="63500" marR="63500" marT="63500" marB="63500" horzOverflow="overflow">
                    <a:lnL w="2159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80714">
                <a:tc>
                  <a:txBody>
                    <a:bodyPr/>
                    <a:lstStyle/>
                    <a:p>
                      <a:pPr lvl="0" algn="l">
                        <a:defRPr sz="1800">
                          <a:uFillTx/>
                        </a:defRPr>
                      </a:pPr>
                      <a:r>
                        <a:rPr sz="1600" dirty="0">
                          <a:solidFill>
                            <a:schemeClr val="bg1"/>
                          </a:solidFill>
                          <a:latin typeface="Georgia"/>
                          <a:ea typeface="Georgia"/>
                          <a:cs typeface="Georgia"/>
                          <a:sym typeface="Georgia"/>
                        </a:rPr>
                        <a:t>asking frequent questions &amp; getting immediate answers</a:t>
                      </a:r>
                    </a:p>
                  </a:txBody>
                  <a:tcPr marL="63500" marR="63500" marT="63500" marB="63500" horzOverflow="overflow">
                    <a:lnL w="12700">
                      <a:solidFill>
                        <a:srgbClr val="000000"/>
                      </a:solidFill>
                      <a:miter lim="400000"/>
                    </a:lnL>
                    <a:lnR w="2159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a:defRPr sz="1800">
                          <a:uFillTx/>
                        </a:defRPr>
                      </a:pPr>
                      <a:r>
                        <a:rPr lang="en-US" sz="1600" dirty="0" smtClean="0">
                          <a:solidFill>
                            <a:schemeClr val="bg1"/>
                          </a:solidFill>
                          <a:latin typeface="Georgia"/>
                          <a:ea typeface="Georgia"/>
                          <a:cs typeface="Georgia"/>
                          <a:sym typeface="Georgia"/>
                        </a:rPr>
                        <a:t>    </a:t>
                      </a:r>
                      <a:r>
                        <a:rPr sz="1600" dirty="0" smtClean="0">
                          <a:solidFill>
                            <a:schemeClr val="bg1"/>
                          </a:solidFill>
                          <a:latin typeface="Georgia"/>
                          <a:ea typeface="Georgia"/>
                          <a:cs typeface="Georgia"/>
                          <a:sym typeface="Georgia"/>
                        </a:rPr>
                        <a:t>develops </a:t>
                      </a:r>
                      <a:r>
                        <a:rPr sz="1600" dirty="0">
                          <a:solidFill>
                            <a:schemeClr val="bg1"/>
                          </a:solidFill>
                          <a:latin typeface="Georgia"/>
                          <a:ea typeface="Georgia"/>
                          <a:cs typeface="Georgia"/>
                          <a:sym typeface="Georgia"/>
                        </a:rPr>
                        <a:t>reciprocity and cooperation among students</a:t>
                      </a:r>
                    </a:p>
                  </a:txBody>
                  <a:tcPr marL="63500" marR="63500" marT="63500" marB="63500" horzOverflow="overflow">
                    <a:lnL w="2159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370894">
                <a:tc>
                  <a:txBody>
                    <a:bodyPr/>
                    <a:lstStyle/>
                    <a:p>
                      <a:pPr lvl="0" algn="l">
                        <a:defRPr sz="1800">
                          <a:uFillTx/>
                        </a:defRPr>
                      </a:pPr>
                      <a:r>
                        <a:rPr sz="1600">
                          <a:solidFill>
                            <a:schemeClr val="bg1"/>
                          </a:solidFill>
                          <a:latin typeface="Georgia"/>
                          <a:ea typeface="Georgia"/>
                          <a:cs typeface="Georgia"/>
                          <a:sym typeface="Georgia"/>
                        </a:rPr>
                        <a:t>practice &amp; repetition</a:t>
                      </a:r>
                    </a:p>
                  </a:txBody>
                  <a:tcPr marL="63500" marR="63500" marT="63500" marB="63500" horzOverflow="overflow">
                    <a:lnL w="12700">
                      <a:solidFill>
                        <a:srgbClr val="000000"/>
                      </a:solidFill>
                      <a:miter lim="400000"/>
                    </a:lnL>
                    <a:lnR w="2159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a:defRPr sz="1800">
                          <a:uFillTx/>
                        </a:defRPr>
                      </a:pPr>
                      <a:r>
                        <a:rPr lang="en-US" sz="1600" dirty="0" smtClean="0">
                          <a:solidFill>
                            <a:schemeClr val="bg1"/>
                          </a:solidFill>
                          <a:latin typeface="Georgia"/>
                          <a:ea typeface="Georgia"/>
                          <a:cs typeface="Georgia"/>
                          <a:sym typeface="Georgia"/>
                        </a:rPr>
                        <a:t>    </a:t>
                      </a:r>
                      <a:r>
                        <a:rPr sz="1600" dirty="0" smtClean="0">
                          <a:solidFill>
                            <a:schemeClr val="bg1"/>
                          </a:solidFill>
                          <a:latin typeface="Georgia"/>
                          <a:ea typeface="Georgia"/>
                          <a:cs typeface="Georgia"/>
                          <a:sym typeface="Georgia"/>
                        </a:rPr>
                        <a:t>encourages </a:t>
                      </a:r>
                      <a:r>
                        <a:rPr sz="1600" dirty="0">
                          <a:solidFill>
                            <a:schemeClr val="bg1"/>
                          </a:solidFill>
                          <a:latin typeface="Georgia"/>
                          <a:ea typeface="Georgia"/>
                          <a:cs typeface="Georgia"/>
                          <a:sym typeface="Georgia"/>
                        </a:rPr>
                        <a:t>active learning</a:t>
                      </a:r>
                    </a:p>
                  </a:txBody>
                  <a:tcPr marL="63500" marR="63500" marT="63500" marB="63500" horzOverflow="overflow">
                    <a:lnL w="2159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21414">
                <a:tc>
                  <a:txBody>
                    <a:bodyPr/>
                    <a:lstStyle/>
                    <a:p>
                      <a:pPr lvl="0" algn="l">
                        <a:defRPr sz="1800">
                          <a:uFillTx/>
                        </a:defRPr>
                      </a:pPr>
                      <a:r>
                        <a:rPr sz="1600" dirty="0">
                          <a:solidFill>
                            <a:schemeClr val="bg1"/>
                          </a:solidFill>
                          <a:latin typeface="Georgia"/>
                          <a:ea typeface="Georgia"/>
                          <a:cs typeface="Georgia"/>
                          <a:sym typeface="Georgia"/>
                        </a:rPr>
                        <a:t>having your mistakes corrected </a:t>
                      </a:r>
                      <a:r>
                        <a:rPr sz="1600" dirty="0" smtClean="0">
                          <a:solidFill>
                            <a:schemeClr val="bg1"/>
                          </a:solidFill>
                          <a:latin typeface="Georgia"/>
                          <a:ea typeface="Georgia"/>
                          <a:cs typeface="Georgia"/>
                          <a:sym typeface="Georgia"/>
                        </a:rPr>
                        <a:t>instantly</a:t>
                      </a:r>
                      <a:endParaRPr sz="1600" dirty="0">
                        <a:solidFill>
                          <a:schemeClr val="bg1"/>
                        </a:solidFill>
                        <a:latin typeface="Georgia"/>
                        <a:ea typeface="Georgia"/>
                        <a:cs typeface="Georgia"/>
                        <a:sym typeface="Georgia"/>
                      </a:endParaRPr>
                    </a:p>
                  </a:txBody>
                  <a:tcPr marL="63500" marR="63500" marT="63500" marB="63500" horzOverflow="overflow">
                    <a:lnL w="12700">
                      <a:solidFill>
                        <a:srgbClr val="000000"/>
                      </a:solidFill>
                      <a:miter lim="400000"/>
                    </a:lnL>
                    <a:lnR w="2159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a:defRPr sz="1800">
                          <a:uFillTx/>
                        </a:defRPr>
                      </a:pPr>
                      <a:r>
                        <a:rPr lang="en-US" sz="1600" dirty="0" smtClean="0">
                          <a:solidFill>
                            <a:schemeClr val="bg1"/>
                          </a:solidFill>
                          <a:latin typeface="Georgia"/>
                          <a:ea typeface="Georgia"/>
                          <a:cs typeface="Georgia"/>
                          <a:sym typeface="Georgia"/>
                        </a:rPr>
                        <a:t>    </a:t>
                      </a:r>
                      <a:r>
                        <a:rPr sz="1600" dirty="0" smtClean="0">
                          <a:solidFill>
                            <a:schemeClr val="bg1"/>
                          </a:solidFill>
                          <a:latin typeface="Georgia"/>
                          <a:ea typeface="Georgia"/>
                          <a:cs typeface="Georgia"/>
                          <a:sym typeface="Georgia"/>
                        </a:rPr>
                        <a:t>prompt </a:t>
                      </a:r>
                      <a:r>
                        <a:rPr sz="1600" dirty="0">
                          <a:solidFill>
                            <a:schemeClr val="bg1"/>
                          </a:solidFill>
                          <a:latin typeface="Georgia"/>
                          <a:ea typeface="Georgia"/>
                          <a:cs typeface="Georgia"/>
                          <a:sym typeface="Georgia"/>
                        </a:rPr>
                        <a:t>feedback</a:t>
                      </a:r>
                    </a:p>
                  </a:txBody>
                  <a:tcPr marL="63500" marR="63500" marT="63500" marB="63500" horzOverflow="overflow">
                    <a:lnL w="2159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370894">
                <a:tc>
                  <a:txBody>
                    <a:bodyPr/>
                    <a:lstStyle/>
                    <a:p>
                      <a:pPr lvl="0" algn="l">
                        <a:defRPr sz="1800">
                          <a:uFillTx/>
                        </a:defRPr>
                      </a:pPr>
                      <a:r>
                        <a:rPr sz="1600">
                          <a:solidFill>
                            <a:schemeClr val="bg1"/>
                          </a:solidFill>
                          <a:latin typeface="Georgia"/>
                          <a:ea typeface="Georgia"/>
                          <a:cs typeface="Georgia"/>
                          <a:sym typeface="Georgia"/>
                        </a:rPr>
                        <a:t>doing, in situations that require it</a:t>
                      </a:r>
                    </a:p>
                  </a:txBody>
                  <a:tcPr marL="63500" marR="63500" marT="63500" marB="63500" horzOverflow="overflow">
                    <a:lnL w="12700">
                      <a:solidFill>
                        <a:srgbClr val="000000"/>
                      </a:solidFill>
                      <a:miter lim="400000"/>
                    </a:lnL>
                    <a:lnR w="2159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a:defRPr sz="1800">
                          <a:uFillTx/>
                        </a:defRPr>
                      </a:pPr>
                      <a:r>
                        <a:rPr lang="en-US" sz="1600" dirty="0" smtClean="0">
                          <a:solidFill>
                            <a:schemeClr val="bg1"/>
                          </a:solidFill>
                          <a:latin typeface="Georgia"/>
                          <a:ea typeface="Georgia"/>
                          <a:cs typeface="Georgia"/>
                          <a:sym typeface="Georgia"/>
                        </a:rPr>
                        <a:t>    </a:t>
                      </a:r>
                      <a:r>
                        <a:rPr sz="1600" dirty="0" smtClean="0">
                          <a:solidFill>
                            <a:schemeClr val="bg1"/>
                          </a:solidFill>
                          <a:latin typeface="Georgia"/>
                          <a:ea typeface="Georgia"/>
                          <a:cs typeface="Georgia"/>
                          <a:sym typeface="Georgia"/>
                        </a:rPr>
                        <a:t>emphasizes </a:t>
                      </a:r>
                      <a:r>
                        <a:rPr sz="1600" dirty="0">
                          <a:solidFill>
                            <a:schemeClr val="bg1"/>
                          </a:solidFill>
                          <a:latin typeface="Georgia"/>
                          <a:ea typeface="Georgia"/>
                          <a:cs typeface="Georgia"/>
                          <a:sym typeface="Georgia"/>
                        </a:rPr>
                        <a:t>time on task</a:t>
                      </a:r>
                    </a:p>
                  </a:txBody>
                  <a:tcPr marL="63500" marR="63500" marT="63500" marB="63500" horzOverflow="overflow">
                    <a:lnL w="2159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370894">
                <a:tc>
                  <a:txBody>
                    <a:bodyPr/>
                    <a:lstStyle/>
                    <a:p>
                      <a:pPr lvl="0" algn="l">
                        <a:defRPr sz="1800">
                          <a:uFillTx/>
                        </a:defRPr>
                      </a:pPr>
                      <a:r>
                        <a:rPr sz="1600">
                          <a:solidFill>
                            <a:schemeClr val="bg1"/>
                          </a:solidFill>
                          <a:latin typeface="Georgia"/>
                          <a:ea typeface="Georgia"/>
                          <a:cs typeface="Georgia"/>
                          <a:sym typeface="Georgia"/>
                        </a:rPr>
                        <a:t>motivation</a:t>
                      </a:r>
                    </a:p>
                  </a:txBody>
                  <a:tcPr marL="63500" marR="63500" marT="63500" marB="63500" horzOverflow="overflow">
                    <a:lnL w="12700">
                      <a:solidFill>
                        <a:srgbClr val="000000"/>
                      </a:solidFill>
                      <a:miter lim="400000"/>
                    </a:lnL>
                    <a:lnR w="2159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a:defRPr sz="1800">
                          <a:uFillTx/>
                        </a:defRPr>
                      </a:pPr>
                      <a:r>
                        <a:rPr lang="en-US" sz="1600" dirty="0" smtClean="0">
                          <a:solidFill>
                            <a:schemeClr val="bg1"/>
                          </a:solidFill>
                          <a:latin typeface="Georgia"/>
                          <a:ea typeface="Georgia"/>
                          <a:cs typeface="Georgia"/>
                          <a:sym typeface="Georgia"/>
                        </a:rPr>
                        <a:t>    </a:t>
                      </a:r>
                      <a:r>
                        <a:rPr sz="1600" dirty="0" smtClean="0">
                          <a:solidFill>
                            <a:schemeClr val="bg1"/>
                          </a:solidFill>
                          <a:latin typeface="Georgia"/>
                          <a:ea typeface="Georgia"/>
                          <a:cs typeface="Georgia"/>
                          <a:sym typeface="Georgia"/>
                        </a:rPr>
                        <a:t>com</a:t>
                      </a:r>
                      <a:r>
                        <a:rPr lang="en-US" sz="1600" dirty="0" smtClean="0">
                          <a:solidFill>
                            <a:schemeClr val="bg1"/>
                          </a:solidFill>
                          <a:latin typeface="Georgia"/>
                          <a:ea typeface="Georgia"/>
                          <a:cs typeface="Georgia"/>
                          <a:sym typeface="Georgia"/>
                        </a:rPr>
                        <a:t>m</a:t>
                      </a:r>
                      <a:r>
                        <a:rPr sz="1600" dirty="0" smtClean="0">
                          <a:solidFill>
                            <a:schemeClr val="bg1"/>
                          </a:solidFill>
                          <a:latin typeface="Georgia"/>
                          <a:ea typeface="Georgia"/>
                          <a:cs typeface="Georgia"/>
                          <a:sym typeface="Georgia"/>
                        </a:rPr>
                        <a:t>unicates high expectations</a:t>
                      </a:r>
                      <a:endParaRPr sz="1600" dirty="0">
                        <a:solidFill>
                          <a:schemeClr val="bg1"/>
                        </a:solidFill>
                        <a:latin typeface="Georgia"/>
                        <a:ea typeface="Georgia"/>
                        <a:cs typeface="Georgia"/>
                        <a:sym typeface="Georgia"/>
                      </a:endParaRPr>
                    </a:p>
                  </a:txBody>
                  <a:tcPr marL="63500" marR="63500" marT="63500" marB="63500" horzOverflow="overflow">
                    <a:lnL w="2159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80714">
                <a:tc>
                  <a:txBody>
                    <a:bodyPr/>
                    <a:lstStyle/>
                    <a:p>
                      <a:pPr lvl="0" algn="l">
                        <a:defRPr sz="1800">
                          <a:uFillTx/>
                        </a:defRPr>
                      </a:pPr>
                      <a:r>
                        <a:rPr sz="1600" dirty="0">
                          <a:solidFill>
                            <a:schemeClr val="bg1"/>
                          </a:solidFill>
                          <a:latin typeface="Georgia"/>
                          <a:ea typeface="Georgia"/>
                          <a:cs typeface="Georgia"/>
                          <a:sym typeface="Georgia"/>
                        </a:rPr>
                        <a:t>marshaling your thoughts in formal form</a:t>
                      </a:r>
                    </a:p>
                  </a:txBody>
                  <a:tcPr marL="63500" marR="63500" marT="63500" marB="63500" horzOverflow="overflow">
                    <a:lnL w="12700">
                      <a:solidFill>
                        <a:srgbClr val="000000"/>
                      </a:solidFill>
                      <a:miter lim="400000"/>
                    </a:lnL>
                    <a:lnR w="2159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a:defRPr sz="1800">
                          <a:uFillTx/>
                        </a:defRPr>
                      </a:pPr>
                      <a:r>
                        <a:rPr lang="en-US" sz="1600" dirty="0" smtClean="0">
                          <a:solidFill>
                            <a:schemeClr val="bg1"/>
                          </a:solidFill>
                          <a:latin typeface="Georgia"/>
                          <a:ea typeface="Georgia"/>
                          <a:cs typeface="Georgia"/>
                          <a:sym typeface="Georgia"/>
                        </a:rPr>
                        <a:t>   </a:t>
                      </a:r>
                      <a:r>
                        <a:rPr sz="1600" dirty="0" smtClean="0">
                          <a:solidFill>
                            <a:schemeClr val="bg1"/>
                          </a:solidFill>
                          <a:latin typeface="Georgia"/>
                          <a:ea typeface="Georgia"/>
                          <a:cs typeface="Georgia"/>
                          <a:sym typeface="Georgia"/>
                        </a:rPr>
                        <a:t>respects </a:t>
                      </a:r>
                      <a:r>
                        <a:rPr sz="1600" dirty="0">
                          <a:solidFill>
                            <a:schemeClr val="bg1"/>
                          </a:solidFill>
                          <a:latin typeface="Georgia"/>
                          <a:ea typeface="Georgia"/>
                          <a:cs typeface="Georgia"/>
                          <a:sym typeface="Georgia"/>
                        </a:rPr>
                        <a:t>diverse talents and ways of learning</a:t>
                      </a:r>
                    </a:p>
                  </a:txBody>
                  <a:tcPr marL="63500" marR="63500" marT="63500" marB="63500" horzOverflow="overflow">
                    <a:lnL w="2159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80714">
                <a:tc>
                  <a:txBody>
                    <a:bodyPr/>
                    <a:lstStyle/>
                    <a:p>
                      <a:pPr lvl="0" algn="l">
                        <a:defRPr sz="1800">
                          <a:uFillTx/>
                        </a:defRPr>
                      </a:pPr>
                      <a:r>
                        <a:rPr sz="1600" dirty="0">
                          <a:solidFill>
                            <a:schemeClr val="bg1"/>
                          </a:solidFill>
                          <a:latin typeface="Georgia"/>
                          <a:ea typeface="Georgia"/>
                          <a:cs typeface="Georgia"/>
                          <a:sym typeface="Georgia"/>
                        </a:rPr>
                        <a:t>making decisions &amp; seeing their consequences</a:t>
                      </a:r>
                    </a:p>
                  </a:txBody>
                  <a:tcPr marL="63500" marR="63500" marT="63500" marB="63500" horzOverflow="overflow">
                    <a:lnL w="12700">
                      <a:solidFill>
                        <a:srgbClr val="000000"/>
                      </a:solidFill>
                      <a:miter lim="400000"/>
                    </a:lnL>
                    <a:lnR w="2159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a:defRPr sz="1800">
                          <a:uFillTx/>
                          <a:latin typeface="Georgia"/>
                          <a:ea typeface="Georgia"/>
                          <a:cs typeface="Georgia"/>
                          <a:sym typeface="Georgia"/>
                        </a:defRPr>
                      </a:pPr>
                      <a:endParaRPr sz="1600" dirty="0">
                        <a:solidFill>
                          <a:schemeClr val="bg1"/>
                        </a:solidFill>
                      </a:endParaRPr>
                    </a:p>
                  </a:txBody>
                  <a:tcPr marL="63500" marR="63500" marT="63500" marB="63500" horzOverflow="overflow">
                    <a:lnL w="2159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816494">
                <a:tc>
                  <a:txBody>
                    <a:bodyPr/>
                    <a:lstStyle/>
                    <a:p>
                      <a:pPr lvl="0" algn="l">
                        <a:defRPr sz="1800">
                          <a:uFillTx/>
                        </a:defRPr>
                      </a:pPr>
                      <a:r>
                        <a:rPr sz="1600" dirty="0">
                          <a:solidFill>
                            <a:schemeClr val="bg1"/>
                          </a:solidFill>
                          <a:latin typeface="Georgia"/>
                          <a:ea typeface="Georgia"/>
                          <a:cs typeface="Georgia"/>
                          <a:sym typeface="Georgia"/>
                        </a:rPr>
                        <a:t>being forced to reflect on what you are doing, reading or thinking through probing questions</a:t>
                      </a:r>
                    </a:p>
                  </a:txBody>
                  <a:tcPr marL="63500" marR="63500" marT="63500" marB="63500" horzOverflow="overflow">
                    <a:lnL w="12700">
                      <a:solidFill>
                        <a:srgbClr val="000000"/>
                      </a:solidFill>
                      <a:miter lim="400000"/>
                    </a:lnL>
                    <a:lnR w="2159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a:defRPr sz="1800" b="1">
                          <a:uFillTx/>
                          <a:latin typeface="Georgia"/>
                          <a:ea typeface="Georgia"/>
                          <a:cs typeface="Georgia"/>
                          <a:sym typeface="Georgia"/>
                        </a:defRPr>
                      </a:pPr>
                      <a:endParaRPr sz="1600" dirty="0">
                        <a:solidFill>
                          <a:schemeClr val="bg1"/>
                        </a:solidFill>
                      </a:endParaRPr>
                    </a:p>
                  </a:txBody>
                  <a:tcPr marL="63500" marR="63500" marT="63500" marB="63500" horzOverflow="overflow">
                    <a:lnL w="2159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Tree>
    <p:extLst>
      <p:ext uri="{BB962C8B-B14F-4D97-AF65-F5344CB8AC3E}">
        <p14:creationId xmlns:p14="http://schemas.microsoft.com/office/powerpoint/2010/main" val="1256153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34" y="614597"/>
            <a:ext cx="10765230" cy="5157487"/>
          </a:xfrm>
          <a:prstGeom prst="rect">
            <a:avLst/>
          </a:prstGeom>
        </p:spPr>
      </p:pic>
    </p:spTree>
    <p:extLst>
      <p:ext uri="{BB962C8B-B14F-4D97-AF65-F5344CB8AC3E}">
        <p14:creationId xmlns:p14="http://schemas.microsoft.com/office/powerpoint/2010/main" val="267750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206" y="621466"/>
            <a:ext cx="11159521" cy="5239687"/>
          </a:xfrm>
          <a:prstGeom prst="rect">
            <a:avLst/>
          </a:prstGeom>
        </p:spPr>
      </p:pic>
      <p:sp>
        <p:nvSpPr>
          <p:cNvPr id="5" name="Rectangle 4"/>
          <p:cNvSpPr/>
          <p:nvPr/>
        </p:nvSpPr>
        <p:spPr>
          <a:xfrm>
            <a:off x="729342" y="6040767"/>
            <a:ext cx="8365672" cy="369332"/>
          </a:xfrm>
          <a:prstGeom prst="rect">
            <a:avLst/>
          </a:prstGeom>
        </p:spPr>
        <p:txBody>
          <a:bodyPr wrap="square">
            <a:spAutoFit/>
          </a:bodyPr>
          <a:lstStyle/>
          <a:p>
            <a:r>
              <a:rPr lang="en-US" dirty="0">
                <a:solidFill>
                  <a:schemeClr val="bg1"/>
                </a:solidFill>
              </a:rPr>
              <a:t>https://www.scientificamerican.com/article/what-works-what-doesn-t/</a:t>
            </a:r>
          </a:p>
        </p:txBody>
      </p:sp>
    </p:spTree>
    <p:extLst>
      <p:ext uri="{BB962C8B-B14F-4D97-AF65-F5344CB8AC3E}">
        <p14:creationId xmlns:p14="http://schemas.microsoft.com/office/powerpoint/2010/main" val="1437071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557</TotalTime>
  <Words>278</Words>
  <Application>Microsoft Macintosh PowerPoint</Application>
  <PresentationFormat>Widescreen</PresentationFormat>
  <Paragraphs>118</Paragraphs>
  <Slides>13</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Apple Chancery</vt:lpstr>
      <vt:lpstr>Arial</vt:lpstr>
      <vt:lpstr>Calibri</vt:lpstr>
      <vt:lpstr>Calibri Light</vt:lpstr>
      <vt:lpstr>Century Gothic</vt:lpstr>
      <vt:lpstr>Chalkboard</vt:lpstr>
      <vt:lpstr>Georgia</vt:lpstr>
      <vt:lpstr>Lucida Grande</vt:lpstr>
      <vt:lpstr>Lucida Sans Unicode</vt:lpstr>
      <vt:lpstr>Times New Roman</vt:lpstr>
      <vt:lpstr>Trebuchet MS</vt:lpstr>
      <vt:lpstr>Vapor Trail</vt:lpstr>
      <vt:lpstr>Office Theme</vt:lpstr>
      <vt:lpstr>The Learning Brain - Implications for the Future of QM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Learning Brain - Implications for the Future of QM </dc:title>
  <dc:creator>Bowen, Ed</dc:creator>
  <cp:lastModifiedBy>Bowen, Ed</cp:lastModifiedBy>
  <cp:revision>50</cp:revision>
  <dcterms:created xsi:type="dcterms:W3CDTF">2016-10-18T14:02:31Z</dcterms:created>
  <dcterms:modified xsi:type="dcterms:W3CDTF">2016-11-01T16:57:43Z</dcterms:modified>
</cp:coreProperties>
</file>