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68" r:id="rId4"/>
    <p:sldId id="269" r:id="rId5"/>
    <p:sldId id="280" r:id="rId6"/>
    <p:sldId id="283" r:id="rId7"/>
    <p:sldId id="279" r:id="rId8"/>
    <p:sldId id="270" r:id="rId9"/>
    <p:sldId id="278" r:id="rId10"/>
    <p:sldId id="277" r:id="rId11"/>
    <p:sldId id="276" r:id="rId12"/>
    <p:sldId id="275" r:id="rId13"/>
    <p:sldId id="272" r:id="rId14"/>
    <p:sldId id="264" r:id="rId15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2A8A"/>
    <a:srgbClr val="531575"/>
    <a:srgbClr val="61188A"/>
    <a:srgbClr val="3D0F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90" autoAdjust="0"/>
    <p:restoredTop sz="94660" autoAdjust="0"/>
  </p:normalViewPr>
  <p:slideViewPr>
    <p:cSldViewPr>
      <p:cViewPr varScale="1">
        <p:scale>
          <a:sx n="78" d="100"/>
          <a:sy n="78" d="100"/>
        </p:scale>
        <p:origin x="96" y="8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104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4E6E3D-8DE0-4D83-A201-E25D7E5DFBCB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DB6AB9-EE39-4EA3-8CDF-BED490271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11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2D2AF7-3584-4C2F-A40D-4BE8C0386D76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D194C6-8203-4A89-AD02-6A4B3ABF5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037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194C6-8203-4A89-AD02-6A4B3ABF5EE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636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40260-F79C-4636-9850-31787EF6AF24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9D42C-9652-4417-A021-1DC6F1BD8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840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40260-F79C-4636-9850-31787EF6AF24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9D42C-9652-4417-A021-1DC6F1BD8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034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40260-F79C-4636-9850-31787EF6AF24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9D42C-9652-4417-A021-1DC6F1BD8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005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40260-F79C-4636-9850-31787EF6AF24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9D42C-9652-4417-A021-1DC6F1BD8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089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40260-F79C-4636-9850-31787EF6AF24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9D42C-9652-4417-A021-1DC6F1BD8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660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40260-F79C-4636-9850-31787EF6AF24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9D42C-9652-4417-A021-1DC6F1BD8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04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40260-F79C-4636-9850-31787EF6AF24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9D42C-9652-4417-A021-1DC6F1BD8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501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40260-F79C-4636-9850-31787EF6AF24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9D42C-9652-4417-A021-1DC6F1BD8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18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40260-F79C-4636-9850-31787EF6AF24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9D42C-9652-4417-A021-1DC6F1BD8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11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40260-F79C-4636-9850-31787EF6AF24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9D42C-9652-4417-A021-1DC6F1BD8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676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40260-F79C-4636-9850-31787EF6AF24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9D42C-9652-4417-A021-1DC6F1BD8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42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40260-F79C-4636-9850-31787EF6AF24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9D42C-9652-4417-A021-1DC6F1BD8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752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.edu/continuinged/faculty/courseproposals/online/summer16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531575"/>
                </a:solidFill>
              </a:rPr>
              <a:t/>
            </a:r>
            <a:br>
              <a:rPr lang="en-US" b="1" dirty="0" smtClean="0">
                <a:solidFill>
                  <a:srgbClr val="531575"/>
                </a:solidFill>
              </a:rPr>
            </a:br>
            <a:endParaRPr lang="en-US" b="1" dirty="0">
              <a:solidFill>
                <a:srgbClr val="531575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5512780"/>
            <a:ext cx="4800600" cy="1177731"/>
          </a:xfrm>
        </p:spPr>
        <p:txBody>
          <a:bodyPr>
            <a:normAutofit fontScale="62500" lnSpcReduction="20000"/>
          </a:bodyPr>
          <a:lstStyle/>
          <a:p>
            <a:endParaRPr lang="en-US" sz="2800" b="1" dirty="0" smtClean="0">
              <a:solidFill>
                <a:schemeClr val="tx1"/>
              </a:solidFill>
            </a:endParaRPr>
          </a:p>
          <a:p>
            <a:r>
              <a:rPr lang="en-US" sz="4000" dirty="0" smtClean="0">
                <a:solidFill>
                  <a:schemeClr val="tx1"/>
                </a:solidFill>
              </a:rPr>
              <a:t>Madalina Tincu, Ed. D.</a:t>
            </a:r>
          </a:p>
          <a:p>
            <a:r>
              <a:rPr lang="en-US" sz="4000" dirty="0" smtClean="0">
                <a:solidFill>
                  <a:schemeClr val="tx1"/>
                </a:solidFill>
              </a:rPr>
              <a:t>Mitchell Strauss, Ed. D.</a:t>
            </a:r>
            <a:endParaRPr lang="en-US" sz="4000" dirty="0">
              <a:solidFill>
                <a:schemeClr val="tx1"/>
              </a:solidFill>
            </a:endParaRPr>
          </a:p>
          <a:p>
            <a:endParaRPr lang="en-TT" sz="2800" dirty="0" smtClean="0"/>
          </a:p>
          <a:p>
            <a:endParaRPr lang="en-US" sz="2800" b="1" dirty="0" smtClean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914400"/>
            <a:ext cx="8517569" cy="152400"/>
          </a:xfrm>
          <a:prstGeom prst="rect">
            <a:avLst/>
          </a:prstGeom>
          <a:solidFill>
            <a:srgbClr val="61188A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21" y="116326"/>
            <a:ext cx="2066925" cy="8001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07395" y="468124"/>
            <a:ext cx="556259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>
                <a:solidFill>
                  <a:srgbClr val="531575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Office of Continuing and Distance Education</a:t>
            </a:r>
            <a:endParaRPr lang="en-US" sz="2300" dirty="0">
              <a:solidFill>
                <a:srgbClr val="531575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600000">
            <a:off x="352992" y="2795592"/>
            <a:ext cx="4337077" cy="27407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1360676"/>
            <a:ext cx="84889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 Journey </a:t>
            </a:r>
            <a:r>
              <a:rPr lang="en-US" sz="2800" dirty="0" smtClean="0"/>
              <a:t>Through </a:t>
            </a:r>
            <a:r>
              <a:rPr lang="en-US" sz="2800" dirty="0"/>
              <a:t>QM Course Design and </a:t>
            </a:r>
            <a:r>
              <a:rPr lang="en-US" sz="2800" dirty="0" smtClean="0"/>
              <a:t>Development: The </a:t>
            </a:r>
            <a:r>
              <a:rPr lang="en-US" sz="2800" dirty="0"/>
              <a:t>Intertwined Stories of </a:t>
            </a:r>
            <a:endParaRPr lang="en-US" sz="2800" dirty="0" smtClean="0"/>
          </a:p>
          <a:p>
            <a:pPr algn="ctr"/>
            <a:r>
              <a:rPr lang="en-US" sz="2800" dirty="0" smtClean="0"/>
              <a:t>a </a:t>
            </a:r>
            <a:r>
              <a:rPr lang="en-US" sz="2800" dirty="0"/>
              <a:t>Faculty </a:t>
            </a:r>
            <a:r>
              <a:rPr lang="en-US" sz="2800" dirty="0" smtClean="0"/>
              <a:t>and </a:t>
            </a:r>
            <a:r>
              <a:rPr lang="en-US" sz="2800" dirty="0"/>
              <a:t>an Instructional Developer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0000">
            <a:off x="4803446" y="3521468"/>
            <a:ext cx="3942686" cy="2789658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22383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81000" y="914400"/>
            <a:ext cx="8517569" cy="152400"/>
          </a:xfrm>
          <a:prstGeom prst="rect">
            <a:avLst/>
          </a:prstGeom>
          <a:solidFill>
            <a:srgbClr val="61188A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21" y="116326"/>
            <a:ext cx="2066925" cy="8001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307395" y="468124"/>
            <a:ext cx="556259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>
                <a:solidFill>
                  <a:srgbClr val="531575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Office of Continuing and Distance Education</a:t>
            </a:r>
            <a:endParaRPr lang="en-US" sz="2300" dirty="0">
              <a:solidFill>
                <a:srgbClr val="531575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747" r="2250" b="14243"/>
          <a:stretch/>
        </p:blipFill>
        <p:spPr>
          <a:xfrm>
            <a:off x="4870385" y="1376416"/>
            <a:ext cx="3999609" cy="23039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b="33944"/>
          <a:stretch/>
        </p:blipFill>
        <p:spPr>
          <a:xfrm>
            <a:off x="414951" y="4327555"/>
            <a:ext cx="5357118" cy="2116852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6201625" y="4038600"/>
            <a:ext cx="2569157" cy="2358784"/>
            <a:chOff x="6768910" y="4096115"/>
            <a:chExt cx="2569157" cy="2358784"/>
          </a:xfrm>
        </p:grpSpPr>
        <p:pic>
          <p:nvPicPr>
            <p:cNvPr id="8" name="Picture 8" descr="Image result for the business of fashion book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442804">
              <a:off x="7011132" y="4096115"/>
              <a:ext cx="1095443" cy="13735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2" descr="Image result for 100 ideas that changed fashio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081575">
              <a:off x="7811827" y="4789157"/>
              <a:ext cx="1526240" cy="1526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1172210">
              <a:off x="6768910" y="5270437"/>
              <a:ext cx="831492" cy="1184462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377346" y="1296794"/>
            <a:ext cx="4038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Half way through the QM training, I realized I had to rebuild from scratch!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That is, of course, if I wanted to build a first class educational experience…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Honestly, the financial incentive was a big motivator too…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So… I went to work rebuilding using QM as my guide…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3196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81000" y="914400"/>
            <a:ext cx="8517569" cy="152400"/>
          </a:xfrm>
          <a:prstGeom prst="rect">
            <a:avLst/>
          </a:prstGeom>
          <a:solidFill>
            <a:srgbClr val="61188A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21" y="116326"/>
            <a:ext cx="2066925" cy="8001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307395" y="468124"/>
            <a:ext cx="556259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>
                <a:solidFill>
                  <a:srgbClr val="531575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Office of Continuing and Distance Education</a:t>
            </a:r>
            <a:endParaRPr lang="en-US" sz="2300" dirty="0">
              <a:solidFill>
                <a:srgbClr val="531575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03097">
            <a:off x="3769897" y="2810889"/>
            <a:ext cx="4026134" cy="35487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513076"/>
            <a:ext cx="1396111" cy="15154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1712474"/>
            <a:ext cx="5638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 scale up from concept to actual course is a big deal!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That where the UNI program</a:t>
            </a:r>
            <a:br>
              <a:rPr lang="en-US" dirty="0" smtClean="0"/>
            </a:br>
            <a:r>
              <a:rPr lang="en-US" dirty="0" smtClean="0"/>
              <a:t>was really great!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Every step of the way I had </a:t>
            </a:r>
            <a:br>
              <a:rPr lang="en-US" dirty="0" smtClean="0"/>
            </a:br>
            <a:r>
              <a:rPr lang="en-US" dirty="0" smtClean="0"/>
              <a:t>the help and guidance of</a:t>
            </a:r>
            <a:br>
              <a:rPr lang="en-US" dirty="0" smtClean="0"/>
            </a:br>
            <a:r>
              <a:rPr lang="en-US" dirty="0" smtClean="0"/>
              <a:t>a Madalina as the course</a:t>
            </a:r>
            <a:br>
              <a:rPr lang="en-US" dirty="0" smtClean="0"/>
            </a:br>
            <a:r>
              <a:rPr lang="en-US" dirty="0" smtClean="0"/>
              <a:t>took form…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All the nuances of our eLearning</a:t>
            </a:r>
            <a:br>
              <a:rPr lang="en-US" dirty="0" smtClean="0"/>
            </a:br>
            <a:r>
              <a:rPr lang="en-US" dirty="0" smtClean="0"/>
              <a:t>platform were brought to play</a:t>
            </a:r>
            <a:br>
              <a:rPr lang="en-US" dirty="0" smtClean="0"/>
            </a:br>
            <a:r>
              <a:rPr lang="en-US" dirty="0" smtClean="0"/>
              <a:t>with Madalina’s expertise…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QM goals were always in the </a:t>
            </a:r>
            <a:br>
              <a:rPr lang="en-US" dirty="0" smtClean="0"/>
            </a:br>
            <a:r>
              <a:rPr lang="en-US" dirty="0" smtClean="0"/>
              <a:t>framework of development…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99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81000" y="914400"/>
            <a:ext cx="8517569" cy="152400"/>
          </a:xfrm>
          <a:prstGeom prst="rect">
            <a:avLst/>
          </a:prstGeom>
          <a:solidFill>
            <a:srgbClr val="61188A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21" y="116326"/>
            <a:ext cx="2066925" cy="8001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307395" y="468124"/>
            <a:ext cx="556259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>
                <a:solidFill>
                  <a:srgbClr val="531575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Office of Continuing and Distance Education</a:t>
            </a:r>
            <a:endParaRPr lang="en-US" sz="2300" dirty="0">
              <a:solidFill>
                <a:srgbClr val="531575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" y="1981200"/>
            <a:ext cx="4724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 preponderance of the effort is front-loaded…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 was freed from personal content delivery and could focus on student learning!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 learned a well constructed online course was an organized, self-directed program of knowledge acquisition…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 free-floating virtual community can be developed if the course is executed properly…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Students seemed less constrained in sharing their thoughts…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 use what I learned in hybrid instruction too…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Still… I do miss face to face interactions…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306" y="2286000"/>
            <a:ext cx="1903464" cy="2667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1341654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So… what do I think?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9967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81000" y="914400"/>
            <a:ext cx="8517569" cy="152400"/>
          </a:xfrm>
          <a:prstGeom prst="rect">
            <a:avLst/>
          </a:prstGeom>
          <a:solidFill>
            <a:srgbClr val="61188A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21" y="116326"/>
            <a:ext cx="2066925" cy="8001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307395" y="468124"/>
            <a:ext cx="556259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>
                <a:solidFill>
                  <a:srgbClr val="531575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Office of Continuing and Distance Education</a:t>
            </a:r>
            <a:endParaRPr lang="en-US" sz="2300" dirty="0">
              <a:solidFill>
                <a:srgbClr val="531575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4750" y="1308582"/>
            <a:ext cx="79598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dirty="0" smtClean="0"/>
          </a:p>
          <a:p>
            <a:pPr algn="ctr"/>
            <a:r>
              <a:rPr lang="en-US" sz="2800" b="1" dirty="0" smtClean="0"/>
              <a:t>Discussion and Questions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29721" y="1712474"/>
            <a:ext cx="4394679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Design - Review - Develop - Self-study - Peer Evaluation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Continuous improvement – IYOC and PRC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QM Rubric/standards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H</a:t>
            </a:r>
            <a:r>
              <a:rPr lang="en-US" sz="2000" dirty="0" smtClean="0"/>
              <a:t>ow does the </a:t>
            </a:r>
            <a:r>
              <a:rPr lang="en-US" sz="2000" dirty="0"/>
              <a:t>development process </a:t>
            </a:r>
            <a:r>
              <a:rPr lang="en-US" sz="2000" dirty="0" smtClean="0"/>
              <a:t>support </a:t>
            </a:r>
            <a:r>
              <a:rPr lang="en-US" sz="2000" dirty="0"/>
              <a:t>the QM alignment and quality of online teaching and </a:t>
            </a:r>
            <a:r>
              <a:rPr lang="en-US" sz="2000" dirty="0" smtClean="0"/>
              <a:t>learning considering the instructional workmanship shared by faculty and IDs?</a:t>
            </a:r>
            <a:endParaRPr lang="en-US" sz="20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472" y="2504471"/>
            <a:ext cx="3103328" cy="320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2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81000" y="914400"/>
            <a:ext cx="8517569" cy="152400"/>
          </a:xfrm>
          <a:prstGeom prst="rect">
            <a:avLst/>
          </a:prstGeom>
          <a:solidFill>
            <a:srgbClr val="61188A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21" y="116326"/>
            <a:ext cx="2066925" cy="8001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07395" y="468124"/>
            <a:ext cx="556259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>
                <a:solidFill>
                  <a:srgbClr val="531575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Office of Continuing and Distance Education</a:t>
            </a:r>
            <a:endParaRPr lang="en-US" sz="2300" dirty="0">
              <a:solidFill>
                <a:srgbClr val="531575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85324" y="1380410"/>
            <a:ext cx="6163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531575"/>
                </a:solidFill>
              </a:rPr>
              <a:t>Thank you!</a:t>
            </a:r>
            <a:endParaRPr lang="en-US" sz="4800" dirty="0">
              <a:solidFill>
                <a:srgbClr val="531575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15000" y="2609850"/>
            <a:ext cx="344805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Additional Email:</a:t>
            </a:r>
          </a:p>
          <a:p>
            <a:pPr algn="ctr"/>
            <a:r>
              <a:rPr lang="en-US" sz="2400" dirty="0" smtClean="0"/>
              <a:t>ContinuingEd@uni.edu</a:t>
            </a:r>
          </a:p>
          <a:p>
            <a:pPr algn="ctr"/>
            <a:endParaRPr lang="en-US" sz="2400" b="1" dirty="0" smtClean="0"/>
          </a:p>
          <a:p>
            <a:pPr algn="ctr"/>
            <a:r>
              <a:rPr lang="en-US" sz="2400" b="1" dirty="0" smtClean="0"/>
              <a:t>Phone</a:t>
            </a:r>
            <a:r>
              <a:rPr lang="en-US" sz="2400" b="1" dirty="0"/>
              <a:t>:</a:t>
            </a:r>
          </a:p>
          <a:p>
            <a:pPr algn="ctr"/>
            <a:r>
              <a:rPr lang="en-US" sz="2400" dirty="0"/>
              <a:t>1-800-772-1746</a:t>
            </a:r>
          </a:p>
          <a:p>
            <a:pPr algn="ctr"/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1" y="2709386"/>
            <a:ext cx="37338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Mitchell Strauss, Ed. D</a:t>
            </a:r>
            <a:r>
              <a:rPr lang="en-US" sz="2400" b="1" dirty="0" smtClean="0"/>
              <a:t>.</a:t>
            </a:r>
          </a:p>
          <a:p>
            <a:r>
              <a:rPr lang="en-US" sz="2400" dirty="0" smtClean="0"/>
              <a:t>mitchell.strauss@uni.edu</a:t>
            </a:r>
          </a:p>
          <a:p>
            <a:endParaRPr lang="en-US" sz="2400" dirty="0" smtClean="0"/>
          </a:p>
          <a:p>
            <a:r>
              <a:rPr lang="en-US" sz="2400" b="1" dirty="0"/>
              <a:t>Madalina Tincu, Ed. </a:t>
            </a:r>
            <a:r>
              <a:rPr lang="en-US" sz="2400" b="1" dirty="0" smtClean="0"/>
              <a:t>D.</a:t>
            </a:r>
          </a:p>
          <a:p>
            <a:r>
              <a:rPr lang="en-US" sz="2400" dirty="0" smtClean="0"/>
              <a:t>madalina.tincu@uni.edu</a:t>
            </a:r>
            <a:r>
              <a:rPr lang="en-US" sz="2800" dirty="0" smtClean="0"/>
              <a:t> </a:t>
            </a:r>
            <a:endParaRPr lang="en-US" sz="2800" dirty="0"/>
          </a:p>
          <a:p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998726" y="5638800"/>
            <a:ext cx="495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https://www.uni.edu/continuinged/distance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609849"/>
            <a:ext cx="2438400" cy="269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00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5360" y="1135021"/>
            <a:ext cx="8568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Presentation </a:t>
            </a:r>
            <a:r>
              <a:rPr lang="en-US" sz="2800" dirty="0"/>
              <a:t>Overview</a:t>
            </a:r>
            <a:endParaRPr lang="en-US" sz="2800" b="1" dirty="0">
              <a:solidFill>
                <a:srgbClr val="531575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29721" y="116326"/>
            <a:ext cx="8568848" cy="950474"/>
            <a:chOff x="329721" y="116326"/>
            <a:chExt cx="8568848" cy="950474"/>
          </a:xfrm>
        </p:grpSpPr>
        <p:sp>
          <p:nvSpPr>
            <p:cNvPr id="15" name="Rectangle 14"/>
            <p:cNvSpPr/>
            <p:nvPr/>
          </p:nvSpPr>
          <p:spPr>
            <a:xfrm>
              <a:off x="381000" y="914400"/>
              <a:ext cx="8517569" cy="152400"/>
            </a:xfrm>
            <a:prstGeom prst="rect">
              <a:avLst/>
            </a:prstGeom>
            <a:solidFill>
              <a:srgbClr val="61188A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721" y="116326"/>
              <a:ext cx="2066925" cy="80010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3307395" y="468124"/>
              <a:ext cx="5562599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300" dirty="0" smtClean="0">
                  <a:solidFill>
                    <a:srgbClr val="531575"/>
                  </a:solidFill>
                  <a:latin typeface="Impact" panose="020B0806030902050204" pitchFamily="34" charset="0"/>
                  <a:cs typeface="Arial" panose="020B0604020202020204" pitchFamily="34" charset="0"/>
                </a:rPr>
                <a:t>Office of Continuing and Distance Education</a:t>
              </a:r>
              <a:endParaRPr lang="en-US" sz="2300" dirty="0">
                <a:solidFill>
                  <a:srgbClr val="531575"/>
                </a:solidFill>
                <a:latin typeface="Impact" panose="020B080603090205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807489" y="2667000"/>
            <a:ext cx="411671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Introductions</a:t>
            </a:r>
            <a:endParaRPr lang="en-US" sz="2000" dirty="0"/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Online </a:t>
            </a:r>
            <a:r>
              <a:rPr lang="en-US" sz="2000" dirty="0"/>
              <a:t>Course Development Award and </a:t>
            </a:r>
            <a:r>
              <a:rPr lang="en-US" sz="2000" dirty="0" smtClean="0"/>
              <a:t>Implementation </a:t>
            </a:r>
            <a:r>
              <a:rPr lang="en-US" sz="2000" dirty="0"/>
              <a:t>of </a:t>
            </a:r>
            <a:r>
              <a:rPr lang="en-US" sz="2000" dirty="0" smtClean="0"/>
              <a:t>Quality Matters</a:t>
            </a:r>
            <a:endParaRPr lang="en-US" sz="2000" dirty="0"/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Focus</a:t>
            </a:r>
            <a:r>
              <a:rPr lang="en-US" sz="2000" dirty="0"/>
              <a:t>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A Story of Course Design: Faculty/Instructor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A Story of Course Development: Instructional Developer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65" y="1829248"/>
            <a:ext cx="4116719" cy="411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46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066800"/>
            <a:ext cx="84889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Online </a:t>
            </a:r>
            <a:r>
              <a:rPr lang="en-US" sz="2800" dirty="0"/>
              <a:t>Course Development Award Process of Implementing the QM Online Course </a:t>
            </a:r>
            <a:r>
              <a:rPr lang="en-US" sz="2800" dirty="0" smtClean="0"/>
              <a:t>Award</a:t>
            </a:r>
            <a:endParaRPr lang="en-US" sz="2800" dirty="0">
              <a:solidFill>
                <a:srgbClr val="531575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1000" y="914400"/>
            <a:ext cx="8517569" cy="152400"/>
          </a:xfrm>
          <a:prstGeom prst="rect">
            <a:avLst/>
          </a:prstGeom>
          <a:solidFill>
            <a:srgbClr val="61188A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21" y="116326"/>
            <a:ext cx="2066925" cy="8001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307395" y="468124"/>
            <a:ext cx="556259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>
                <a:solidFill>
                  <a:srgbClr val="531575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Office of Continuing and Distance Education</a:t>
            </a:r>
            <a:endParaRPr lang="en-US" sz="2300" dirty="0">
              <a:solidFill>
                <a:srgbClr val="531575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743200"/>
            <a:ext cx="32004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000" dirty="0"/>
              <a:t>Online Course Award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000" dirty="0"/>
              <a:t>Pre-Course Development Instructor Preparation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000" dirty="0"/>
              <a:t>Course </a:t>
            </a:r>
            <a:r>
              <a:rPr lang="en-US" sz="2000" dirty="0" smtClean="0"/>
              <a:t>Design and Course </a:t>
            </a:r>
            <a:r>
              <a:rPr lang="en-US" sz="2000" dirty="0"/>
              <a:t>Development </a:t>
            </a:r>
            <a:endParaRPr lang="en-US" sz="2000" dirty="0" smtClean="0"/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Course Review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Course </a:t>
            </a:r>
            <a:r>
              <a:rPr lang="en-US" sz="2000" dirty="0"/>
              <a:t>Implementation: Ongoing </a:t>
            </a:r>
            <a:r>
              <a:rPr lang="en-US" sz="2000" dirty="0" smtClean="0"/>
              <a:t>Support</a:t>
            </a:r>
            <a:endParaRPr lang="en-US" sz="2000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000" dirty="0"/>
              <a:t>Post-Course Development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743199"/>
            <a:ext cx="3767641" cy="411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20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81000" y="914400"/>
            <a:ext cx="8517569" cy="152400"/>
          </a:xfrm>
          <a:prstGeom prst="rect">
            <a:avLst/>
          </a:prstGeom>
          <a:solidFill>
            <a:srgbClr val="61188A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21" y="116326"/>
            <a:ext cx="2066925" cy="8001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307395" y="468124"/>
            <a:ext cx="556259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>
                <a:solidFill>
                  <a:srgbClr val="531575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Office of Continuing and Distance Education</a:t>
            </a:r>
            <a:endParaRPr lang="en-US" sz="2300" dirty="0">
              <a:solidFill>
                <a:srgbClr val="531575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9721" y="1066800"/>
            <a:ext cx="8540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Online Course Award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7890" y="1977116"/>
            <a:ext cx="201564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z="2000" dirty="0"/>
              <a:t>Stipend-based awards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z="2000" dirty="0"/>
              <a:t>Notice of award availability provided on the website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z="2000" dirty="0"/>
              <a:t>Guidelines clearly stated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90800" y="6410351"/>
            <a:ext cx="601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https://www.uni.edu/continuinged/faculty/courseproposals/online/summer16</a:t>
            </a:r>
          </a:p>
        </p:txBody>
      </p:sp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356" y="1711484"/>
            <a:ext cx="6266688" cy="474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01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5360" y="1135021"/>
            <a:ext cx="8568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en-US" sz="2800" dirty="0" smtClean="0"/>
              <a:t>Pre-Course </a:t>
            </a:r>
            <a:r>
              <a:rPr lang="en-US" sz="2800" dirty="0"/>
              <a:t>Development Instructor Preparation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29721" y="116326"/>
            <a:ext cx="8568848" cy="950474"/>
            <a:chOff x="329721" y="116326"/>
            <a:chExt cx="8568848" cy="950474"/>
          </a:xfrm>
        </p:grpSpPr>
        <p:sp>
          <p:nvSpPr>
            <p:cNvPr id="15" name="Rectangle 14"/>
            <p:cNvSpPr/>
            <p:nvPr/>
          </p:nvSpPr>
          <p:spPr>
            <a:xfrm>
              <a:off x="381000" y="914400"/>
              <a:ext cx="8517569" cy="152400"/>
            </a:xfrm>
            <a:prstGeom prst="rect">
              <a:avLst/>
            </a:prstGeom>
            <a:solidFill>
              <a:srgbClr val="61188A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721" y="116326"/>
              <a:ext cx="2066925" cy="80010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3307395" y="468124"/>
              <a:ext cx="5562599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300" dirty="0" smtClean="0">
                  <a:solidFill>
                    <a:srgbClr val="531575"/>
                  </a:solidFill>
                  <a:latin typeface="Impact" panose="020B0806030902050204" pitchFamily="34" charset="0"/>
                  <a:cs typeface="Arial" panose="020B0604020202020204" pitchFamily="34" charset="0"/>
                </a:rPr>
                <a:t>Office of Continuing and Distance Education</a:t>
              </a:r>
              <a:endParaRPr lang="en-US" sz="2300" dirty="0">
                <a:solidFill>
                  <a:srgbClr val="531575"/>
                </a:solidFill>
                <a:latin typeface="Impact" panose="020B080603090205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57200" y="2209800"/>
            <a:ext cx="3124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APPQMR and </a:t>
            </a:r>
            <a:r>
              <a:rPr lang="en-US" sz="2000" dirty="0"/>
              <a:t>DYOC, </a:t>
            </a:r>
            <a:r>
              <a:rPr lang="en-US" sz="2000" dirty="0" smtClean="0"/>
              <a:t>sessions with </a:t>
            </a:r>
            <a:r>
              <a:rPr lang="en-US" sz="2000" dirty="0"/>
              <a:t>QM </a:t>
            </a:r>
            <a:r>
              <a:rPr lang="en-US" sz="2000" dirty="0" smtClean="0"/>
              <a:t>facilitators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Individual </a:t>
            </a:r>
            <a:r>
              <a:rPr lang="en-US" sz="2000" dirty="0"/>
              <a:t>new </a:t>
            </a:r>
            <a:r>
              <a:rPr lang="en-US" sz="2000" dirty="0" smtClean="0"/>
              <a:t>developments assigned to IDs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Personalized assistance</a:t>
            </a:r>
            <a:endParaRPr lang="en-U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Ongoing communication and support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492" y="2667000"/>
            <a:ext cx="4930077" cy="2743200"/>
          </a:xfrm>
          <a:prstGeom prst="rect">
            <a:avLst/>
          </a:prstGeom>
          <a:scene3d>
            <a:camera prst="orthographicFront">
              <a:rot lat="21299999" lon="0" rev="20999999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12346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513076"/>
            <a:ext cx="84889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400" dirty="0"/>
              <a:t>Course Design </a:t>
            </a:r>
            <a:r>
              <a:rPr lang="en-US" sz="2400" dirty="0" smtClean="0"/>
              <a:t>and </a:t>
            </a:r>
            <a:r>
              <a:rPr lang="en-US" sz="2400" dirty="0"/>
              <a:t>Course Development 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400" dirty="0"/>
              <a:t>Course </a:t>
            </a:r>
            <a:r>
              <a:rPr lang="en-US" sz="2400" dirty="0" smtClean="0"/>
              <a:t>Review: QM Rubric</a:t>
            </a:r>
            <a:endParaRPr lang="en-US" sz="2400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400" dirty="0"/>
              <a:t>Course </a:t>
            </a:r>
            <a:r>
              <a:rPr lang="en-US" sz="2400" dirty="0" smtClean="0"/>
              <a:t>Implementation: </a:t>
            </a:r>
            <a:r>
              <a:rPr lang="en-US" sz="2400" dirty="0"/>
              <a:t>Ongoing </a:t>
            </a:r>
            <a:r>
              <a:rPr lang="en-US" sz="2400" dirty="0" smtClean="0"/>
              <a:t>Evaluation and Support</a:t>
            </a:r>
            <a:endParaRPr lang="en-US" sz="2400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400" dirty="0"/>
              <a:t>Post-Course Development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29721" y="116326"/>
            <a:ext cx="8568848" cy="950474"/>
            <a:chOff x="329721" y="116326"/>
            <a:chExt cx="8568848" cy="950474"/>
          </a:xfrm>
        </p:grpSpPr>
        <p:sp>
          <p:nvSpPr>
            <p:cNvPr id="15" name="Rectangle 14"/>
            <p:cNvSpPr/>
            <p:nvPr/>
          </p:nvSpPr>
          <p:spPr>
            <a:xfrm>
              <a:off x="381000" y="914400"/>
              <a:ext cx="8517569" cy="152400"/>
            </a:xfrm>
            <a:prstGeom prst="rect">
              <a:avLst/>
            </a:prstGeom>
            <a:solidFill>
              <a:srgbClr val="61188A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721" y="116326"/>
              <a:ext cx="2066925" cy="80010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3307395" y="468124"/>
              <a:ext cx="5562599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300" dirty="0" smtClean="0">
                  <a:solidFill>
                    <a:srgbClr val="531575"/>
                  </a:solidFill>
                  <a:latin typeface="Impact" panose="020B0806030902050204" pitchFamily="34" charset="0"/>
                  <a:cs typeface="Arial" panose="020B0604020202020204" pitchFamily="34" charset="0"/>
                </a:rPr>
                <a:t>Office of Continuing and Distance Education</a:t>
              </a:r>
              <a:endParaRPr lang="en-US" sz="2300" dirty="0">
                <a:solidFill>
                  <a:srgbClr val="531575"/>
                </a:solidFill>
                <a:latin typeface="Impact" panose="020B080603090205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748077"/>
            <a:ext cx="2630162" cy="1614680"/>
          </a:xfrm>
          <a:prstGeom prst="rect">
            <a:avLst/>
          </a:prstGeom>
          <a:scene3d>
            <a:camera prst="orthographicFront">
              <a:rot lat="0" lon="0" rev="20699999"/>
            </a:camera>
            <a:lightRig rig="threePt" dir="t"/>
          </a:scene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3748077"/>
            <a:ext cx="2110050" cy="1935747"/>
          </a:xfrm>
          <a:prstGeom prst="rect">
            <a:avLst/>
          </a:prstGeom>
          <a:scene3d>
            <a:camera prst="orthographicFront">
              <a:rot lat="0" lon="0" rev="12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99344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ni.edu/strauss/images/P00011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231" y="2348255"/>
            <a:ext cx="3791166" cy="274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6482" y="2303601"/>
            <a:ext cx="31308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I was dubious about Distance Learning…</a:t>
            </a:r>
            <a:br>
              <a:rPr lang="en-US" dirty="0"/>
            </a:br>
            <a:endParaRPr lang="en-US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For 35 years I taught face to face…</a:t>
            </a:r>
            <a:br>
              <a:rPr lang="en-US" dirty="0"/>
            </a:br>
            <a:endParaRPr lang="en-US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To use fashion terminology, I thought online was fad…</a:t>
            </a:r>
            <a:br>
              <a:rPr lang="en-US" dirty="0"/>
            </a:br>
            <a:endParaRPr lang="en-US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My opinion’s changed now…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67912" y="5142840"/>
            <a:ext cx="193813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Face to face all the way!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11511" y="381000"/>
            <a:ext cx="8777440" cy="924858"/>
            <a:chOff x="329721" y="116326"/>
            <a:chExt cx="8568848" cy="950474"/>
          </a:xfrm>
        </p:grpSpPr>
        <p:sp>
          <p:nvSpPr>
            <p:cNvPr id="7" name="Rectangle 6"/>
            <p:cNvSpPr/>
            <p:nvPr/>
          </p:nvSpPr>
          <p:spPr>
            <a:xfrm>
              <a:off x="381000" y="914400"/>
              <a:ext cx="8517569" cy="152400"/>
            </a:xfrm>
            <a:prstGeom prst="rect">
              <a:avLst/>
            </a:prstGeom>
            <a:solidFill>
              <a:srgbClr val="61188A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721" y="116326"/>
              <a:ext cx="2066925" cy="8001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307395" y="468124"/>
              <a:ext cx="5562599" cy="367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25" dirty="0">
                  <a:solidFill>
                    <a:srgbClr val="531575"/>
                  </a:solidFill>
                  <a:latin typeface="Impact" panose="020B0806030902050204" pitchFamily="34" charset="0"/>
                  <a:cs typeface="Arial" panose="020B0604020202020204" pitchFamily="34" charset="0"/>
                </a:rPr>
                <a:t>Office of Continuing and Distance Education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0219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81000" y="914400"/>
            <a:ext cx="8517569" cy="152400"/>
          </a:xfrm>
          <a:prstGeom prst="rect">
            <a:avLst/>
          </a:prstGeom>
          <a:solidFill>
            <a:srgbClr val="61188A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21" y="116326"/>
            <a:ext cx="2066925" cy="8001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307395" y="468124"/>
            <a:ext cx="556259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>
                <a:solidFill>
                  <a:srgbClr val="531575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Office of Continuing and Distance Education</a:t>
            </a:r>
            <a:endParaRPr lang="en-US" sz="2300" dirty="0">
              <a:solidFill>
                <a:srgbClr val="531575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083" r="3682"/>
          <a:stretch/>
        </p:blipFill>
        <p:spPr>
          <a:xfrm>
            <a:off x="5355880" y="1701157"/>
            <a:ext cx="3461438" cy="1359890"/>
          </a:xfrm>
          <a:prstGeom prst="rect">
            <a:avLst/>
          </a:prstGeom>
        </p:spPr>
      </p:pic>
      <p:pic>
        <p:nvPicPr>
          <p:cNvPr id="6" name="Picture 2" descr="jw desig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551" y="4394852"/>
            <a:ext cx="4374896" cy="210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33400" y="4382477"/>
            <a:ext cx="8064312" cy="2117765"/>
            <a:chOff x="685801" y="4380957"/>
            <a:chExt cx="8064312" cy="2117765"/>
          </a:xfrm>
        </p:grpSpPr>
        <p:pic>
          <p:nvPicPr>
            <p:cNvPr id="7" name="Picture 4" descr="cw McQuee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4394255"/>
              <a:ext cx="1511113" cy="2081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0" descr="cw amarillis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1" y="4380957"/>
              <a:ext cx="1523999" cy="21177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609600" y="1429586"/>
            <a:ext cx="4495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Why did I enter this milieu?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It was happening all around me in my unit…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 thought this might be a great way to extend the impact of my fashion program…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 UNI incentive program was hard to ignore…</a:t>
            </a:r>
            <a:br>
              <a:rPr lang="en-US" sz="2000" dirty="0" smtClean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3541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81000" y="914400"/>
            <a:ext cx="8517569" cy="152400"/>
          </a:xfrm>
          <a:prstGeom prst="rect">
            <a:avLst/>
          </a:prstGeom>
          <a:solidFill>
            <a:srgbClr val="61188A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21" y="116326"/>
            <a:ext cx="2066925" cy="8001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307395" y="468124"/>
            <a:ext cx="556259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>
                <a:solidFill>
                  <a:srgbClr val="531575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Office of Continuing and Distance Education</a:t>
            </a:r>
            <a:endParaRPr lang="en-US" sz="2300" dirty="0">
              <a:solidFill>
                <a:srgbClr val="531575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1474" y="1447800"/>
            <a:ext cx="4174440" cy="21793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4200" y="3662636"/>
            <a:ext cx="3799081" cy="22803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7166" y="2126706"/>
            <a:ext cx="4724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 thought it would be a snap to convert the way I taught online!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I’d been using HTML to augment my teaching for 18 years.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 just thought I could add a talking head!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But I was quickly disabused with my QM training…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QM has much higher aspirations!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3466" y="3662636"/>
            <a:ext cx="2350087" cy="143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77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Why Fly Without a Net?: &amp;#x0D;&amp;#x0A;The Role of Quality Matters Training and Support in Online Course Development&amp;quot;&quot;/&gt;&lt;property id=&quot;20307&quot; value=&quot;256&quot;/&gt;&lt;/object&gt;&lt;object type=&quot;3&quot; unique_id=&quot;10181&quot;&gt;&lt;property id=&quot;20148&quot; value=&quot;5&quot;/&gt;&lt;property id=&quot;20300&quot; value=&quot;Slide 2&quot;/&gt;&lt;property id=&quot;20307&quot; value=&quot;257&quot;/&gt;&lt;/object&gt;&lt;object type=&quot;3&quot; unique_id=&quot;10184&quot;&gt;&lt;property id=&quot;20148&quot; value=&quot;5&quot;/&gt;&lt;property id=&quot;20300&quot; value=&quot;Slide 5&quot;/&gt;&lt;property id=&quot;20307&quot; value=&quot;260&quot;/&gt;&lt;/object&gt;&lt;object type=&quot;3&quot; unique_id=&quot;10185&quot;&gt;&lt;property id=&quot;20148&quot; value=&quot;5&quot;/&gt;&lt;property id=&quot;20300&quot; value=&quot;Slide 6&quot;/&gt;&lt;property id=&quot;20307&quot; value=&quot;261&quot;/&gt;&lt;/object&gt;&lt;object type=&quot;3&quot; unique_id=&quot;10186&quot;&gt;&lt;property id=&quot;20148&quot; value=&quot;5&quot;/&gt;&lt;property id=&quot;20300&quot; value=&quot;Slide 7&quot;/&gt;&lt;property id=&quot;20307&quot; value=&quot;262&quot;/&gt;&lt;/object&gt;&lt;object type=&quot;3&quot; unique_id=&quot;10188&quot;&gt;&lt;property id=&quot;20148&quot; value=&quot;5&quot;/&gt;&lt;property id=&quot;20300&quot; value=&quot;Slide 8&quot;/&gt;&lt;property id=&quot;20307&quot; value=&quot;264&quot;/&gt;&lt;/object&gt;&lt;object type=&quot;3&quot; unique_id=&quot;10269&quot;&gt;&lt;property id=&quot;20148&quot; value=&quot;5&quot;/&gt;&lt;property id=&quot;20300&quot; value=&quot;Slide 3&quot;/&gt;&lt;property id=&quot;20307&quot; value=&quot;266&quot;/&gt;&lt;/object&gt;&lt;object type=&quot;3&quot; unique_id=&quot;10270&quot;&gt;&lt;property id=&quot;20148&quot; value=&quot;5&quot;/&gt;&lt;property id=&quot;20300&quot; value=&quot;Slide 4&quot;/&gt;&lt;property id=&quot;20307&quot; value=&quot;26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2252</TotalTime>
  <Words>530</Words>
  <Application>Microsoft Office PowerPoint</Application>
  <PresentationFormat>On-screen Show (4:3)</PresentationFormat>
  <Paragraphs>100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Impact</vt:lpstr>
      <vt:lpstr>Wingdings</vt:lpstr>
      <vt:lpstr>Office Theme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Darrin Jones</dc:creator>
  <cp:lastModifiedBy>Madalina F Tincu</cp:lastModifiedBy>
  <cp:revision>76</cp:revision>
  <dcterms:created xsi:type="dcterms:W3CDTF">2015-09-02T15:31:10Z</dcterms:created>
  <dcterms:modified xsi:type="dcterms:W3CDTF">2016-10-21T21:37:08Z</dcterms:modified>
</cp:coreProperties>
</file>