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375" r:id="rId2"/>
    <p:sldId id="298" r:id="rId3"/>
    <p:sldId id="408" r:id="rId4"/>
    <p:sldId id="409" r:id="rId5"/>
    <p:sldId id="305" r:id="rId6"/>
    <p:sldId id="439" r:id="rId7"/>
    <p:sldId id="422" r:id="rId8"/>
    <p:sldId id="423" r:id="rId9"/>
    <p:sldId id="424" r:id="rId10"/>
    <p:sldId id="412" r:id="rId11"/>
    <p:sldId id="410" r:id="rId12"/>
    <p:sldId id="419" r:id="rId13"/>
    <p:sldId id="416" r:id="rId14"/>
    <p:sldId id="417" r:id="rId15"/>
    <p:sldId id="418" r:id="rId16"/>
    <p:sldId id="420" r:id="rId17"/>
    <p:sldId id="440" r:id="rId18"/>
    <p:sldId id="384" r:id="rId19"/>
    <p:sldId id="430" r:id="rId20"/>
    <p:sldId id="431" r:id="rId21"/>
    <p:sldId id="435" r:id="rId22"/>
    <p:sldId id="437" r:id="rId23"/>
    <p:sldId id="433" r:id="rId24"/>
    <p:sldId id="438" r:id="rId25"/>
    <p:sldId id="436" r:id="rId26"/>
    <p:sldId id="434" r:id="rId27"/>
    <p:sldId id="441" r:id="rId28"/>
    <p:sldId id="442" r:id="rId29"/>
    <p:sldId id="411" r:id="rId30"/>
    <p:sldId id="413" r:id="rId31"/>
    <p:sldId id="415" r:id="rId32"/>
    <p:sldId id="425" r:id="rId33"/>
    <p:sldId id="426" r:id="rId34"/>
    <p:sldId id="427" r:id="rId35"/>
    <p:sldId id="428" r:id="rId36"/>
    <p:sldId id="421" r:id="rId37"/>
    <p:sldId id="41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10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wegler, Andria F" initials="SAF" lastIdx="1" clrIdx="0">
    <p:extLst>
      <p:ext uri="{19B8F6BF-5375-455C-9EA6-DF929625EA0E}">
        <p15:presenceInfo xmlns:p15="http://schemas.microsoft.com/office/powerpoint/2012/main" userId="Schwegler, Andria 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382" autoAdjust="0"/>
  </p:normalViewPr>
  <p:slideViewPr>
    <p:cSldViewPr snapToGrid="0" snapToObjects="1">
      <p:cViewPr varScale="1">
        <p:scale>
          <a:sx n="97" d="100"/>
          <a:sy n="97" d="100"/>
        </p:scale>
        <p:origin x="972" y="78"/>
      </p:cViewPr>
      <p:guideLst>
        <p:guide orient="horz" pos="3888"/>
        <p:guide pos="1008"/>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varScale="1">
        <p:scale>
          <a:sx n="87" d="100"/>
          <a:sy n="87" d="100"/>
        </p:scale>
        <p:origin x="269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10/25/2021</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C0013-3786-4D47-BDB8-8287D4CC6F76}" type="datetimeFigureOut">
              <a:rPr lang="en-US" smtClean="0"/>
              <a:t>10/25/2021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0552A-A077-4227-8120-A39305F7D3E3}" type="slidenum">
              <a:rPr lang="en-US" smtClean="0"/>
              <a:t>‹#›</a:t>
            </a:fld>
            <a:endParaRPr lang="en-US"/>
          </a:p>
        </p:txBody>
      </p:sp>
    </p:spTree>
    <p:extLst>
      <p:ext uri="{BB962C8B-B14F-4D97-AF65-F5344CB8AC3E}">
        <p14:creationId xmlns:p14="http://schemas.microsoft.com/office/powerpoint/2010/main" val="274419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18</a:t>
            </a:fld>
            <a:endParaRPr lang="en-US"/>
          </a:p>
        </p:txBody>
      </p:sp>
    </p:spTree>
    <p:extLst>
      <p:ext uri="{BB962C8B-B14F-4D97-AF65-F5344CB8AC3E}">
        <p14:creationId xmlns:p14="http://schemas.microsoft.com/office/powerpoint/2010/main" val="578455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30</a:t>
            </a:fld>
            <a:endParaRPr lang="en-US"/>
          </a:p>
        </p:txBody>
      </p:sp>
    </p:spTree>
    <p:extLst>
      <p:ext uri="{BB962C8B-B14F-4D97-AF65-F5344CB8AC3E}">
        <p14:creationId xmlns:p14="http://schemas.microsoft.com/office/powerpoint/2010/main" val="3425997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35</a:t>
            </a:fld>
            <a:endParaRPr lang="en-US"/>
          </a:p>
        </p:txBody>
      </p:sp>
    </p:spTree>
    <p:extLst>
      <p:ext uri="{BB962C8B-B14F-4D97-AF65-F5344CB8AC3E}">
        <p14:creationId xmlns:p14="http://schemas.microsoft.com/office/powerpoint/2010/main" val="924745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36</a:t>
            </a:fld>
            <a:endParaRPr lang="en-US"/>
          </a:p>
        </p:txBody>
      </p:sp>
    </p:spTree>
    <p:extLst>
      <p:ext uri="{BB962C8B-B14F-4D97-AF65-F5344CB8AC3E}">
        <p14:creationId xmlns:p14="http://schemas.microsoft.com/office/powerpoint/2010/main" val="176878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19</a:t>
            </a:fld>
            <a:endParaRPr lang="en-US"/>
          </a:p>
        </p:txBody>
      </p:sp>
    </p:spTree>
    <p:extLst>
      <p:ext uri="{BB962C8B-B14F-4D97-AF65-F5344CB8AC3E}">
        <p14:creationId xmlns:p14="http://schemas.microsoft.com/office/powerpoint/2010/main" val="1050422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20</a:t>
            </a:fld>
            <a:endParaRPr lang="en-US"/>
          </a:p>
        </p:txBody>
      </p:sp>
    </p:spTree>
    <p:extLst>
      <p:ext uri="{BB962C8B-B14F-4D97-AF65-F5344CB8AC3E}">
        <p14:creationId xmlns:p14="http://schemas.microsoft.com/office/powerpoint/2010/main" val="3159461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21</a:t>
            </a:fld>
            <a:endParaRPr lang="en-US"/>
          </a:p>
        </p:txBody>
      </p:sp>
    </p:spTree>
    <p:extLst>
      <p:ext uri="{BB962C8B-B14F-4D97-AF65-F5344CB8AC3E}">
        <p14:creationId xmlns:p14="http://schemas.microsoft.com/office/powerpoint/2010/main" val="326980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22</a:t>
            </a:fld>
            <a:endParaRPr lang="en-US"/>
          </a:p>
        </p:txBody>
      </p:sp>
    </p:spTree>
    <p:extLst>
      <p:ext uri="{BB962C8B-B14F-4D97-AF65-F5344CB8AC3E}">
        <p14:creationId xmlns:p14="http://schemas.microsoft.com/office/powerpoint/2010/main" val="174447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23</a:t>
            </a:fld>
            <a:endParaRPr lang="en-US"/>
          </a:p>
        </p:txBody>
      </p:sp>
    </p:spTree>
    <p:extLst>
      <p:ext uri="{BB962C8B-B14F-4D97-AF65-F5344CB8AC3E}">
        <p14:creationId xmlns:p14="http://schemas.microsoft.com/office/powerpoint/2010/main" val="394683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24</a:t>
            </a:fld>
            <a:endParaRPr lang="en-US"/>
          </a:p>
        </p:txBody>
      </p:sp>
    </p:spTree>
    <p:extLst>
      <p:ext uri="{BB962C8B-B14F-4D97-AF65-F5344CB8AC3E}">
        <p14:creationId xmlns:p14="http://schemas.microsoft.com/office/powerpoint/2010/main" val="4116147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25</a:t>
            </a:fld>
            <a:endParaRPr lang="en-US"/>
          </a:p>
        </p:txBody>
      </p:sp>
    </p:spTree>
    <p:extLst>
      <p:ext uri="{BB962C8B-B14F-4D97-AF65-F5344CB8AC3E}">
        <p14:creationId xmlns:p14="http://schemas.microsoft.com/office/powerpoint/2010/main" val="3427194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552A-A077-4227-8120-A39305F7D3E3}" type="slidenum">
              <a:rPr lang="en-US" smtClean="0"/>
              <a:t>26</a:t>
            </a:fld>
            <a:endParaRPr lang="en-US"/>
          </a:p>
        </p:txBody>
      </p:sp>
    </p:spTree>
    <p:extLst>
      <p:ext uri="{BB962C8B-B14F-4D97-AF65-F5344CB8AC3E}">
        <p14:creationId xmlns:p14="http://schemas.microsoft.com/office/powerpoint/2010/main" val="743901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endParaRPr lang="en-US" noProof="0"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9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10/25/2021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10/25/2021</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61" r:id="rId5"/>
    <p:sldLayoutId id="2147483676" r:id="rId6"/>
    <p:sldLayoutId id="2147483675" r:id="rId7"/>
    <p:sldLayoutId id="2147483677" r:id="rId8"/>
    <p:sldLayoutId id="2147483678" r:id="rId9"/>
    <p:sldLayoutId id="2147483679" r:id="rId10"/>
    <p:sldLayoutId id="2147483681" r:id="rId11"/>
    <p:sldLayoutId id="2147483682" r:id="rId12"/>
    <p:sldLayoutId id="2147483686" r:id="rId13"/>
    <p:sldLayoutId id="2147483683" r:id="rId14"/>
    <p:sldLayoutId id="2147483685" r:id="rId15"/>
    <p:sldLayoutId id="2147483684" r:id="rId16"/>
    <p:sldLayoutId id="2147483680" r:id="rId17"/>
    <p:sldLayoutId id="2147483691" r:id="rId18"/>
    <p:sldLayoutId id="2147483692" r:id="rId19"/>
    <p:sldLayoutId id="2147483693" r:id="rId20"/>
    <p:sldLayoutId id="2147483694" r:id="rId21"/>
    <p:sldLayoutId id="2147483688" r:id="rId22"/>
    <p:sldLayoutId id="2147483687" r:id="rId23"/>
    <p:sldLayoutId id="2147483689" r:id="rId24"/>
    <p:sldLayoutId id="2147483690" r:id="rId25"/>
    <p:sldLayoutId id="2147483695" r:id="rId26"/>
    <p:sldLayoutId id="2147483696" r:id="rId27"/>
    <p:sldLayoutId id="2147483697" r:id="rId28"/>
    <p:sldLayoutId id="2147483698" r:id="rId29"/>
    <p:sldLayoutId id="2147483703" r:id="rId30"/>
    <p:sldLayoutId id="2147483704" r:id="rId31"/>
    <p:sldLayoutId id="2147483705" r:id="rId32"/>
    <p:sldLayoutId id="2147483706" r:id="rId33"/>
    <p:sldLayoutId id="2147483700" r:id="rId34"/>
    <p:sldLayoutId id="2147483699" r:id="rId35"/>
    <p:sldLayoutId id="2147483701" r:id="rId36"/>
    <p:sldLayoutId id="2147483702"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chrome-extension://efaidnbmnnnibpcajpcglclefindmkaj/viewer.html?pdfurl=https%3A%2F%2Fwww.tamuct.edu%2Fsyllabi%2Fdocs%2F2021_Spring%2F20210110871.pdf&amp;clen=1009698&amp;chunk=true"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0.svg"/><Relationship Id="rId9" Type="http://schemas.openxmlformats.org/officeDocument/2006/relationships/image" Target="../media/image20.png"/><Relationship Id="rId14" Type="http://schemas.openxmlformats.org/officeDocument/2006/relationships/image" Target="../media/image25.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hyperlink" Target="https://www.qualitymatters.org/qa-resources/resource-center/articles-resources/academic-rigor-white-paper-part-one" TargetMode="External"/><Relationship Id="rId3" Type="http://schemas.openxmlformats.org/officeDocument/2006/relationships/hyperlink" Target="https://doi.org/10.1080/14623943.2020.1716708" TargetMode="External"/><Relationship Id="rId7" Type="http://schemas.openxmlformats.org/officeDocument/2006/relationships/hyperlink" Target="https://www.westga.edu/~distance/omalley24.html"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aacu.org/publications-research/publications/ensuring-quality-and-taking-high-impact-practices-scale" TargetMode="External"/><Relationship Id="rId11" Type="http://schemas.openxmlformats.org/officeDocument/2006/relationships/hyperlink" Target="https://www.mercurynews.com/2020/11/01/coronavirus-failing-grades-spike-with-fall-termdistance-learning/" TargetMode="External"/><Relationship Id="rId5" Type="http://schemas.openxmlformats.org/officeDocument/2006/relationships/hyperlink" Target="https://secure.aacu.org/imis/ItemDetail?iProductCode=E-HIGHIMP&amp;Category=" TargetMode="External"/><Relationship Id="rId10" Type="http://schemas.openxmlformats.org/officeDocument/2006/relationships/hyperlink" Target="https://dx.doi.org/10.5944/openpraxis.12.2.1092" TargetMode="External"/><Relationship Id="rId4" Type="http://schemas.openxmlformats.org/officeDocument/2006/relationships/hyperlink" Target="https://secure.aacu.org/imis/ItemDetail?iProductCode=E-HIPSUNST&amp;Category=" TargetMode="External"/><Relationship Id="rId9" Type="http://schemas.openxmlformats.org/officeDocument/2006/relationships/hyperlink" Target="https://www.qualitymatters.org/qa-resources/resource-center/articles-resources/academic-rigor-white-paper-part-two"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hyperlink" Target="https://www.aacu.org/node/4084"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1" descr="Woman on tablet ">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rotWithShape="1">
          <a:blip r:embed="rId2" cstate="screen">
            <a:duotone>
              <a:prstClr val="black"/>
              <a:schemeClr val="accent3">
                <a:tint val="45000"/>
                <a:satMod val="400000"/>
              </a:schemeClr>
            </a:duotone>
            <a:alphaModFix amt="35000"/>
            <a:extLst>
              <a:ext uri="{28A0092B-C50C-407E-A947-70E740481C1C}">
                <a14:useLocalDpi xmlns:a14="http://schemas.microsoft.com/office/drawing/2010/main"/>
              </a:ext>
            </a:extLst>
          </a:blip>
          <a:srcRect l="4632" r="4632"/>
          <a:stretch/>
        </p:blipFill>
        <p:spPr>
          <a:xfrm>
            <a:off x="1134319" y="0"/>
            <a:ext cx="11057681" cy="6858000"/>
          </a:xfr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3043812" y="4664448"/>
            <a:ext cx="8309956" cy="763087"/>
          </a:xfrm>
        </p:spPr>
        <p:txBody>
          <a:bodyPr>
            <a:noAutofit/>
          </a:bodyPr>
          <a:lstStyle/>
          <a:p>
            <a:pPr algn="r"/>
            <a:r>
              <a:rPr lang="en-US" sz="3200" cap="none" dirty="0">
                <a:effectLst>
                  <a:outerShdw blurRad="38100" dist="38100" dir="2700000" algn="tl">
                    <a:srgbClr val="000000">
                      <a:alpha val="43137"/>
                    </a:srgbClr>
                  </a:outerShdw>
                </a:effectLst>
                <a:latin typeface="Sagona ExtraLight" panose="02020303050505020204" pitchFamily="18" charset="0"/>
              </a:rPr>
              <a:t>UNDERGRADUATE RESEARCH: </a:t>
            </a:r>
          </a:p>
          <a:p>
            <a:pPr algn="r"/>
            <a:r>
              <a:rPr lang="en-US" sz="2400" cap="none" dirty="0">
                <a:effectLst>
                  <a:outerShdw blurRad="38100" dist="38100" dir="2700000" algn="tl">
                    <a:srgbClr val="000000">
                      <a:alpha val="43137"/>
                    </a:srgbClr>
                  </a:outerShdw>
                </a:effectLst>
                <a:latin typeface="Sagona ExtraLight" panose="02020303050505020204" pitchFamily="18" charset="0"/>
              </a:rPr>
              <a:t>Implementation and Results </a:t>
            </a:r>
          </a:p>
          <a:p>
            <a:pPr algn="r"/>
            <a:r>
              <a:rPr lang="en-US" sz="2400" cap="none" dirty="0">
                <a:effectLst>
                  <a:outerShdw blurRad="38100" dist="38100" dir="2700000" algn="tl">
                    <a:srgbClr val="000000">
                      <a:alpha val="43137"/>
                    </a:srgbClr>
                  </a:outerShdw>
                </a:effectLst>
                <a:latin typeface="Sagona ExtraLight" panose="02020303050505020204" pitchFamily="18" charset="0"/>
              </a:rPr>
              <a:t>from an Online Learning Project</a:t>
            </a:r>
            <a:endParaRPr lang="id-ID" sz="2400" cap="none" dirty="0">
              <a:effectLst>
                <a:outerShdw blurRad="38100" dist="38100" dir="2700000" algn="tl">
                  <a:srgbClr val="000000">
                    <a:alpha val="43137"/>
                  </a:srgbClr>
                </a:outerShdw>
              </a:effectLst>
              <a:latin typeface="Sagona ExtraLight" panose="02020303050505020204" pitchFamily="18" charset="0"/>
            </a:endParaRPr>
          </a:p>
        </p:txBody>
      </p:sp>
      <p:sp>
        <p:nvSpPr>
          <p:cNvPr id="15" name="TextBox 14">
            <a:extLst>
              <a:ext uri="{FF2B5EF4-FFF2-40B4-BE49-F238E27FC236}">
                <a16:creationId xmlns:a16="http://schemas.microsoft.com/office/drawing/2014/main" id="{2AB126D5-A5E2-4E9F-878B-2C2829B38783}"/>
              </a:ext>
            </a:extLst>
          </p:cNvPr>
          <p:cNvSpPr txBox="1"/>
          <p:nvPr/>
        </p:nvSpPr>
        <p:spPr>
          <a:xfrm>
            <a:off x="4323378" y="3644439"/>
            <a:ext cx="7179273" cy="830997"/>
          </a:xfrm>
          <a:prstGeom prst="rect">
            <a:avLst/>
          </a:prstGeom>
          <a:noFill/>
        </p:spPr>
        <p:txBody>
          <a:bodyPr wrap="none" rtlCol="0">
            <a:spAutoFit/>
          </a:bodyPr>
          <a:lstStyle/>
          <a:p>
            <a:r>
              <a:rPr lang="en-US" sz="4800" b="1" dirty="0">
                <a:solidFill>
                  <a:schemeClr val="bg1"/>
                </a:solidFill>
                <a:effectLst>
                  <a:outerShdw blurRad="38100" dist="38100" dir="2700000" algn="tl">
                    <a:srgbClr val="000000">
                      <a:alpha val="43137"/>
                    </a:srgbClr>
                  </a:outerShdw>
                </a:effectLst>
                <a:latin typeface="Sagona ExtraLight" panose="02020303050505020204" pitchFamily="18" charset="0"/>
              </a:rPr>
              <a:t>HIGH-IMPACT ONLINE!</a:t>
            </a:r>
          </a:p>
        </p:txBody>
      </p:sp>
    </p:spTree>
    <p:extLst>
      <p:ext uri="{BB962C8B-B14F-4D97-AF65-F5344CB8AC3E}">
        <p14:creationId xmlns:p14="http://schemas.microsoft.com/office/powerpoint/2010/main" val="42858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8" name="Picture Placeholder 11">
            <a:extLst>
              <a:ext uri="{FF2B5EF4-FFF2-40B4-BE49-F238E27FC236}">
                <a16:creationId xmlns:a16="http://schemas.microsoft.com/office/drawing/2014/main" id="{6A5504FB-EA4E-434B-B3FB-945ED4063BF6}"/>
              </a:ext>
              <a:ext uri="{C183D7F6-B498-43B3-948B-1728B52AA6E4}">
                <adec:decorative xmlns:adec="http://schemas.microsoft.com/office/drawing/2017/decorative" val="1"/>
              </a:ext>
            </a:extLst>
          </p:cNvPr>
          <p:cNvPicPr>
            <a:picLocks noChangeAspect="1"/>
          </p:cNvPicPr>
          <p:nvPr/>
        </p:nvPicPr>
        <p:blipFill rotWithShape="1">
          <a:blip r:embed="rId2" cstate="email">
            <a:alphaModFix amt="10000"/>
            <a:extLst>
              <a:ext uri="{28A0092B-C50C-407E-A947-70E740481C1C}">
                <a14:useLocalDpi xmlns:a14="http://schemas.microsoft.com/office/drawing/2010/main"/>
              </a:ext>
            </a:extLst>
          </a:blip>
          <a:srcRect t="22461" b="22461"/>
          <a:stretch/>
        </p:blipFill>
        <p:spPr>
          <a:xfrm>
            <a:off x="1134319" y="6425"/>
            <a:ext cx="11057681" cy="6851575"/>
          </a:xfrm>
          <a:prstGeom prst="rect">
            <a:avLst/>
          </a:prstGeom>
          <a:solidFill>
            <a:schemeClr val="accent4">
              <a:lumMod val="50000"/>
              <a:alpha val="40000"/>
            </a:schemeClr>
          </a:solidFill>
        </p:spPr>
      </p:pic>
      <p:sp>
        <p:nvSpPr>
          <p:cNvPr id="9" name="Title 4">
            <a:extLst>
              <a:ext uri="{FF2B5EF4-FFF2-40B4-BE49-F238E27FC236}">
                <a16:creationId xmlns:a16="http://schemas.microsoft.com/office/drawing/2014/main" id="{DF16CF6D-1744-4026-B377-CCE69209B60B}"/>
              </a:ext>
            </a:extLst>
          </p:cNvPr>
          <p:cNvSpPr>
            <a:spLocks noGrp="1"/>
          </p:cNvSpPr>
          <p:nvPr>
            <p:ph type="ctrTitle"/>
          </p:nvPr>
        </p:nvSpPr>
        <p:spPr>
          <a:xfrm>
            <a:off x="1523998" y="2715790"/>
            <a:ext cx="6954984" cy="2387600"/>
          </a:xfrm>
        </p:spPr>
        <p:txBody>
          <a:bodyPr>
            <a:normAutofit/>
          </a:bodyPr>
          <a:lstStyle/>
          <a:p>
            <a:r>
              <a:rPr lang="en-US" sz="4800" dirty="0">
                <a:solidFill>
                  <a:schemeClr val="bg1"/>
                </a:solidFill>
              </a:rPr>
              <a:t>Undergraduate research methods course</a:t>
            </a:r>
          </a:p>
        </p:txBody>
      </p:sp>
      <p:sp>
        <p:nvSpPr>
          <p:cNvPr id="13" name="Text Placeholder 5">
            <a:extLst>
              <a:ext uri="{FF2B5EF4-FFF2-40B4-BE49-F238E27FC236}">
                <a16:creationId xmlns:a16="http://schemas.microsoft.com/office/drawing/2014/main" id="{8A607D45-E3F9-46C8-B866-5E6072F13402}"/>
              </a:ext>
            </a:extLst>
          </p:cNvPr>
          <p:cNvSpPr txBox="1">
            <a:spLocks/>
          </p:cNvSpPr>
          <p:nvPr/>
        </p:nvSpPr>
        <p:spPr>
          <a:xfrm>
            <a:off x="1676400" y="5438596"/>
            <a:ext cx="7286625" cy="35646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spc="300" baseline="0">
                <a:solidFill>
                  <a:schemeClr val="bg1"/>
                </a:solidFill>
                <a:latin typeface="Speak Pro" panose="020B0504020101020102"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Implementation and course design</a:t>
            </a:r>
            <a:endParaRPr lang="id-ID" dirty="0"/>
          </a:p>
        </p:txBody>
      </p:sp>
    </p:spTree>
    <p:extLst>
      <p:ext uri="{BB962C8B-B14F-4D97-AF65-F5344CB8AC3E}">
        <p14:creationId xmlns:p14="http://schemas.microsoft.com/office/powerpoint/2010/main" val="1948162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PSYC 4435</a:t>
            </a:r>
          </a:p>
        </p:txBody>
      </p:sp>
      <p:sp>
        <p:nvSpPr>
          <p:cNvPr id="4" name="TextBox 3">
            <a:extLst>
              <a:ext uri="{FF2B5EF4-FFF2-40B4-BE49-F238E27FC236}">
                <a16:creationId xmlns:a16="http://schemas.microsoft.com/office/drawing/2014/main" id="{C19B21FA-1AD5-4E2C-B7F5-DB7AC0D03ABD}"/>
              </a:ext>
            </a:extLst>
          </p:cNvPr>
          <p:cNvSpPr txBox="1"/>
          <p:nvPr/>
        </p:nvSpPr>
        <p:spPr>
          <a:xfrm>
            <a:off x="1627321" y="1523653"/>
            <a:ext cx="8414454" cy="5262979"/>
          </a:xfrm>
          <a:prstGeom prst="rect">
            <a:avLst/>
          </a:prstGeom>
          <a:noFill/>
        </p:spPr>
        <p:txBody>
          <a:bodyPr wrap="square" rtlCol="0">
            <a:spAutoFit/>
          </a:bodyPr>
          <a:lstStyle/>
          <a:p>
            <a:r>
              <a:rPr lang="en-US" sz="2400" b="1" dirty="0"/>
              <a:t>Principles of Research for the Behavioral Sciences</a:t>
            </a:r>
          </a:p>
          <a:p>
            <a:r>
              <a:rPr lang="en-US" sz="2400" dirty="0"/>
              <a:t>	Prerequisites</a:t>
            </a:r>
          </a:p>
          <a:p>
            <a:r>
              <a:rPr lang="en-US" sz="2000" dirty="0"/>
              <a:t>		PSYC 3309 (WI) Writing in Psychology</a:t>
            </a:r>
          </a:p>
          <a:p>
            <a:r>
              <a:rPr lang="en-US" sz="2000" dirty="0"/>
              <a:t>		PSYC 3430 Statistics for the Behavioral Sciences (includes lab)</a:t>
            </a:r>
          </a:p>
          <a:p>
            <a:r>
              <a:rPr lang="en-US" sz="2400" dirty="0"/>
              <a:t>	Four credit hours</a:t>
            </a:r>
          </a:p>
          <a:p>
            <a:r>
              <a:rPr lang="en-US" sz="2000" dirty="0"/>
              <a:t>		3 hour course</a:t>
            </a:r>
          </a:p>
          <a:p>
            <a:r>
              <a:rPr lang="en-US" sz="2000" dirty="0"/>
              <a:t>		1 hour lab, includes APA style and SPSS data analysis</a:t>
            </a:r>
          </a:p>
          <a:p>
            <a:r>
              <a:rPr lang="en-US" sz="2400" dirty="0"/>
              <a:t>	Enrollment cap for WI courses</a:t>
            </a:r>
          </a:p>
          <a:p>
            <a:r>
              <a:rPr lang="en-US" sz="2400" dirty="0"/>
              <a:t>		</a:t>
            </a:r>
            <a:r>
              <a:rPr lang="en-US" sz="2000" dirty="0"/>
              <a:t>20 students</a:t>
            </a:r>
          </a:p>
          <a:p>
            <a:r>
              <a:rPr lang="en-US" sz="2400" dirty="0"/>
              <a:t>	Embedded HIPs</a:t>
            </a:r>
          </a:p>
          <a:p>
            <a:r>
              <a:rPr lang="en-US" sz="2000" dirty="0"/>
              <a:t>		Writing Instructive – second upper-level WI course</a:t>
            </a:r>
          </a:p>
          <a:p>
            <a:r>
              <a:rPr lang="en-US" sz="2000" dirty="0"/>
              <a:t>		Undergraduate Research – senior year capstone project</a:t>
            </a:r>
          </a:p>
          <a:p>
            <a:r>
              <a:rPr lang="en-US" sz="2000" dirty="0"/>
              <a:t>	</a:t>
            </a:r>
            <a:r>
              <a:rPr lang="en-US" sz="2400" dirty="0"/>
              <a:t>Fully Online, Asynchronous Section</a:t>
            </a:r>
          </a:p>
          <a:p>
            <a:endParaRPr lang="en-US" sz="2400" dirty="0"/>
          </a:p>
          <a:p>
            <a:endParaRPr lang="en-US" sz="2400" dirty="0"/>
          </a:p>
        </p:txBody>
      </p:sp>
    </p:spTree>
    <p:extLst>
      <p:ext uri="{BB962C8B-B14F-4D97-AF65-F5344CB8AC3E}">
        <p14:creationId xmlns:p14="http://schemas.microsoft.com/office/powerpoint/2010/main" val="813212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PSYC 4435</a:t>
            </a:r>
          </a:p>
        </p:txBody>
      </p:sp>
      <p:sp>
        <p:nvSpPr>
          <p:cNvPr id="4" name="TextBox 3">
            <a:extLst>
              <a:ext uri="{FF2B5EF4-FFF2-40B4-BE49-F238E27FC236}">
                <a16:creationId xmlns:a16="http://schemas.microsoft.com/office/drawing/2014/main" id="{C19B21FA-1AD5-4E2C-B7F5-DB7AC0D03ABD}"/>
              </a:ext>
            </a:extLst>
          </p:cNvPr>
          <p:cNvSpPr txBox="1"/>
          <p:nvPr/>
        </p:nvSpPr>
        <p:spPr>
          <a:xfrm>
            <a:off x="1627321" y="1523653"/>
            <a:ext cx="9328854" cy="3785652"/>
          </a:xfrm>
          <a:prstGeom prst="rect">
            <a:avLst/>
          </a:prstGeom>
          <a:noFill/>
        </p:spPr>
        <p:txBody>
          <a:bodyPr wrap="square" rtlCol="0">
            <a:spAutoFit/>
          </a:bodyPr>
          <a:lstStyle/>
          <a:p>
            <a:r>
              <a:rPr lang="en-US" sz="2400" b="1" dirty="0"/>
              <a:t>Principles of Research for the Behavioral Sciences</a:t>
            </a:r>
          </a:p>
          <a:p>
            <a:r>
              <a:rPr lang="en-US" sz="2400" dirty="0"/>
              <a:t>	Course Learning Outcomes</a:t>
            </a:r>
          </a:p>
          <a:p>
            <a:pPr marL="1430338" indent="-457200">
              <a:buFont typeface="+mj-lt"/>
              <a:buAutoNum type="arabicParenR"/>
            </a:pPr>
            <a:r>
              <a:rPr lang="en-US" sz="2000" dirty="0"/>
              <a:t>Demonstrate factual knowledge of basic research methodology</a:t>
            </a:r>
          </a:p>
          <a:p>
            <a:pPr marL="1430338" indent="-457200">
              <a:buFont typeface="+mj-lt"/>
              <a:buAutoNum type="arabicParenR"/>
            </a:pPr>
            <a:r>
              <a:rPr lang="en-US" sz="2000" dirty="0"/>
              <a:t>Apply course material to improve problem solving and decision making</a:t>
            </a:r>
          </a:p>
          <a:p>
            <a:pPr marL="1430338" indent="-457200">
              <a:buFont typeface="+mj-lt"/>
              <a:buAutoNum type="arabicParenR"/>
            </a:pPr>
            <a:r>
              <a:rPr lang="en-US" sz="2000" dirty="0"/>
              <a:t>Demonstrate skills, competencies, and views in the field</a:t>
            </a:r>
          </a:p>
          <a:p>
            <a:pPr marL="1430338" indent="-457200">
              <a:buFont typeface="+mj-lt"/>
              <a:buAutoNum type="arabicParenR"/>
            </a:pPr>
            <a:r>
              <a:rPr lang="en-US" sz="2000" dirty="0"/>
              <a:t>Demonstrate skill expressing self in writing</a:t>
            </a:r>
          </a:p>
          <a:p>
            <a:pPr marL="1430338" indent="-457200">
              <a:buFont typeface="+mj-lt"/>
              <a:buAutoNum type="arabicParenR"/>
            </a:pPr>
            <a:r>
              <a:rPr lang="en-US" sz="2000" dirty="0"/>
              <a:t>Find and use resources for solving problems</a:t>
            </a:r>
          </a:p>
          <a:p>
            <a:pPr marL="973138"/>
            <a:endParaRPr lang="en-US" sz="2000" dirty="0"/>
          </a:p>
          <a:p>
            <a:r>
              <a:rPr lang="en-US" sz="2400" dirty="0"/>
              <a:t>	Course Design Consistent with Quality Matters Standards</a:t>
            </a:r>
          </a:p>
          <a:p>
            <a:endParaRPr lang="en-US" sz="2400" dirty="0"/>
          </a:p>
          <a:p>
            <a:endParaRPr lang="en-US" sz="2400" dirty="0"/>
          </a:p>
        </p:txBody>
      </p:sp>
      <p:pic>
        <p:nvPicPr>
          <p:cNvPr id="5" name="Picture 4" descr="A picture containing text&#10;&#10;Description automatically generated">
            <a:extLst>
              <a:ext uri="{FF2B5EF4-FFF2-40B4-BE49-F238E27FC236}">
                <a16:creationId xmlns:a16="http://schemas.microsoft.com/office/drawing/2014/main" id="{32CF0974-A42D-40C8-9028-F57D88310D03}"/>
              </a:ext>
            </a:extLst>
          </p:cNvPr>
          <p:cNvPicPr>
            <a:picLocks noChangeAspect="1"/>
          </p:cNvPicPr>
          <p:nvPr/>
        </p:nvPicPr>
        <p:blipFill>
          <a:blip r:embed="rId2"/>
          <a:stretch>
            <a:fillRect/>
          </a:stretch>
        </p:blipFill>
        <p:spPr>
          <a:xfrm>
            <a:off x="3513763" y="4542340"/>
            <a:ext cx="3685060" cy="1533929"/>
          </a:xfrm>
          <a:prstGeom prst="rect">
            <a:avLst/>
          </a:prstGeom>
        </p:spPr>
      </p:pic>
    </p:spTree>
    <p:extLst>
      <p:ext uri="{BB962C8B-B14F-4D97-AF65-F5344CB8AC3E}">
        <p14:creationId xmlns:p14="http://schemas.microsoft.com/office/powerpoint/2010/main" val="1330480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PSYC 4435</a:t>
            </a:r>
          </a:p>
        </p:txBody>
      </p:sp>
      <p:sp>
        <p:nvSpPr>
          <p:cNvPr id="5" name="TextBox 4">
            <a:extLst>
              <a:ext uri="{FF2B5EF4-FFF2-40B4-BE49-F238E27FC236}">
                <a16:creationId xmlns:a16="http://schemas.microsoft.com/office/drawing/2014/main" id="{50C648FC-ECCB-4E0E-A28B-99BE2CD64961}"/>
              </a:ext>
            </a:extLst>
          </p:cNvPr>
          <p:cNvSpPr txBox="1"/>
          <p:nvPr/>
        </p:nvSpPr>
        <p:spPr>
          <a:xfrm>
            <a:off x="1562313" y="1348592"/>
            <a:ext cx="7662482" cy="4708981"/>
          </a:xfrm>
          <a:prstGeom prst="rect">
            <a:avLst/>
          </a:prstGeom>
          <a:noFill/>
        </p:spPr>
        <p:txBody>
          <a:bodyPr wrap="none" rtlCol="0">
            <a:spAutoFit/>
          </a:bodyPr>
          <a:lstStyle/>
          <a:p>
            <a:r>
              <a:rPr lang="en-US" sz="2400" b="1" dirty="0"/>
              <a:t>Embedding Research Projects into Course Curriculum</a:t>
            </a:r>
          </a:p>
          <a:p>
            <a:r>
              <a:rPr lang="en-US" sz="2400" dirty="0"/>
              <a:t>	Students select their own variables.</a:t>
            </a:r>
          </a:p>
          <a:p>
            <a:r>
              <a:rPr lang="en-US" sz="2400" dirty="0"/>
              <a:t>	But, topics must qualify for Exempt IRB review.</a:t>
            </a:r>
          </a:p>
          <a:p>
            <a:r>
              <a:rPr lang="en-US" sz="2400" dirty="0"/>
              <a:t>		</a:t>
            </a:r>
            <a:r>
              <a:rPr lang="en-US" sz="2000" dirty="0"/>
              <a:t>2 to 4 week review time</a:t>
            </a:r>
          </a:p>
          <a:p>
            <a:r>
              <a:rPr lang="en-US" sz="2000" dirty="0"/>
              <a:t>		IRB requirements are pass/fail for the course</a:t>
            </a:r>
          </a:p>
          <a:p>
            <a:r>
              <a:rPr lang="en-US" sz="2400" dirty="0"/>
              <a:t>	Students are encouraged to work in groups of 2 or 3.</a:t>
            </a:r>
          </a:p>
          <a:p>
            <a:r>
              <a:rPr lang="en-US" sz="2400" dirty="0"/>
              <a:t>		</a:t>
            </a:r>
            <a:r>
              <a:rPr lang="en-US" sz="2000" dirty="0"/>
              <a:t>7 projects on average reviewed by IRB</a:t>
            </a:r>
          </a:p>
          <a:p>
            <a:r>
              <a:rPr lang="en-US" sz="2400" dirty="0"/>
              <a:t>	Students write their own papers.</a:t>
            </a:r>
          </a:p>
          <a:p>
            <a:r>
              <a:rPr lang="en-US" sz="2400" dirty="0"/>
              <a:t>		</a:t>
            </a:r>
            <a:r>
              <a:rPr lang="en-US" sz="2000" dirty="0"/>
              <a:t>No group papers or grades</a:t>
            </a:r>
          </a:p>
          <a:p>
            <a:r>
              <a:rPr lang="en-US" sz="2400" dirty="0"/>
              <a:t>	Research requirements</a:t>
            </a:r>
          </a:p>
          <a:p>
            <a:r>
              <a:rPr lang="en-US" sz="2400" dirty="0"/>
              <a:t>		</a:t>
            </a:r>
            <a:r>
              <a:rPr lang="en-US" sz="2000" dirty="0"/>
              <a:t>Peer-reviewed journal articles</a:t>
            </a:r>
          </a:p>
          <a:p>
            <a:r>
              <a:rPr lang="en-US" sz="2000" dirty="0"/>
              <a:t>		Reputable internet sources</a:t>
            </a:r>
          </a:p>
          <a:p>
            <a:r>
              <a:rPr lang="en-US" sz="2000" dirty="0"/>
              <a:t>			</a:t>
            </a:r>
            <a:endParaRPr lang="en-US" sz="2400" dirty="0"/>
          </a:p>
        </p:txBody>
      </p:sp>
    </p:spTree>
    <p:extLst>
      <p:ext uri="{BB962C8B-B14F-4D97-AF65-F5344CB8AC3E}">
        <p14:creationId xmlns:p14="http://schemas.microsoft.com/office/powerpoint/2010/main" val="789317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PSYC 4435</a:t>
            </a:r>
          </a:p>
        </p:txBody>
      </p:sp>
      <p:sp>
        <p:nvSpPr>
          <p:cNvPr id="4" name="TextBox 3">
            <a:extLst>
              <a:ext uri="{FF2B5EF4-FFF2-40B4-BE49-F238E27FC236}">
                <a16:creationId xmlns:a16="http://schemas.microsoft.com/office/drawing/2014/main" id="{3C9D0E2E-D1AE-4DFD-B691-8FEEAD5D40D6}"/>
              </a:ext>
            </a:extLst>
          </p:cNvPr>
          <p:cNvSpPr txBox="1"/>
          <p:nvPr/>
        </p:nvSpPr>
        <p:spPr>
          <a:xfrm>
            <a:off x="1471117" y="1464160"/>
            <a:ext cx="9407383" cy="3785652"/>
          </a:xfrm>
          <a:prstGeom prst="rect">
            <a:avLst/>
          </a:prstGeom>
          <a:noFill/>
        </p:spPr>
        <p:txBody>
          <a:bodyPr wrap="none" rtlCol="0">
            <a:spAutoFit/>
          </a:bodyPr>
          <a:lstStyle/>
          <a:p>
            <a:r>
              <a:rPr lang="en-US" sz="2400" b="1" dirty="0"/>
              <a:t>Embedding Research Projects into Course Curriculum</a:t>
            </a:r>
          </a:p>
          <a:p>
            <a:endParaRPr lang="en-US" sz="2400" b="1" dirty="0"/>
          </a:p>
          <a:p>
            <a:r>
              <a:rPr lang="en-US" sz="2400" dirty="0"/>
              <a:t>	Week 1: Review project instructions; identify common interests</a:t>
            </a:r>
          </a:p>
          <a:p>
            <a:r>
              <a:rPr lang="en-US" sz="2400" dirty="0"/>
              <a:t>	Week 2: Select topic; write research article summary </a:t>
            </a:r>
          </a:p>
          <a:p>
            <a:r>
              <a:rPr lang="en-US" sz="2400" dirty="0"/>
              <a:t>	Week 3: Complete online literacy modules; identify scales</a:t>
            </a:r>
          </a:p>
          <a:p>
            <a:r>
              <a:rPr lang="en-US" sz="2400" dirty="0"/>
              <a:t>	Week 4: Submit CITI training (human subjects)</a:t>
            </a:r>
          </a:p>
          <a:p>
            <a:r>
              <a:rPr lang="en-US" sz="2400" dirty="0"/>
              <a:t>	Week 5: Submit IRB Protocol Form draft</a:t>
            </a:r>
          </a:p>
          <a:p>
            <a:r>
              <a:rPr lang="en-US" sz="2400" dirty="0"/>
              <a:t>	Week 6: Submit revised IRB Protocol Form, draft online survey</a:t>
            </a:r>
          </a:p>
          <a:p>
            <a:r>
              <a:rPr lang="en-US" sz="2400" dirty="0"/>
              <a:t>	Week 7: Revise online survey (Qualtrics); submit article summaries</a:t>
            </a:r>
          </a:p>
          <a:p>
            <a:r>
              <a:rPr lang="en-US" sz="2400" dirty="0"/>
              <a:t>	Week 8: Integrate revised summaries into Introduction</a:t>
            </a:r>
          </a:p>
        </p:txBody>
      </p:sp>
    </p:spTree>
    <p:extLst>
      <p:ext uri="{BB962C8B-B14F-4D97-AF65-F5344CB8AC3E}">
        <p14:creationId xmlns:p14="http://schemas.microsoft.com/office/powerpoint/2010/main" val="4211142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PSYC 4435</a:t>
            </a:r>
          </a:p>
        </p:txBody>
      </p:sp>
      <p:sp>
        <p:nvSpPr>
          <p:cNvPr id="5" name="TextBox 4">
            <a:extLst>
              <a:ext uri="{FF2B5EF4-FFF2-40B4-BE49-F238E27FC236}">
                <a16:creationId xmlns:a16="http://schemas.microsoft.com/office/drawing/2014/main" id="{FE84FB16-2769-4726-9E7F-1B0D06D7BDCB}"/>
              </a:ext>
            </a:extLst>
          </p:cNvPr>
          <p:cNvSpPr txBox="1"/>
          <p:nvPr/>
        </p:nvSpPr>
        <p:spPr>
          <a:xfrm>
            <a:off x="1519500" y="1530661"/>
            <a:ext cx="8859861" cy="3785652"/>
          </a:xfrm>
          <a:prstGeom prst="rect">
            <a:avLst/>
          </a:prstGeom>
          <a:noFill/>
        </p:spPr>
        <p:txBody>
          <a:bodyPr wrap="none" rtlCol="0">
            <a:spAutoFit/>
          </a:bodyPr>
          <a:lstStyle/>
          <a:p>
            <a:r>
              <a:rPr lang="en-US" sz="2400" b="1" dirty="0"/>
              <a:t>Embedding Research Projects into Course Curriculum</a:t>
            </a:r>
          </a:p>
          <a:p>
            <a:endParaRPr lang="en-US" sz="2400" b="1" dirty="0"/>
          </a:p>
          <a:p>
            <a:r>
              <a:rPr lang="en-US" sz="2400" dirty="0"/>
              <a:t>	Week   9: Submit Method and revised References</a:t>
            </a:r>
          </a:p>
          <a:p>
            <a:r>
              <a:rPr lang="en-US" sz="2400" dirty="0"/>
              <a:t>	Week 10: Collect data</a:t>
            </a:r>
          </a:p>
          <a:p>
            <a:r>
              <a:rPr lang="en-US" sz="2400" dirty="0"/>
              <a:t>	Week 11: Collect data; clean data</a:t>
            </a:r>
          </a:p>
          <a:p>
            <a:r>
              <a:rPr lang="en-US" sz="2400" dirty="0"/>
              <a:t>	Week 12: Submit raw data, SPSS analyses, table or figure</a:t>
            </a:r>
          </a:p>
          <a:p>
            <a:r>
              <a:rPr lang="en-US" sz="2400" dirty="0"/>
              <a:t>	Week 13: Revise analyses; submit Abstract and Discussion</a:t>
            </a:r>
          </a:p>
          <a:p>
            <a:r>
              <a:rPr lang="en-US" sz="2400" dirty="0"/>
              <a:t>	Week 14: Submit revised, integrated manuscript</a:t>
            </a:r>
          </a:p>
          <a:p>
            <a:r>
              <a:rPr lang="en-US" sz="2400" dirty="0"/>
              <a:t>	Week 15: Submit poster presentations</a:t>
            </a:r>
          </a:p>
          <a:p>
            <a:r>
              <a:rPr lang="en-US" sz="2400" dirty="0"/>
              <a:t>	Week 16: Peer review posters; submit IRB Completion Reports</a:t>
            </a:r>
          </a:p>
        </p:txBody>
      </p:sp>
    </p:spTree>
    <p:extLst>
      <p:ext uri="{BB962C8B-B14F-4D97-AF65-F5344CB8AC3E}">
        <p14:creationId xmlns:p14="http://schemas.microsoft.com/office/powerpoint/2010/main" val="3877336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PSYC 4435</a:t>
            </a:r>
          </a:p>
        </p:txBody>
      </p:sp>
      <p:sp>
        <p:nvSpPr>
          <p:cNvPr id="4" name="TextBox 3">
            <a:extLst>
              <a:ext uri="{FF2B5EF4-FFF2-40B4-BE49-F238E27FC236}">
                <a16:creationId xmlns:a16="http://schemas.microsoft.com/office/drawing/2014/main" id="{C19B21FA-1AD5-4E2C-B7F5-DB7AC0D03ABD}"/>
              </a:ext>
            </a:extLst>
          </p:cNvPr>
          <p:cNvSpPr txBox="1"/>
          <p:nvPr/>
        </p:nvSpPr>
        <p:spPr>
          <a:xfrm>
            <a:off x="1627321" y="1523653"/>
            <a:ext cx="8414454" cy="4524315"/>
          </a:xfrm>
          <a:prstGeom prst="rect">
            <a:avLst/>
          </a:prstGeom>
          <a:noFill/>
        </p:spPr>
        <p:txBody>
          <a:bodyPr wrap="square" rtlCol="0">
            <a:spAutoFit/>
          </a:bodyPr>
          <a:lstStyle/>
          <a:p>
            <a:r>
              <a:rPr lang="en-US" sz="2400" b="1" dirty="0"/>
              <a:t>Principles of Research for the Behavioral Sciences</a:t>
            </a:r>
          </a:p>
          <a:p>
            <a:r>
              <a:rPr lang="en-US" sz="2400" dirty="0"/>
              <a:t>	</a:t>
            </a:r>
            <a:r>
              <a:rPr lang="en-US" sz="2400" dirty="0">
                <a:solidFill>
                  <a:schemeClr val="accent4">
                    <a:lumMod val="50000"/>
                  </a:schemeClr>
                </a:solidFill>
                <a:hlinkClick r:id="rId2">
                  <a:extLst>
                    <a:ext uri="{A12FA001-AC4F-418D-AE19-62706E023703}">
                      <ahyp:hlinkClr xmlns:ahyp="http://schemas.microsoft.com/office/drawing/2018/hyperlinkcolor" val="tx"/>
                    </a:ext>
                  </a:extLst>
                </a:hlinkClick>
              </a:rPr>
              <a:t>Course Syllabus</a:t>
            </a:r>
            <a:endParaRPr lang="en-US" sz="2400" dirty="0">
              <a:solidFill>
                <a:schemeClr val="accent4">
                  <a:lumMod val="50000"/>
                </a:schemeClr>
              </a:solidFill>
            </a:endParaRPr>
          </a:p>
          <a:p>
            <a:r>
              <a:rPr lang="en-US" sz="2000" dirty="0"/>
              <a:t>		</a:t>
            </a:r>
          </a:p>
          <a:p>
            <a:r>
              <a:rPr lang="en-US" sz="2400" dirty="0"/>
              <a:t>	Structured Student Reflection Assignments</a:t>
            </a:r>
          </a:p>
          <a:p>
            <a:r>
              <a:rPr lang="en-US" sz="2000" dirty="0"/>
              <a:t>		Promote self-regulation (Alt &amp; Raichel, 2020)</a:t>
            </a:r>
          </a:p>
          <a:p>
            <a:r>
              <a:rPr lang="en-US" sz="2000" dirty="0"/>
              <a:t>		Encourage faculty to implement HIP</a:t>
            </a:r>
          </a:p>
          <a:p>
            <a:endParaRPr lang="en-US" sz="2400" dirty="0"/>
          </a:p>
          <a:p>
            <a:r>
              <a:rPr lang="en-US" sz="2400" dirty="0"/>
              <a:t>	Final Research Papers</a:t>
            </a:r>
          </a:p>
          <a:p>
            <a:r>
              <a:rPr lang="en-US" sz="2000" dirty="0"/>
              <a:t>		Scored by faculty for program assessment</a:t>
            </a:r>
          </a:p>
          <a:p>
            <a:r>
              <a:rPr lang="en-US" sz="2000" dirty="0"/>
              <a:t>		Used by students for graduate school/job applications</a:t>
            </a:r>
          </a:p>
          <a:p>
            <a:r>
              <a:rPr lang="en-US" sz="2000" dirty="0"/>
              <a:t>		Presented at professional conferences	</a:t>
            </a:r>
          </a:p>
          <a:p>
            <a:r>
              <a:rPr lang="en-US" sz="2400" dirty="0"/>
              <a:t>	</a:t>
            </a:r>
          </a:p>
          <a:p>
            <a:endParaRPr lang="en-US" sz="2400" dirty="0"/>
          </a:p>
        </p:txBody>
      </p:sp>
    </p:spTree>
    <p:extLst>
      <p:ext uri="{BB962C8B-B14F-4D97-AF65-F5344CB8AC3E}">
        <p14:creationId xmlns:p14="http://schemas.microsoft.com/office/powerpoint/2010/main" val="36707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Audience poll</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27322" y="1507066"/>
            <a:ext cx="8529401" cy="4849283"/>
          </a:xfrm>
        </p:spPr>
        <p:txBody>
          <a:bodyPr/>
          <a:lstStyle/>
          <a:p>
            <a:r>
              <a:rPr lang="en-US" sz="2400" b="1" dirty="0"/>
              <a:t>Please respond in the chat.</a:t>
            </a:r>
          </a:p>
          <a:p>
            <a:pPr marL="461963"/>
            <a:r>
              <a:rPr lang="en-US" sz="2400" b="1" dirty="0"/>
              <a:t>Considering the course curriculum, rate the workload you estimate for teaching this course using the following scale.</a:t>
            </a:r>
          </a:p>
          <a:p>
            <a:pPr marL="1376363" lvl="1" indent="-457200">
              <a:buAutoNum type="arabicPeriod"/>
            </a:pPr>
            <a:r>
              <a:rPr lang="en-US" sz="2400" b="1" dirty="0"/>
              <a:t>Significantly less workload than an average class.</a:t>
            </a:r>
          </a:p>
          <a:p>
            <a:pPr marL="1376363" lvl="1" indent="-457200">
              <a:buAutoNum type="arabicPeriod"/>
            </a:pPr>
            <a:r>
              <a:rPr lang="en-US" sz="2400" b="1" dirty="0"/>
              <a:t>A bit less workload than an average class.</a:t>
            </a:r>
          </a:p>
          <a:p>
            <a:pPr marL="1376363" lvl="1" indent="-457200">
              <a:buAutoNum type="arabicPeriod"/>
            </a:pPr>
            <a:r>
              <a:rPr lang="en-US" sz="2400" b="1" dirty="0"/>
              <a:t>About the same workload as an average class.</a:t>
            </a:r>
          </a:p>
          <a:p>
            <a:pPr marL="1376363" lvl="1" indent="-457200">
              <a:buAutoNum type="arabicPeriod"/>
            </a:pPr>
            <a:r>
              <a:rPr lang="en-US" sz="2400" b="1" dirty="0"/>
              <a:t>A bit more workload than an average class.</a:t>
            </a:r>
          </a:p>
          <a:p>
            <a:pPr marL="1376363" lvl="1" indent="-457200">
              <a:buAutoNum type="arabicPeriod"/>
            </a:pPr>
            <a:r>
              <a:rPr lang="en-US" sz="2400" b="1" dirty="0"/>
              <a:t>Significantly more workload than an average class.</a:t>
            </a:r>
          </a:p>
          <a:p>
            <a:pPr marL="1376363" lvl="1" indent="-457200">
              <a:buAutoNum type="arabicPeriod"/>
            </a:pPr>
            <a:endParaRPr lang="en-US" sz="2400" b="1" dirty="0"/>
          </a:p>
          <a:p>
            <a:endParaRPr lang="en-US" sz="2000" b="1" dirty="0"/>
          </a:p>
        </p:txBody>
      </p:sp>
    </p:spTree>
    <p:extLst>
      <p:ext uri="{BB962C8B-B14F-4D97-AF65-F5344CB8AC3E}">
        <p14:creationId xmlns:p14="http://schemas.microsoft.com/office/powerpoint/2010/main" val="4247680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p:txBody>
          <a:bodyPr/>
          <a:lstStyle/>
          <a:p>
            <a:r>
              <a:rPr lang="en-US" dirty="0">
                <a:solidFill>
                  <a:schemeClr val="bg1"/>
                </a:solidFill>
              </a:rPr>
              <a:t>SUBTITLE HERE</a:t>
            </a:r>
            <a:endParaRPr lang="id-ID" dirty="0">
              <a:solidFill>
                <a:schemeClr val="bg1"/>
              </a:solidFill>
            </a:endParaRPr>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p:txBody>
          <a:bodyPr/>
          <a:lstStyle/>
          <a:p>
            <a:r>
              <a:rPr lang="en-US" dirty="0">
                <a:solidFill>
                  <a:schemeClr val="bg1"/>
                </a:solidFill>
              </a:rPr>
              <a:t>SECTION</a:t>
            </a:r>
            <a:br>
              <a:rPr lang="en-US" dirty="0">
                <a:solidFill>
                  <a:schemeClr val="bg1"/>
                </a:solidFill>
              </a:rPr>
            </a:br>
            <a:r>
              <a:rPr lang="en-US" dirty="0">
                <a:solidFill>
                  <a:schemeClr val="bg1"/>
                </a:solidFill>
              </a:rPr>
              <a:t>DIVIDER SLIDE</a:t>
            </a:r>
          </a:p>
        </p:txBody>
      </p:sp>
      <p:pic>
        <p:nvPicPr>
          <p:cNvPr id="7" name="Picture Placeholder 27" descr="Woman working at office late at night">
            <a:extLst>
              <a:ext uri="{FF2B5EF4-FFF2-40B4-BE49-F238E27FC236}">
                <a16:creationId xmlns:a16="http://schemas.microsoft.com/office/drawing/2014/main" id="{80E464AE-4C87-4A19-AB93-24FA304212AC}"/>
              </a:ext>
            </a:extLst>
          </p:cNvPr>
          <p:cNvPicPr>
            <a:picLocks noGrp="1" noChangeAspect="1"/>
          </p:cNvPicPr>
          <p:nvPr>
            <p:ph type="pic" sz="quarter" idx="10"/>
          </p:nvPr>
        </p:nvPicPr>
        <p:blipFill rotWithShape="1">
          <a:blip r:embed="rId3" cstate="screen">
            <a:duotone>
              <a:prstClr val="black"/>
              <a:schemeClr val="accent3">
                <a:tint val="45000"/>
                <a:satMod val="400000"/>
              </a:schemeClr>
            </a:duotone>
            <a:alphaModFix amt="20000"/>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a:ext>
            </a:extLst>
          </a:blip>
          <a:srcRect l="4646" r="4646"/>
          <a:stretch/>
        </p:blipFill>
        <p:spPr>
          <a:xfrm>
            <a:off x="1123950" y="0"/>
            <a:ext cx="11068050" cy="6858000"/>
          </a:xfrm>
        </p:spPr>
      </p:pic>
      <p:sp>
        <p:nvSpPr>
          <p:cNvPr id="8" name="Title 4">
            <a:extLst>
              <a:ext uri="{FF2B5EF4-FFF2-40B4-BE49-F238E27FC236}">
                <a16:creationId xmlns:a16="http://schemas.microsoft.com/office/drawing/2014/main" id="{240DBA73-C2A9-428F-A8EC-4A0F8B0F7D46}"/>
              </a:ext>
            </a:extLst>
          </p:cNvPr>
          <p:cNvSpPr txBox="1">
            <a:spLocks/>
          </p:cNvSpPr>
          <p:nvPr/>
        </p:nvSpPr>
        <p:spPr>
          <a:xfrm>
            <a:off x="1523999" y="2715790"/>
            <a:ext cx="5610226" cy="2387600"/>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4800" b="0" i="0" kern="1200" cap="all" baseline="0">
                <a:solidFill>
                  <a:schemeClr val="bg1"/>
                </a:solidFill>
                <a:latin typeface="Sagona ExtraLight" panose="02020303050505020204" pitchFamily="18" charset="0"/>
                <a:ea typeface="+mj-ea"/>
                <a:cs typeface="+mj-cs"/>
              </a:defRPr>
            </a:lvl1pPr>
          </a:lstStyle>
          <a:p>
            <a:r>
              <a:rPr lang="en-US" dirty="0"/>
              <a:t>Undergraduate research project</a:t>
            </a:r>
          </a:p>
        </p:txBody>
      </p:sp>
      <p:sp>
        <p:nvSpPr>
          <p:cNvPr id="9" name="Text Placeholder 5">
            <a:extLst>
              <a:ext uri="{FF2B5EF4-FFF2-40B4-BE49-F238E27FC236}">
                <a16:creationId xmlns:a16="http://schemas.microsoft.com/office/drawing/2014/main" id="{855A7CD4-9E04-483C-9877-F685CA408AEB}"/>
              </a:ext>
            </a:extLst>
          </p:cNvPr>
          <p:cNvSpPr txBox="1">
            <a:spLocks/>
          </p:cNvSpPr>
          <p:nvPr/>
        </p:nvSpPr>
        <p:spPr>
          <a:xfrm>
            <a:off x="1552575" y="5438596"/>
            <a:ext cx="7286625" cy="35646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spc="300" baseline="0">
                <a:solidFill>
                  <a:schemeClr val="bg1"/>
                </a:solidFill>
                <a:latin typeface="Speak Pro" panose="020B0504020101020102"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Online learning during the covid-19 pandemic</a:t>
            </a:r>
            <a:endParaRPr lang="id-ID" dirty="0"/>
          </a:p>
        </p:txBody>
      </p:sp>
    </p:spTree>
    <p:extLst>
      <p:ext uri="{BB962C8B-B14F-4D97-AF65-F5344CB8AC3E}">
        <p14:creationId xmlns:p14="http://schemas.microsoft.com/office/powerpoint/2010/main" val="4067864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334713" y="-17913"/>
            <a:ext cx="10134369" cy="804297"/>
          </a:xfrm>
        </p:spPr>
        <p:txBody>
          <a:bodyPr/>
          <a:lstStyle/>
          <a:p>
            <a:r>
              <a:rPr lang="en-US" sz="3600" dirty="0"/>
              <a:t>Introduction and Literature Review</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153983" y="1005840"/>
            <a:ext cx="10495827" cy="5350509"/>
          </a:xfrm>
        </p:spPr>
        <p:txBody>
          <a:bodyPr>
            <a:normAutofit fontScale="92500"/>
          </a:bodyPr>
          <a:lstStyle/>
          <a:p>
            <a:pPr marL="285750" indent="-285750">
              <a:lnSpc>
                <a:spcPct val="150000"/>
              </a:lnSpc>
              <a:buFont typeface="Wingdings" panose="05000000000000000000" pitchFamily="2" charset="2"/>
              <a:buChar char="Ø"/>
            </a:pPr>
            <a:r>
              <a:rPr lang="en-US" sz="2200" dirty="0">
                <a:latin typeface="+mn-lt"/>
              </a:rPr>
              <a:t>Finding an area/topic of interest to research</a:t>
            </a:r>
          </a:p>
          <a:p>
            <a:pPr marL="742950" lvl="1" indent="-285750">
              <a:lnSpc>
                <a:spcPct val="150000"/>
              </a:lnSpc>
              <a:buFont typeface="Wingdings" panose="05000000000000000000" pitchFamily="2" charset="2"/>
              <a:buChar char="Ø"/>
            </a:pPr>
            <a:r>
              <a:rPr lang="en-US" sz="1700" dirty="0">
                <a:latin typeface="+mn-lt"/>
              </a:rPr>
              <a:t>Experienced the switch to fully remote learning due to COVID-19 firsthand</a:t>
            </a:r>
          </a:p>
          <a:p>
            <a:pPr marL="742950" lvl="1" indent="-285750">
              <a:lnSpc>
                <a:spcPct val="150000"/>
              </a:lnSpc>
              <a:buFont typeface="Wingdings" panose="05000000000000000000" pitchFamily="2" charset="2"/>
              <a:buChar char="Ø"/>
            </a:pPr>
            <a:r>
              <a:rPr lang="en-US" sz="1700" dirty="0">
                <a:latin typeface="+mn-lt"/>
              </a:rPr>
              <a:t>Interested in how this switch impacted my peers</a:t>
            </a:r>
            <a:endParaRPr lang="en-US" dirty="0">
              <a:latin typeface="+mn-lt"/>
            </a:endParaRPr>
          </a:p>
          <a:p>
            <a:pPr marL="285750" indent="-285750">
              <a:lnSpc>
                <a:spcPct val="150000"/>
              </a:lnSpc>
              <a:buFont typeface="Wingdings" panose="05000000000000000000" pitchFamily="2" charset="2"/>
              <a:buChar char="Ø"/>
            </a:pPr>
            <a:r>
              <a:rPr lang="en-US" sz="2200" dirty="0">
                <a:latin typeface="+mn-lt"/>
              </a:rPr>
              <a:t>Review of past literature</a:t>
            </a:r>
          </a:p>
          <a:p>
            <a:pPr marL="742950" lvl="1" indent="-285750">
              <a:lnSpc>
                <a:spcPct val="150000"/>
              </a:lnSpc>
              <a:buFont typeface="Wingdings" panose="05000000000000000000" pitchFamily="2" charset="2"/>
              <a:buChar char="Ø"/>
            </a:pPr>
            <a:r>
              <a:rPr lang="en-US" dirty="0">
                <a:latin typeface="+mn-lt"/>
              </a:rPr>
              <a:t>College students perform poorly in online classes and have an increased risk of dropping out before their next semester when completing online courses (</a:t>
            </a:r>
            <a:r>
              <a:rPr lang="en-US" dirty="0" err="1">
                <a:latin typeface="+mn-lt"/>
              </a:rPr>
              <a:t>Bettinger</a:t>
            </a:r>
            <a:r>
              <a:rPr lang="en-US" dirty="0">
                <a:latin typeface="+mn-lt"/>
              </a:rPr>
              <a:t> et al., 2017).</a:t>
            </a:r>
          </a:p>
          <a:p>
            <a:pPr marL="742950" lvl="1" indent="-285750">
              <a:lnSpc>
                <a:spcPct val="150000"/>
              </a:lnSpc>
              <a:buFont typeface="Wingdings" panose="05000000000000000000" pitchFamily="2" charset="2"/>
              <a:buChar char="Ø"/>
            </a:pPr>
            <a:r>
              <a:rPr lang="en-US" dirty="0">
                <a:latin typeface="+mn-lt"/>
              </a:rPr>
              <a:t>During the pandemic, news reports highlighted that online instruction negatively impacted grades due to limited Internet access and distracting study areas (e.g., Woolfolk, 2020).</a:t>
            </a:r>
          </a:p>
          <a:p>
            <a:pPr marL="742950" lvl="1" indent="-285750">
              <a:lnSpc>
                <a:spcPct val="150000"/>
              </a:lnSpc>
              <a:buFont typeface="Wingdings" panose="05000000000000000000" pitchFamily="2" charset="2"/>
              <a:buChar char="Ø"/>
            </a:pPr>
            <a:r>
              <a:rPr lang="en-US" dirty="0">
                <a:latin typeface="+mn-lt"/>
              </a:rPr>
              <a:t>Poor learning environments predict lower academic outcomes (</a:t>
            </a:r>
            <a:r>
              <a:rPr lang="en-US" dirty="0" err="1">
                <a:latin typeface="+mn-lt"/>
              </a:rPr>
              <a:t>Realyvásquez</a:t>
            </a:r>
            <a:r>
              <a:rPr lang="en-US" dirty="0">
                <a:latin typeface="+mn-lt"/>
              </a:rPr>
              <a:t>-Vargas et al., 2020), and increased levels of stress (academic workload, being remote to campus, fear of contagion) predict negative health effects (Yang et al., 2021).</a:t>
            </a:r>
          </a:p>
          <a:p>
            <a:pPr marL="742950" lvl="1" indent="-285750">
              <a:lnSpc>
                <a:spcPct val="150000"/>
              </a:lnSpc>
              <a:buFont typeface="Wingdings" panose="05000000000000000000" pitchFamily="2" charset="2"/>
              <a:buChar char="Ø"/>
            </a:pPr>
            <a:r>
              <a:rPr lang="en-US" dirty="0">
                <a:latin typeface="+mn-lt"/>
              </a:rPr>
              <a:t>E-learning readiness predicts how well students do in online settings (Torun, 2020).</a:t>
            </a:r>
          </a:p>
          <a:p>
            <a:pPr marL="285750" indent="-285750">
              <a:lnSpc>
                <a:spcPct val="150000"/>
              </a:lnSpc>
              <a:buFont typeface="Wingdings" panose="05000000000000000000" pitchFamily="2" charset="2"/>
              <a:buChar char="Ø"/>
            </a:pPr>
            <a:r>
              <a:rPr lang="en-US" sz="2200" dirty="0">
                <a:latin typeface="+mn-lt"/>
              </a:rPr>
              <a:t>Overall, the switch to remote learning was being painted negatively.</a:t>
            </a:r>
          </a:p>
        </p:txBody>
      </p:sp>
    </p:spTree>
    <p:extLst>
      <p:ext uri="{BB962C8B-B14F-4D97-AF65-F5344CB8AC3E}">
        <p14:creationId xmlns:p14="http://schemas.microsoft.com/office/powerpoint/2010/main" val="1318923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b="1" dirty="0"/>
              <a:t>PRESENTERS</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p:txBody>
          <a:bodyPr/>
          <a:lstStyle/>
          <a:p>
            <a:r>
              <a:rPr lang="en-US" b="1" dirty="0"/>
              <a:t>Instructor for PSYC 4435</a:t>
            </a:r>
          </a:p>
          <a:p>
            <a:r>
              <a:rPr lang="en-US" b="1" dirty="0"/>
              <a:t>Associate Professor of Psychology</a:t>
            </a:r>
          </a:p>
          <a:p>
            <a:r>
              <a:rPr lang="en-US" b="1" dirty="0"/>
              <a:t>Graduate Coordinator, MS Educational Psychology</a:t>
            </a:r>
          </a:p>
        </p:txBody>
      </p:sp>
      <p:sp>
        <p:nvSpPr>
          <p:cNvPr id="16" name="Content Placeholder 15">
            <a:extLst>
              <a:ext uri="{FF2B5EF4-FFF2-40B4-BE49-F238E27FC236}">
                <a16:creationId xmlns:a16="http://schemas.microsoft.com/office/drawing/2014/main" id="{61E23B57-A482-8F4B-9021-86FE326A6D10}"/>
              </a:ext>
            </a:extLst>
          </p:cNvPr>
          <p:cNvSpPr>
            <a:spLocks noGrp="1"/>
          </p:cNvSpPr>
          <p:nvPr>
            <p:ph sz="half" idx="2"/>
          </p:nvPr>
        </p:nvSpPr>
        <p:spPr/>
        <p:txBody>
          <a:bodyPr/>
          <a:lstStyle/>
          <a:p>
            <a:r>
              <a:rPr lang="en-US" b="1" dirty="0"/>
              <a:t>Student in PSYC 4435</a:t>
            </a:r>
          </a:p>
          <a:p>
            <a:r>
              <a:rPr lang="en-US" b="1" dirty="0"/>
              <a:t>Spring 2021 Graduate</a:t>
            </a:r>
          </a:p>
          <a:p>
            <a:r>
              <a:rPr lang="en-US" b="1" dirty="0"/>
              <a:t>Bachelor of Science in Psychology</a:t>
            </a:r>
          </a:p>
        </p:txBody>
      </p:sp>
      <p:sp>
        <p:nvSpPr>
          <p:cNvPr id="17" name="Text Placeholder 16">
            <a:extLst>
              <a:ext uri="{FF2B5EF4-FFF2-40B4-BE49-F238E27FC236}">
                <a16:creationId xmlns:a16="http://schemas.microsoft.com/office/drawing/2014/main" id="{F0150DF7-4A8B-444C-8CA1-24A9B9191B80}"/>
              </a:ext>
            </a:extLst>
          </p:cNvPr>
          <p:cNvSpPr>
            <a:spLocks noGrp="1"/>
          </p:cNvSpPr>
          <p:nvPr>
            <p:ph type="body" idx="13"/>
          </p:nvPr>
        </p:nvSpPr>
        <p:spPr/>
        <p:txBody>
          <a:bodyPr>
            <a:normAutofit/>
          </a:bodyPr>
          <a:lstStyle/>
          <a:p>
            <a:pPr lvl="0"/>
            <a:r>
              <a:rPr lang="en-US" dirty="0"/>
              <a:t>Dr. Andria Schwegler</a:t>
            </a:r>
          </a:p>
        </p:txBody>
      </p:sp>
      <p:sp>
        <p:nvSpPr>
          <p:cNvPr id="7" name="Text Placeholder 6">
            <a:extLst>
              <a:ext uri="{FF2B5EF4-FFF2-40B4-BE49-F238E27FC236}">
                <a16:creationId xmlns:a16="http://schemas.microsoft.com/office/drawing/2014/main" id="{D9218E33-9E8A-D249-93A7-9EDFE3BEA503}"/>
              </a:ext>
            </a:extLst>
          </p:cNvPr>
          <p:cNvSpPr>
            <a:spLocks noGrp="1"/>
          </p:cNvSpPr>
          <p:nvPr>
            <p:ph type="body" sz="quarter" idx="3"/>
          </p:nvPr>
        </p:nvSpPr>
        <p:spPr/>
        <p:txBody>
          <a:bodyPr>
            <a:normAutofit/>
          </a:bodyPr>
          <a:lstStyle/>
          <a:p>
            <a:pPr lvl="0"/>
            <a:r>
              <a:rPr lang="en-US" dirty="0"/>
              <a:t>Ms. </a:t>
            </a:r>
            <a:r>
              <a:rPr lang="en-US" dirty="0" err="1"/>
              <a:t>Baleigh</a:t>
            </a:r>
            <a:r>
              <a:rPr lang="en-US" dirty="0"/>
              <a:t> Elliott</a:t>
            </a:r>
          </a:p>
        </p:txBody>
      </p:sp>
      <p:pic>
        <p:nvPicPr>
          <p:cNvPr id="4" name="Picture 3" descr="A picture containing text, person, outdoor, hairpiece&#10;&#10;Description automatically generated">
            <a:extLst>
              <a:ext uri="{FF2B5EF4-FFF2-40B4-BE49-F238E27FC236}">
                <a16:creationId xmlns:a16="http://schemas.microsoft.com/office/drawing/2014/main" id="{2751572F-736A-4113-AF6B-DFE7C034E4B0}"/>
              </a:ext>
            </a:extLst>
          </p:cNvPr>
          <p:cNvPicPr>
            <a:picLocks noChangeAspect="1"/>
          </p:cNvPicPr>
          <p:nvPr/>
        </p:nvPicPr>
        <p:blipFill>
          <a:blip r:embed="rId2"/>
          <a:stretch>
            <a:fillRect/>
          </a:stretch>
        </p:blipFill>
        <p:spPr>
          <a:xfrm>
            <a:off x="2079426" y="3807783"/>
            <a:ext cx="1968870" cy="2369180"/>
          </a:xfrm>
          <a:prstGeom prst="rect">
            <a:avLst/>
          </a:prstGeom>
        </p:spPr>
      </p:pic>
      <p:pic>
        <p:nvPicPr>
          <p:cNvPr id="9" name="Picture 8">
            <a:extLst>
              <a:ext uri="{FF2B5EF4-FFF2-40B4-BE49-F238E27FC236}">
                <a16:creationId xmlns:a16="http://schemas.microsoft.com/office/drawing/2014/main" id="{6EAA49A1-9716-473E-83FF-6B6A867A0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401" y="5236094"/>
            <a:ext cx="2755879" cy="940869"/>
          </a:xfrm>
          <a:prstGeom prst="rect">
            <a:avLst/>
          </a:prstGeom>
          <a:ln>
            <a:solidFill>
              <a:schemeClr val="tx1"/>
            </a:solidFill>
          </a:ln>
        </p:spPr>
      </p:pic>
      <p:pic>
        <p:nvPicPr>
          <p:cNvPr id="1028" name="Picture 4">
            <a:extLst>
              <a:ext uri="{FF2B5EF4-FFF2-40B4-BE49-F238E27FC236}">
                <a16:creationId xmlns:a16="http://schemas.microsoft.com/office/drawing/2014/main" id="{FF1B110B-1697-4320-AE64-7AD5445A1C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75" t="23998" r="24596" b="30669"/>
          <a:stretch/>
        </p:blipFill>
        <p:spPr bwMode="auto">
          <a:xfrm>
            <a:off x="7708385" y="3769611"/>
            <a:ext cx="1766971" cy="240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284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334713" y="-17913"/>
            <a:ext cx="10134369" cy="804297"/>
          </a:xfrm>
        </p:spPr>
        <p:txBody>
          <a:bodyPr/>
          <a:lstStyle/>
          <a:p>
            <a:r>
              <a:rPr lang="en-US" sz="3600" dirty="0"/>
              <a:t>Purpose of Present Study</a:t>
            </a:r>
          </a:p>
        </p:txBody>
      </p:sp>
      <p:sp>
        <p:nvSpPr>
          <p:cNvPr id="7" name="Text Placeholder 6">
            <a:extLst>
              <a:ext uri="{FF2B5EF4-FFF2-40B4-BE49-F238E27FC236}">
                <a16:creationId xmlns:a16="http://schemas.microsoft.com/office/drawing/2014/main" id="{B82B7CF9-5F36-4615-91AC-6DD6EE1A8FC3}"/>
              </a:ext>
            </a:extLst>
          </p:cNvPr>
          <p:cNvSpPr>
            <a:spLocks noGrp="1"/>
          </p:cNvSpPr>
          <p:nvPr>
            <p:ph type="body" sz="quarter" idx="14"/>
          </p:nvPr>
        </p:nvSpPr>
        <p:spPr>
          <a:xfrm>
            <a:off x="1153983" y="1005840"/>
            <a:ext cx="10495827" cy="5350509"/>
          </a:xfrm>
        </p:spPr>
        <p:txBody>
          <a:bodyPr>
            <a:normAutofit fontScale="92500" lnSpcReduction="10000"/>
          </a:bodyPr>
          <a:lstStyle/>
          <a:p>
            <a:pPr marL="285750" indent="-285750">
              <a:lnSpc>
                <a:spcPct val="150000"/>
              </a:lnSpc>
              <a:buFont typeface="Wingdings" panose="05000000000000000000" pitchFamily="2" charset="2"/>
              <a:buChar char="Ø"/>
            </a:pPr>
            <a:r>
              <a:rPr lang="en-US" sz="2200" dirty="0">
                <a:latin typeface="+mn-lt"/>
              </a:rPr>
              <a:t>Objective of study</a:t>
            </a:r>
          </a:p>
          <a:p>
            <a:pPr marL="742950" lvl="1" indent="-285750">
              <a:lnSpc>
                <a:spcPct val="150000"/>
              </a:lnSpc>
              <a:buFont typeface="Wingdings" panose="05000000000000000000" pitchFamily="2" charset="2"/>
              <a:buChar char="Ø"/>
            </a:pPr>
            <a:r>
              <a:rPr lang="en-US" sz="1700" dirty="0">
                <a:latin typeface="+mn-lt"/>
              </a:rPr>
              <a:t>Investigate how university students at my institution have been impacted by the shift to remote instruction</a:t>
            </a:r>
          </a:p>
          <a:p>
            <a:pPr marL="742950" lvl="1" indent="-285750">
              <a:lnSpc>
                <a:spcPct val="150000"/>
              </a:lnSpc>
              <a:buFont typeface="Wingdings" panose="05000000000000000000" pitchFamily="2" charset="2"/>
              <a:buChar char="Ø"/>
            </a:pPr>
            <a:r>
              <a:rPr lang="en-US" sz="1700" dirty="0">
                <a:latin typeface="+mn-lt"/>
              </a:rPr>
              <a:t>Examine the possible influence of prior experience with online learning on academic performance</a:t>
            </a:r>
          </a:p>
          <a:p>
            <a:pPr marL="742950" lvl="1" indent="-285750">
              <a:lnSpc>
                <a:spcPct val="150000"/>
              </a:lnSpc>
              <a:buFont typeface="Wingdings" panose="05000000000000000000" pitchFamily="2" charset="2"/>
              <a:buChar char="Ø"/>
            </a:pPr>
            <a:r>
              <a:rPr lang="en-US" sz="1700" dirty="0">
                <a:latin typeface="+mn-lt"/>
              </a:rPr>
              <a:t>Examine how perceptions of online learning have evolved from before the pandemic to present time</a:t>
            </a:r>
          </a:p>
          <a:p>
            <a:pPr lvl="1">
              <a:lnSpc>
                <a:spcPct val="150000"/>
              </a:lnSpc>
            </a:pPr>
            <a:endParaRPr lang="en-US" sz="1700" dirty="0">
              <a:latin typeface="+mn-lt"/>
            </a:endParaRPr>
          </a:p>
          <a:p>
            <a:pPr marL="285750" indent="-285750">
              <a:lnSpc>
                <a:spcPct val="150000"/>
              </a:lnSpc>
              <a:buFont typeface="Wingdings" panose="05000000000000000000" pitchFamily="2" charset="2"/>
              <a:buChar char="Ø"/>
            </a:pPr>
            <a:r>
              <a:rPr lang="en-US" sz="2200" dirty="0">
                <a:latin typeface="+mn-lt"/>
              </a:rPr>
              <a:t>Hypotheses</a:t>
            </a:r>
            <a:endParaRPr lang="en-US" sz="1700" dirty="0">
              <a:latin typeface="+mn-lt"/>
            </a:endParaRPr>
          </a:p>
          <a:p>
            <a:pPr marL="742950" lvl="1" indent="-285750">
              <a:lnSpc>
                <a:spcPct val="150000"/>
              </a:lnSpc>
              <a:buFont typeface="Wingdings" panose="05000000000000000000" pitchFamily="2" charset="2"/>
              <a:buChar char="Ø"/>
            </a:pPr>
            <a:r>
              <a:rPr lang="en-US" sz="1700" dirty="0">
                <a:latin typeface="+mn-lt"/>
              </a:rPr>
              <a:t>Students with more online learning experience would drop fewer courses than those with less experience with online courses.</a:t>
            </a:r>
          </a:p>
          <a:p>
            <a:pPr marL="742950" lvl="1" indent="-285750">
              <a:lnSpc>
                <a:spcPct val="150000"/>
              </a:lnSpc>
              <a:buFont typeface="Wingdings" panose="05000000000000000000" pitchFamily="2" charset="2"/>
              <a:buChar char="Ø"/>
            </a:pPr>
            <a:r>
              <a:rPr lang="en-US" sz="1700" dirty="0">
                <a:latin typeface="+mn-lt"/>
              </a:rPr>
              <a:t>Students with prior experience with online courses would report better academic performance than their peers without prior experience with online courses.</a:t>
            </a:r>
          </a:p>
          <a:p>
            <a:pPr marL="742950" lvl="1" indent="-285750">
              <a:lnSpc>
                <a:spcPct val="150000"/>
              </a:lnSpc>
              <a:buFont typeface="Wingdings" panose="05000000000000000000" pitchFamily="2" charset="2"/>
              <a:buChar char="Ø"/>
            </a:pPr>
            <a:r>
              <a:rPr lang="en-US" sz="1700" dirty="0">
                <a:latin typeface="+mn-lt"/>
              </a:rPr>
              <a:t>Students’ views of online learning before the pandemic would improve after experience with online learning after the shift.</a:t>
            </a:r>
            <a:br>
              <a:rPr lang="en-US" sz="2000" dirty="0">
                <a:latin typeface="+mn-lt"/>
              </a:rPr>
            </a:br>
            <a:endParaRPr lang="en-US" sz="2000" dirty="0">
              <a:latin typeface="+mn-lt"/>
            </a:endParaRPr>
          </a:p>
        </p:txBody>
      </p:sp>
    </p:spTree>
    <p:extLst>
      <p:ext uri="{BB962C8B-B14F-4D97-AF65-F5344CB8AC3E}">
        <p14:creationId xmlns:p14="http://schemas.microsoft.com/office/powerpoint/2010/main" val="2396531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334713" y="-135897"/>
            <a:ext cx="10134369" cy="804297"/>
          </a:xfrm>
        </p:spPr>
        <p:txBody>
          <a:bodyPr/>
          <a:lstStyle/>
          <a:p>
            <a:r>
              <a:rPr lang="en-US" sz="3600" dirty="0"/>
              <a:t>Method</a:t>
            </a:r>
          </a:p>
        </p:txBody>
      </p:sp>
      <p:sp>
        <p:nvSpPr>
          <p:cNvPr id="7" name="Text Placeholder 6">
            <a:extLst>
              <a:ext uri="{FF2B5EF4-FFF2-40B4-BE49-F238E27FC236}">
                <a16:creationId xmlns:a16="http://schemas.microsoft.com/office/drawing/2014/main" id="{39B6AE39-A56F-4B0F-AA50-D1B3E638430F}"/>
              </a:ext>
            </a:extLst>
          </p:cNvPr>
          <p:cNvSpPr>
            <a:spLocks noGrp="1"/>
          </p:cNvSpPr>
          <p:nvPr>
            <p:ph type="body" sz="quarter" idx="14"/>
          </p:nvPr>
        </p:nvSpPr>
        <p:spPr>
          <a:xfrm>
            <a:off x="1153983" y="1026387"/>
            <a:ext cx="10495827" cy="5350509"/>
          </a:xfrm>
        </p:spPr>
        <p:txBody>
          <a:bodyPr>
            <a:noAutofit/>
          </a:bodyPr>
          <a:lstStyle/>
          <a:p>
            <a:pPr marL="285750" indent="-285750">
              <a:lnSpc>
                <a:spcPct val="150000"/>
              </a:lnSpc>
              <a:buFont typeface="Wingdings" panose="05000000000000000000" pitchFamily="2" charset="2"/>
              <a:buChar char="Ø"/>
            </a:pPr>
            <a:r>
              <a:rPr lang="en-US" sz="2000" dirty="0">
                <a:latin typeface="+mn-lt"/>
              </a:rPr>
              <a:t>Participants</a:t>
            </a:r>
          </a:p>
          <a:p>
            <a:pPr marL="742950" lvl="1" indent="-285750">
              <a:lnSpc>
                <a:spcPct val="150000"/>
              </a:lnSpc>
              <a:buFont typeface="Wingdings" panose="05000000000000000000" pitchFamily="2" charset="2"/>
              <a:buChar char="Ø"/>
            </a:pPr>
            <a:r>
              <a:rPr lang="en-US" dirty="0">
                <a:latin typeface="+mn-lt"/>
              </a:rPr>
              <a:t>99 students, ranging from 19 to 65 years of age (</a:t>
            </a:r>
            <a:r>
              <a:rPr lang="en-US" i="1" dirty="0">
                <a:latin typeface="+mn-lt"/>
              </a:rPr>
              <a:t>M</a:t>
            </a:r>
            <a:r>
              <a:rPr lang="en-US" dirty="0">
                <a:latin typeface="+mn-lt"/>
              </a:rPr>
              <a:t> = 30.07, </a:t>
            </a:r>
            <a:r>
              <a:rPr lang="en-US" i="1" dirty="0">
                <a:latin typeface="+mn-lt"/>
              </a:rPr>
              <a:t>SD</a:t>
            </a:r>
            <a:r>
              <a:rPr lang="en-US" dirty="0">
                <a:latin typeface="+mn-lt"/>
              </a:rPr>
              <a:t> = 9.74)</a:t>
            </a:r>
          </a:p>
          <a:p>
            <a:pPr marL="1200150" lvl="2" indent="-285750">
              <a:lnSpc>
                <a:spcPct val="150000"/>
              </a:lnSpc>
              <a:buFont typeface="Wingdings" panose="05000000000000000000" pitchFamily="2" charset="2"/>
              <a:buChar char="Ø"/>
            </a:pPr>
            <a:r>
              <a:rPr lang="en-US" dirty="0">
                <a:latin typeface="+mn-lt"/>
              </a:rPr>
              <a:t>81 females, 15 males, 1 transgender male, and 2 nonbinary</a:t>
            </a:r>
          </a:p>
          <a:p>
            <a:pPr marL="1200150" lvl="2" indent="-285750">
              <a:lnSpc>
                <a:spcPct val="150000"/>
              </a:lnSpc>
              <a:buFont typeface="Wingdings" panose="05000000000000000000" pitchFamily="2" charset="2"/>
              <a:buChar char="Ø"/>
            </a:pPr>
            <a:r>
              <a:rPr lang="en-US" dirty="0">
                <a:latin typeface="+mn-lt"/>
              </a:rPr>
              <a:t>92.93% were psychology majors</a:t>
            </a:r>
          </a:p>
          <a:p>
            <a:pPr marL="285750" indent="-285750">
              <a:lnSpc>
                <a:spcPct val="150000"/>
              </a:lnSpc>
              <a:buFont typeface="Wingdings" panose="05000000000000000000" pitchFamily="2" charset="2"/>
              <a:buChar char="Ø"/>
            </a:pPr>
            <a:r>
              <a:rPr lang="en-US" sz="1900" dirty="0">
                <a:latin typeface="+mn-lt"/>
              </a:rPr>
              <a:t>Procedure</a:t>
            </a:r>
          </a:p>
          <a:p>
            <a:pPr marL="742950" lvl="1" indent="-285750">
              <a:lnSpc>
                <a:spcPct val="150000"/>
              </a:lnSpc>
              <a:buFont typeface="Wingdings" panose="05000000000000000000" pitchFamily="2" charset="2"/>
              <a:buChar char="Ø"/>
            </a:pPr>
            <a:r>
              <a:rPr lang="en-US" dirty="0">
                <a:latin typeface="+mn-lt"/>
              </a:rPr>
              <a:t>The study was reviewed and approved by the university’s IRB.</a:t>
            </a:r>
          </a:p>
          <a:p>
            <a:pPr marL="742950" lvl="1" indent="-285750">
              <a:lnSpc>
                <a:spcPct val="150000"/>
              </a:lnSpc>
              <a:buFont typeface="Wingdings" panose="05000000000000000000" pitchFamily="2" charset="2"/>
              <a:buChar char="Ø"/>
            </a:pPr>
            <a:r>
              <a:rPr lang="en-US" dirty="0">
                <a:latin typeface="+mn-lt"/>
              </a:rPr>
              <a:t>Participants were recruited to take the online survey via a flyer distributed to online classes. </a:t>
            </a:r>
          </a:p>
          <a:p>
            <a:pPr marL="742950" lvl="1" indent="-285750">
              <a:lnSpc>
                <a:spcPct val="150000"/>
              </a:lnSpc>
              <a:buFont typeface="Wingdings" panose="05000000000000000000" pitchFamily="2" charset="2"/>
              <a:buChar char="Ø"/>
            </a:pPr>
            <a:r>
              <a:rPr lang="en-US" dirty="0">
                <a:latin typeface="+mn-lt"/>
              </a:rPr>
              <a:t>Participants provided informed consent prior to accessing survey questions.</a:t>
            </a:r>
          </a:p>
          <a:p>
            <a:pPr marL="742950" lvl="1" indent="-285750">
              <a:lnSpc>
                <a:spcPct val="150000"/>
              </a:lnSpc>
              <a:buFont typeface="Wingdings" panose="05000000000000000000" pitchFamily="2" charset="2"/>
              <a:buChar char="Ø"/>
            </a:pPr>
            <a:r>
              <a:rPr lang="en-US" dirty="0">
                <a:latin typeface="+mn-lt"/>
              </a:rPr>
              <a:t>Participants responded to items assessing demographics, prior online learning experiences, online learning experiences during the COVID-19 pandemic, and perceptions of academic performance.</a:t>
            </a:r>
          </a:p>
          <a:p>
            <a:pPr marL="742950" lvl="1" indent="-285750">
              <a:lnSpc>
                <a:spcPct val="150000"/>
              </a:lnSpc>
              <a:buFont typeface="Wingdings" panose="05000000000000000000" pitchFamily="2" charset="2"/>
              <a:buChar char="Ø"/>
            </a:pPr>
            <a:r>
              <a:rPr lang="en-US" dirty="0">
                <a:latin typeface="+mn-lt"/>
              </a:rPr>
              <a:t>Upon completion of the survey, participants were provided a link to the university’s academic support services and thanked for their time. </a:t>
            </a:r>
          </a:p>
        </p:txBody>
      </p:sp>
    </p:spTree>
    <p:extLst>
      <p:ext uri="{BB962C8B-B14F-4D97-AF65-F5344CB8AC3E}">
        <p14:creationId xmlns:p14="http://schemas.microsoft.com/office/powerpoint/2010/main" val="2895041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334713" y="-135897"/>
            <a:ext cx="10134369" cy="804297"/>
          </a:xfrm>
        </p:spPr>
        <p:txBody>
          <a:bodyPr/>
          <a:lstStyle/>
          <a:p>
            <a:r>
              <a:rPr lang="en-US" sz="3600" dirty="0"/>
              <a:t>Method</a:t>
            </a:r>
          </a:p>
        </p:txBody>
      </p:sp>
      <p:sp>
        <p:nvSpPr>
          <p:cNvPr id="7" name="Text Placeholder 6">
            <a:extLst>
              <a:ext uri="{FF2B5EF4-FFF2-40B4-BE49-F238E27FC236}">
                <a16:creationId xmlns:a16="http://schemas.microsoft.com/office/drawing/2014/main" id="{39B6AE39-A56F-4B0F-AA50-D1B3E638430F}"/>
              </a:ext>
            </a:extLst>
          </p:cNvPr>
          <p:cNvSpPr>
            <a:spLocks noGrp="1"/>
          </p:cNvSpPr>
          <p:nvPr>
            <p:ph type="body" sz="quarter" idx="14"/>
          </p:nvPr>
        </p:nvSpPr>
        <p:spPr>
          <a:xfrm>
            <a:off x="1153983" y="1026387"/>
            <a:ext cx="10495827" cy="5350509"/>
          </a:xfrm>
        </p:spPr>
        <p:txBody>
          <a:bodyPr>
            <a:noAutofit/>
          </a:bodyPr>
          <a:lstStyle/>
          <a:p>
            <a:pPr marL="285750" indent="-285750">
              <a:lnSpc>
                <a:spcPct val="150000"/>
              </a:lnSpc>
              <a:buFont typeface="Wingdings" panose="05000000000000000000" pitchFamily="2" charset="2"/>
              <a:buChar char="Ø"/>
            </a:pPr>
            <a:r>
              <a:rPr lang="en-US" sz="2000" dirty="0">
                <a:latin typeface="+mn-lt"/>
              </a:rPr>
              <a:t>Materials</a:t>
            </a:r>
          </a:p>
          <a:p>
            <a:pPr marL="742950" lvl="1" indent="-285750">
              <a:lnSpc>
                <a:spcPct val="150000"/>
              </a:lnSpc>
              <a:buFont typeface="Wingdings" panose="05000000000000000000" pitchFamily="2" charset="2"/>
              <a:buChar char="Ø"/>
            </a:pPr>
            <a:r>
              <a:rPr lang="en-US" dirty="0">
                <a:latin typeface="+mn-lt"/>
              </a:rPr>
              <a:t>Demographic Items (gender, ethnicity/race, college classification, major)</a:t>
            </a:r>
          </a:p>
          <a:p>
            <a:pPr marL="742950" lvl="1" indent="-285750">
              <a:lnSpc>
                <a:spcPct val="150000"/>
              </a:lnSpc>
              <a:buFont typeface="Wingdings" panose="05000000000000000000" pitchFamily="2" charset="2"/>
              <a:buChar char="Ø"/>
            </a:pPr>
            <a:r>
              <a:rPr lang="en-US" dirty="0">
                <a:latin typeface="+mn-lt"/>
              </a:rPr>
              <a:t>Online Learning Experiences, Prior to and During the COVID-19 Pandemic (O’Malley &amp; McCraw, 1999)</a:t>
            </a:r>
          </a:p>
          <a:p>
            <a:pPr marL="1200150" lvl="2" indent="-285750">
              <a:lnSpc>
                <a:spcPct val="150000"/>
              </a:lnSpc>
              <a:buFont typeface="Wingdings" panose="05000000000000000000" pitchFamily="2" charset="2"/>
              <a:buChar char="Ø"/>
            </a:pPr>
            <a:r>
              <a:rPr lang="en-US" dirty="0">
                <a:latin typeface="+mn-lt"/>
              </a:rPr>
              <a:t>Perceptions of effectiveness of online learning, 1 (</a:t>
            </a:r>
            <a:r>
              <a:rPr lang="en-US" i="1" dirty="0">
                <a:latin typeface="+mn-lt"/>
              </a:rPr>
              <a:t>strongly disagree</a:t>
            </a:r>
            <a:r>
              <a:rPr lang="en-US" dirty="0">
                <a:latin typeface="+mn-lt"/>
              </a:rPr>
              <a:t>) to 7 (</a:t>
            </a:r>
            <a:r>
              <a:rPr lang="en-US" i="1" dirty="0">
                <a:latin typeface="+mn-lt"/>
              </a:rPr>
              <a:t>strongly agree)</a:t>
            </a:r>
          </a:p>
          <a:p>
            <a:pPr marL="742950" lvl="1" indent="-285750">
              <a:lnSpc>
                <a:spcPct val="150000"/>
              </a:lnSpc>
              <a:buFont typeface="Wingdings" panose="05000000000000000000" pitchFamily="2" charset="2"/>
              <a:buChar char="Ø"/>
            </a:pPr>
            <a:r>
              <a:rPr lang="en-US" dirty="0">
                <a:latin typeface="+mn-lt"/>
              </a:rPr>
              <a:t>Prior On-Campus vs. Online Learning Experiences during COVID-19 Pandemic </a:t>
            </a:r>
          </a:p>
          <a:p>
            <a:pPr marL="1200150" lvl="2" indent="-285750">
              <a:lnSpc>
                <a:spcPct val="150000"/>
              </a:lnSpc>
              <a:buFont typeface="Wingdings" panose="05000000000000000000" pitchFamily="2" charset="2"/>
              <a:buChar char="Ø"/>
            </a:pPr>
            <a:r>
              <a:rPr lang="en-US" dirty="0">
                <a:latin typeface="+mn-lt"/>
              </a:rPr>
              <a:t>Challenges interfering with ability to learn, 1 (</a:t>
            </a:r>
            <a:r>
              <a:rPr lang="en-US" i="1" dirty="0">
                <a:latin typeface="+mn-lt"/>
              </a:rPr>
              <a:t>not at all</a:t>
            </a:r>
            <a:r>
              <a:rPr lang="en-US" dirty="0">
                <a:latin typeface="+mn-lt"/>
              </a:rPr>
              <a:t>) to 7 (</a:t>
            </a:r>
            <a:r>
              <a:rPr lang="en-US" i="1" dirty="0">
                <a:latin typeface="+mn-lt"/>
              </a:rPr>
              <a:t>all the time</a:t>
            </a:r>
            <a:r>
              <a:rPr lang="en-US" dirty="0">
                <a:latin typeface="+mn-lt"/>
              </a:rPr>
              <a:t>)</a:t>
            </a:r>
          </a:p>
          <a:p>
            <a:pPr marL="1657350" lvl="3" indent="-285750">
              <a:lnSpc>
                <a:spcPct val="150000"/>
              </a:lnSpc>
              <a:buFont typeface="Wingdings" panose="05000000000000000000" pitchFamily="2" charset="2"/>
              <a:buChar char="Ø"/>
            </a:pPr>
            <a:r>
              <a:rPr lang="en-US" dirty="0">
                <a:latin typeface="+mn-lt"/>
              </a:rPr>
              <a:t>Access to Internet, computer, learning resources</a:t>
            </a:r>
          </a:p>
          <a:p>
            <a:pPr marL="1657350" lvl="3" indent="-285750">
              <a:lnSpc>
                <a:spcPct val="150000"/>
              </a:lnSpc>
              <a:buFont typeface="Wingdings" panose="05000000000000000000" pitchFamily="2" charset="2"/>
              <a:buChar char="Ø"/>
            </a:pPr>
            <a:r>
              <a:rPr lang="en-US" dirty="0">
                <a:latin typeface="+mn-lt"/>
              </a:rPr>
              <a:t>Unclear content, too much homework, unapproachable professors</a:t>
            </a:r>
          </a:p>
          <a:p>
            <a:pPr marL="1657350" lvl="3" indent="-285750">
              <a:lnSpc>
                <a:spcPct val="150000"/>
              </a:lnSpc>
              <a:buFont typeface="Wingdings" panose="05000000000000000000" pitchFamily="2" charset="2"/>
              <a:buChar char="Ø"/>
            </a:pPr>
            <a:r>
              <a:rPr lang="en-US" dirty="0">
                <a:latin typeface="+mn-lt"/>
              </a:rPr>
              <a:t>Role conflicts, poor quality learning environment, distraction, procrastination</a:t>
            </a:r>
          </a:p>
          <a:p>
            <a:pPr marL="742950" lvl="1" indent="-285750">
              <a:lnSpc>
                <a:spcPct val="150000"/>
              </a:lnSpc>
              <a:buFont typeface="Wingdings" panose="05000000000000000000" pitchFamily="2" charset="2"/>
              <a:buChar char="Ø"/>
            </a:pPr>
            <a:r>
              <a:rPr lang="en-US" dirty="0">
                <a:latin typeface="+mn-lt"/>
              </a:rPr>
              <a:t>Perceptions of Academic Performance </a:t>
            </a:r>
          </a:p>
          <a:p>
            <a:pPr marL="1200150" lvl="2" indent="-285750">
              <a:lnSpc>
                <a:spcPct val="150000"/>
              </a:lnSpc>
              <a:buFont typeface="Wingdings" panose="05000000000000000000" pitchFamily="2" charset="2"/>
              <a:buChar char="Ø"/>
            </a:pPr>
            <a:r>
              <a:rPr lang="en-US" dirty="0">
                <a:latin typeface="+mn-lt"/>
              </a:rPr>
              <a:t>Perceived Stress from College Workload, 1 (</a:t>
            </a:r>
            <a:r>
              <a:rPr lang="en-US" i="1" dirty="0">
                <a:latin typeface="+mn-lt"/>
              </a:rPr>
              <a:t>no stress</a:t>
            </a:r>
            <a:r>
              <a:rPr lang="en-US" dirty="0">
                <a:latin typeface="+mn-lt"/>
              </a:rPr>
              <a:t>) to 10 (</a:t>
            </a:r>
            <a:r>
              <a:rPr lang="en-US" i="1" dirty="0">
                <a:latin typeface="+mn-lt"/>
              </a:rPr>
              <a:t>extreme stress</a:t>
            </a:r>
            <a:r>
              <a:rPr lang="en-US" dirty="0">
                <a:latin typeface="+mn-lt"/>
              </a:rPr>
              <a:t>)</a:t>
            </a:r>
          </a:p>
          <a:p>
            <a:pPr marL="1200150" lvl="2" indent="-285750">
              <a:lnSpc>
                <a:spcPct val="150000"/>
              </a:lnSpc>
              <a:buFont typeface="Wingdings" panose="05000000000000000000" pitchFamily="2" charset="2"/>
              <a:buChar char="Ø"/>
            </a:pPr>
            <a:r>
              <a:rPr lang="en-US" dirty="0">
                <a:latin typeface="+mn-lt"/>
              </a:rPr>
              <a:t>Self-Reported GPA, Number of Courses Dropped</a:t>
            </a:r>
          </a:p>
        </p:txBody>
      </p:sp>
    </p:spTree>
    <p:extLst>
      <p:ext uri="{BB962C8B-B14F-4D97-AF65-F5344CB8AC3E}">
        <p14:creationId xmlns:p14="http://schemas.microsoft.com/office/powerpoint/2010/main" val="3598359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334713" y="-17913"/>
            <a:ext cx="10134369" cy="804297"/>
          </a:xfrm>
        </p:spPr>
        <p:txBody>
          <a:bodyPr/>
          <a:lstStyle/>
          <a:p>
            <a:r>
              <a:rPr lang="en-US" sz="3600" dirty="0"/>
              <a:t>Results</a:t>
            </a:r>
          </a:p>
        </p:txBody>
      </p:sp>
      <p:sp>
        <p:nvSpPr>
          <p:cNvPr id="7" name="Text Placeholder 6">
            <a:extLst>
              <a:ext uri="{FF2B5EF4-FFF2-40B4-BE49-F238E27FC236}">
                <a16:creationId xmlns:a16="http://schemas.microsoft.com/office/drawing/2014/main" id="{08D1F04E-3D90-4826-8FDA-38CD9640837E}"/>
              </a:ext>
            </a:extLst>
          </p:cNvPr>
          <p:cNvSpPr>
            <a:spLocks noGrp="1"/>
          </p:cNvSpPr>
          <p:nvPr>
            <p:ph type="body" sz="quarter" idx="14"/>
          </p:nvPr>
        </p:nvSpPr>
        <p:spPr>
          <a:xfrm>
            <a:off x="1153983" y="1005840"/>
            <a:ext cx="10495827" cy="5350509"/>
          </a:xfrm>
        </p:spPr>
        <p:txBody>
          <a:bodyPr>
            <a:normAutofit/>
          </a:bodyPr>
          <a:lstStyle/>
          <a:p>
            <a:pPr marL="285750" indent="-285750">
              <a:lnSpc>
                <a:spcPct val="150000"/>
              </a:lnSpc>
              <a:buFont typeface="Wingdings" panose="05000000000000000000" pitchFamily="2" charset="2"/>
              <a:buChar char="Ø"/>
            </a:pPr>
            <a:r>
              <a:rPr lang="en-US" sz="2400" dirty="0">
                <a:latin typeface="+mn-lt"/>
              </a:rPr>
              <a:t>Challenges</a:t>
            </a:r>
          </a:p>
          <a:p>
            <a:pPr marL="742950" lvl="1" indent="-285750">
              <a:lnSpc>
                <a:spcPct val="150000"/>
              </a:lnSpc>
              <a:buFont typeface="Wingdings" panose="05000000000000000000" pitchFamily="2" charset="2"/>
              <a:buChar char="Ø"/>
            </a:pPr>
            <a:r>
              <a:rPr lang="en-US" sz="2000" dirty="0">
                <a:latin typeface="+mn-lt"/>
              </a:rPr>
              <a:t>Compared to on-campus courses, students reported significantly greater challenges with online courses during the pandemic on the following variables.</a:t>
            </a:r>
          </a:p>
          <a:p>
            <a:pPr marL="285750" indent="-285750">
              <a:lnSpc>
                <a:spcPct val="150000"/>
              </a:lnSpc>
              <a:buFont typeface="Wingdings" panose="05000000000000000000" pitchFamily="2" charset="2"/>
              <a:buChar char="Ø"/>
            </a:pPr>
            <a:endParaRPr lang="en-US" sz="2400" dirty="0">
              <a:latin typeface="+mn-lt"/>
            </a:endParaRPr>
          </a:p>
          <a:p>
            <a:pPr marL="285750" indent="-285750">
              <a:lnSpc>
                <a:spcPct val="150000"/>
              </a:lnSpc>
              <a:buFont typeface="Wingdings" panose="05000000000000000000" pitchFamily="2" charset="2"/>
              <a:buChar char="Ø"/>
            </a:pPr>
            <a:endParaRPr lang="en-US" sz="2400" dirty="0">
              <a:latin typeface="+mn-lt"/>
            </a:endParaRPr>
          </a:p>
          <a:p>
            <a:pPr marL="285750" indent="-285750">
              <a:lnSpc>
                <a:spcPct val="150000"/>
              </a:lnSpc>
              <a:buFont typeface="Wingdings" panose="05000000000000000000" pitchFamily="2" charset="2"/>
              <a:buChar char="Ø"/>
            </a:pPr>
            <a:endParaRPr lang="en-US" sz="2400" dirty="0">
              <a:latin typeface="+mn-lt"/>
            </a:endParaRPr>
          </a:p>
          <a:p>
            <a:pPr marL="285750" indent="-285750">
              <a:lnSpc>
                <a:spcPct val="150000"/>
              </a:lnSpc>
              <a:buFont typeface="Wingdings" panose="05000000000000000000" pitchFamily="2" charset="2"/>
              <a:buChar char="Ø"/>
            </a:pPr>
            <a:endParaRPr lang="en-US" sz="2100" dirty="0">
              <a:latin typeface="+mn-lt"/>
            </a:endParaRPr>
          </a:p>
          <a:p>
            <a:pPr>
              <a:lnSpc>
                <a:spcPct val="150000"/>
              </a:lnSpc>
            </a:pPr>
            <a:endParaRPr lang="en-US" sz="2100" dirty="0">
              <a:latin typeface="+mn-lt"/>
            </a:endParaRPr>
          </a:p>
          <a:p>
            <a:pPr>
              <a:lnSpc>
                <a:spcPct val="150000"/>
              </a:lnSpc>
            </a:pPr>
            <a:endParaRPr lang="en-US" sz="2000" dirty="0">
              <a:latin typeface="+mn-lt"/>
            </a:endParaRPr>
          </a:p>
        </p:txBody>
      </p:sp>
      <p:graphicFrame>
        <p:nvGraphicFramePr>
          <p:cNvPr id="2" name="Table 3">
            <a:extLst>
              <a:ext uri="{FF2B5EF4-FFF2-40B4-BE49-F238E27FC236}">
                <a16:creationId xmlns:a16="http://schemas.microsoft.com/office/drawing/2014/main" id="{705A2F66-C48D-4670-8E66-F4734785878C}"/>
              </a:ext>
            </a:extLst>
          </p:cNvPr>
          <p:cNvGraphicFramePr>
            <a:graphicFrameLocks noGrp="1"/>
          </p:cNvGraphicFramePr>
          <p:nvPr>
            <p:extLst>
              <p:ext uri="{D42A27DB-BD31-4B8C-83A1-F6EECF244321}">
                <p14:modId xmlns:p14="http://schemas.microsoft.com/office/powerpoint/2010/main" val="2471599897"/>
              </p:ext>
            </p:extLst>
          </p:nvPr>
        </p:nvGraphicFramePr>
        <p:xfrm>
          <a:off x="1909826" y="2767674"/>
          <a:ext cx="9143999" cy="2595880"/>
        </p:xfrm>
        <a:graphic>
          <a:graphicData uri="http://schemas.openxmlformats.org/drawingml/2006/table">
            <a:tbl>
              <a:tblPr firstRow="1" bandRow="1">
                <a:tableStyleId>{5C22544A-7EE6-4342-B048-85BDC9FD1C3A}</a:tableStyleId>
              </a:tblPr>
              <a:tblGrid>
                <a:gridCol w="3906074">
                  <a:extLst>
                    <a:ext uri="{9D8B030D-6E8A-4147-A177-3AD203B41FA5}">
                      <a16:colId xmlns:a16="http://schemas.microsoft.com/office/drawing/2014/main" val="1313651458"/>
                    </a:ext>
                  </a:extLst>
                </a:gridCol>
                <a:gridCol w="747249">
                  <a:extLst>
                    <a:ext uri="{9D8B030D-6E8A-4147-A177-3AD203B41FA5}">
                      <a16:colId xmlns:a16="http://schemas.microsoft.com/office/drawing/2014/main" val="4133533454"/>
                    </a:ext>
                  </a:extLst>
                </a:gridCol>
                <a:gridCol w="656673">
                  <a:extLst>
                    <a:ext uri="{9D8B030D-6E8A-4147-A177-3AD203B41FA5}">
                      <a16:colId xmlns:a16="http://schemas.microsoft.com/office/drawing/2014/main" val="1604878854"/>
                    </a:ext>
                  </a:extLst>
                </a:gridCol>
                <a:gridCol w="679317">
                  <a:extLst>
                    <a:ext uri="{9D8B030D-6E8A-4147-A177-3AD203B41FA5}">
                      <a16:colId xmlns:a16="http://schemas.microsoft.com/office/drawing/2014/main" val="152621769"/>
                    </a:ext>
                  </a:extLst>
                </a:gridCol>
                <a:gridCol w="645351">
                  <a:extLst>
                    <a:ext uri="{9D8B030D-6E8A-4147-A177-3AD203B41FA5}">
                      <a16:colId xmlns:a16="http://schemas.microsoft.com/office/drawing/2014/main" val="2659524060"/>
                    </a:ext>
                  </a:extLst>
                </a:gridCol>
                <a:gridCol w="1313347">
                  <a:extLst>
                    <a:ext uri="{9D8B030D-6E8A-4147-A177-3AD203B41FA5}">
                      <a16:colId xmlns:a16="http://schemas.microsoft.com/office/drawing/2014/main" val="1521307926"/>
                    </a:ext>
                  </a:extLst>
                </a:gridCol>
                <a:gridCol w="1195988">
                  <a:extLst>
                    <a:ext uri="{9D8B030D-6E8A-4147-A177-3AD203B41FA5}">
                      <a16:colId xmlns:a16="http://schemas.microsoft.com/office/drawing/2014/main" val="888849367"/>
                    </a:ext>
                  </a:extLst>
                </a:gridCol>
              </a:tblGrid>
              <a:tr h="370840">
                <a:tc>
                  <a:txBody>
                    <a:bodyPr/>
                    <a:lstStyle/>
                    <a:p>
                      <a:endParaRPr lang="en-US" dirty="0">
                        <a:solidFill>
                          <a:schemeClr val="tx1"/>
                        </a:solidFill>
                      </a:endParaRPr>
                    </a:p>
                  </a:txBody>
                  <a:tcPr>
                    <a:solidFill>
                      <a:schemeClr val="tx2">
                        <a:lumMod val="20000"/>
                        <a:lumOff val="80000"/>
                      </a:schemeClr>
                    </a:solidFill>
                  </a:tcPr>
                </a:tc>
                <a:tc gridSpan="2">
                  <a:txBody>
                    <a:bodyPr/>
                    <a:lstStyle/>
                    <a:p>
                      <a:pPr algn="ctr"/>
                      <a:r>
                        <a:rPr lang="en-US" i="0" dirty="0">
                          <a:solidFill>
                            <a:schemeClr val="tx1"/>
                          </a:solidFill>
                        </a:rPr>
                        <a:t>On-Campus</a:t>
                      </a:r>
                    </a:p>
                  </a:txBody>
                  <a:tcPr>
                    <a:solidFill>
                      <a:schemeClr val="tx2">
                        <a:lumMod val="20000"/>
                        <a:lumOff val="80000"/>
                      </a:schemeClr>
                    </a:solidFill>
                  </a:tcPr>
                </a:tc>
                <a:tc hMerge="1">
                  <a:txBody>
                    <a:bodyPr/>
                    <a:lstStyle/>
                    <a:p>
                      <a:endParaRPr lang="en-US" i="1" dirty="0">
                        <a:solidFill>
                          <a:schemeClr val="tx1"/>
                        </a:solidFill>
                      </a:endParaRPr>
                    </a:p>
                  </a:txBody>
                  <a:tcPr>
                    <a:solidFill>
                      <a:schemeClr val="tx2">
                        <a:lumMod val="20000"/>
                        <a:lumOff val="80000"/>
                      </a:schemeClr>
                    </a:solidFill>
                  </a:tcPr>
                </a:tc>
                <a:tc gridSpan="2">
                  <a:txBody>
                    <a:bodyPr/>
                    <a:lstStyle/>
                    <a:p>
                      <a:pPr algn="ctr"/>
                      <a:r>
                        <a:rPr lang="en-US" i="0" dirty="0">
                          <a:solidFill>
                            <a:schemeClr val="tx1"/>
                          </a:solidFill>
                        </a:rPr>
                        <a:t>Online</a:t>
                      </a:r>
                    </a:p>
                  </a:txBody>
                  <a:tcPr>
                    <a:solidFill>
                      <a:schemeClr val="tx2">
                        <a:lumMod val="20000"/>
                        <a:lumOff val="80000"/>
                      </a:schemeClr>
                    </a:solidFill>
                  </a:tcPr>
                </a:tc>
                <a:tc hMerge="1">
                  <a:txBody>
                    <a:bodyPr/>
                    <a:lstStyle/>
                    <a:p>
                      <a:endParaRPr lang="en-US" i="1" dirty="0">
                        <a:solidFill>
                          <a:schemeClr val="tx1"/>
                        </a:solidFill>
                      </a:endParaRPr>
                    </a:p>
                  </a:txBody>
                  <a:tcPr>
                    <a:solidFill>
                      <a:schemeClr val="tx2">
                        <a:lumMod val="20000"/>
                        <a:lumOff val="80000"/>
                      </a:schemeClr>
                    </a:solidFill>
                  </a:tcPr>
                </a:tc>
                <a:tc>
                  <a:txBody>
                    <a:bodyPr/>
                    <a:lstStyle/>
                    <a:p>
                      <a:endParaRPr lang="en-US" i="1" dirty="0">
                        <a:solidFill>
                          <a:schemeClr val="tx1"/>
                        </a:solidFill>
                      </a:endParaRPr>
                    </a:p>
                  </a:txBody>
                  <a:tcPr>
                    <a:solidFill>
                      <a:schemeClr val="tx2">
                        <a:lumMod val="20000"/>
                        <a:lumOff val="80000"/>
                      </a:schemeClr>
                    </a:solidFill>
                  </a:tcPr>
                </a:tc>
                <a:tc>
                  <a:txBody>
                    <a:bodyPr/>
                    <a:lstStyle/>
                    <a:p>
                      <a:pPr algn="ctr"/>
                      <a:endParaRPr lang="en-US" i="1"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1109856406"/>
                  </a:ext>
                </a:extLst>
              </a:tr>
              <a:tr h="370840">
                <a:tc>
                  <a:txBody>
                    <a:bodyPr/>
                    <a:lstStyle/>
                    <a:p>
                      <a:r>
                        <a:rPr lang="en-US" b="1" dirty="0">
                          <a:solidFill>
                            <a:schemeClr val="tx1"/>
                          </a:solidFill>
                        </a:rPr>
                        <a:t>Challenge</a:t>
                      </a:r>
                    </a:p>
                  </a:txBody>
                  <a:tcPr>
                    <a:solidFill>
                      <a:schemeClr val="tx2">
                        <a:lumMod val="20000"/>
                        <a:lumOff val="80000"/>
                      </a:schemeClr>
                    </a:solidFill>
                  </a:tcPr>
                </a:tc>
                <a:tc>
                  <a:txBody>
                    <a:bodyPr/>
                    <a:lstStyle/>
                    <a:p>
                      <a:pPr algn="ctr"/>
                      <a:r>
                        <a:rPr lang="en-US" b="1" i="1" dirty="0">
                          <a:solidFill>
                            <a:schemeClr val="tx1"/>
                          </a:solidFill>
                        </a:rPr>
                        <a:t>M</a:t>
                      </a:r>
                    </a:p>
                  </a:txBody>
                  <a:tcPr>
                    <a:solidFill>
                      <a:schemeClr val="tx2">
                        <a:lumMod val="20000"/>
                        <a:lumOff val="80000"/>
                      </a:schemeClr>
                    </a:solidFill>
                  </a:tcPr>
                </a:tc>
                <a:tc>
                  <a:txBody>
                    <a:bodyPr/>
                    <a:lstStyle/>
                    <a:p>
                      <a:pPr algn="ctr"/>
                      <a:r>
                        <a:rPr lang="en-US" b="1" i="1" dirty="0">
                          <a:solidFill>
                            <a:schemeClr val="tx1"/>
                          </a:solidFill>
                        </a:rPr>
                        <a:t>SD</a:t>
                      </a:r>
                    </a:p>
                  </a:txBody>
                  <a:tcPr>
                    <a:solidFill>
                      <a:schemeClr val="tx2">
                        <a:lumMod val="20000"/>
                        <a:lumOff val="80000"/>
                      </a:schemeClr>
                    </a:solidFill>
                  </a:tcPr>
                </a:tc>
                <a:tc>
                  <a:txBody>
                    <a:bodyPr/>
                    <a:lstStyle/>
                    <a:p>
                      <a:pPr algn="ctr"/>
                      <a:r>
                        <a:rPr lang="en-US" b="1" i="1" dirty="0">
                          <a:solidFill>
                            <a:schemeClr val="tx1"/>
                          </a:solidFill>
                        </a:rPr>
                        <a:t>M</a:t>
                      </a:r>
                    </a:p>
                  </a:txBody>
                  <a:tcPr>
                    <a:solidFill>
                      <a:schemeClr val="tx2">
                        <a:lumMod val="20000"/>
                        <a:lumOff val="80000"/>
                      </a:schemeClr>
                    </a:solidFill>
                  </a:tcPr>
                </a:tc>
                <a:tc>
                  <a:txBody>
                    <a:bodyPr/>
                    <a:lstStyle/>
                    <a:p>
                      <a:pPr algn="ctr"/>
                      <a:r>
                        <a:rPr lang="en-US" b="1" i="1" dirty="0">
                          <a:solidFill>
                            <a:schemeClr val="tx1"/>
                          </a:solidFill>
                        </a:rPr>
                        <a:t>SD</a:t>
                      </a:r>
                    </a:p>
                  </a:txBody>
                  <a:tcPr>
                    <a:solidFill>
                      <a:schemeClr val="tx2">
                        <a:lumMod val="20000"/>
                        <a:lumOff val="80000"/>
                      </a:schemeClr>
                    </a:solidFill>
                  </a:tcPr>
                </a:tc>
                <a:tc>
                  <a:txBody>
                    <a:bodyPr/>
                    <a:lstStyle/>
                    <a:p>
                      <a:pPr algn="ctr"/>
                      <a:r>
                        <a:rPr lang="en-US" b="1" i="1" dirty="0">
                          <a:solidFill>
                            <a:schemeClr val="tx1"/>
                          </a:solidFill>
                        </a:rPr>
                        <a:t>t*</a:t>
                      </a:r>
                    </a:p>
                  </a:txBody>
                  <a:tcPr>
                    <a:solidFill>
                      <a:schemeClr val="tx2">
                        <a:lumMod val="20000"/>
                        <a:lumOff val="80000"/>
                      </a:schemeClr>
                    </a:solidFill>
                  </a:tcPr>
                </a:tc>
                <a:tc>
                  <a:txBody>
                    <a:bodyPr/>
                    <a:lstStyle/>
                    <a:p>
                      <a:pPr algn="ctr"/>
                      <a:r>
                        <a:rPr lang="en-US" b="1" dirty="0">
                          <a:solidFill>
                            <a:schemeClr val="tx1"/>
                          </a:solidFill>
                        </a:rPr>
                        <a:t>Cohen’s </a:t>
                      </a:r>
                      <a:r>
                        <a:rPr lang="en-US" b="1" i="1" dirty="0">
                          <a:solidFill>
                            <a:schemeClr val="tx1"/>
                          </a:solidFill>
                        </a:rPr>
                        <a:t>d</a:t>
                      </a:r>
                    </a:p>
                  </a:txBody>
                  <a:tcPr>
                    <a:solidFill>
                      <a:schemeClr val="tx2">
                        <a:lumMod val="20000"/>
                        <a:lumOff val="80000"/>
                      </a:schemeClr>
                    </a:solidFill>
                  </a:tcPr>
                </a:tc>
                <a:extLst>
                  <a:ext uri="{0D108BD9-81ED-4DB2-BD59-A6C34878D82A}">
                    <a16:rowId xmlns:a16="http://schemas.microsoft.com/office/drawing/2014/main" val="1675016863"/>
                  </a:ext>
                </a:extLst>
              </a:tr>
              <a:tr h="370840">
                <a:tc>
                  <a:txBody>
                    <a:bodyPr/>
                    <a:lstStyle/>
                    <a:p>
                      <a:r>
                        <a:rPr lang="en-US" dirty="0">
                          <a:solidFill>
                            <a:schemeClr val="tx1"/>
                          </a:solidFill>
                        </a:rPr>
                        <a:t>Reliable access to Internet</a:t>
                      </a:r>
                    </a:p>
                  </a:txBody>
                  <a:tcPr>
                    <a:solidFill>
                      <a:schemeClr val="bg2">
                        <a:lumMod val="95000"/>
                      </a:schemeClr>
                    </a:solidFill>
                  </a:tcPr>
                </a:tc>
                <a:tc>
                  <a:txBody>
                    <a:bodyPr/>
                    <a:lstStyle/>
                    <a:p>
                      <a:r>
                        <a:rPr lang="en-US" dirty="0">
                          <a:solidFill>
                            <a:schemeClr val="tx1"/>
                          </a:solidFill>
                        </a:rPr>
                        <a:t>2.41</a:t>
                      </a:r>
                    </a:p>
                  </a:txBody>
                  <a:tcPr>
                    <a:solidFill>
                      <a:schemeClr val="bg2">
                        <a:lumMod val="95000"/>
                      </a:schemeClr>
                    </a:solidFill>
                  </a:tcPr>
                </a:tc>
                <a:tc>
                  <a:txBody>
                    <a:bodyPr/>
                    <a:lstStyle/>
                    <a:p>
                      <a:r>
                        <a:rPr lang="en-US" dirty="0">
                          <a:solidFill>
                            <a:schemeClr val="tx1"/>
                          </a:solidFill>
                        </a:rPr>
                        <a:t>1.38</a:t>
                      </a:r>
                    </a:p>
                  </a:txBody>
                  <a:tcPr>
                    <a:solidFill>
                      <a:schemeClr val="bg2">
                        <a:lumMod val="95000"/>
                      </a:schemeClr>
                    </a:solidFill>
                  </a:tcPr>
                </a:tc>
                <a:tc>
                  <a:txBody>
                    <a:bodyPr/>
                    <a:lstStyle/>
                    <a:p>
                      <a:r>
                        <a:rPr lang="en-US" dirty="0">
                          <a:solidFill>
                            <a:schemeClr val="tx1"/>
                          </a:solidFill>
                        </a:rPr>
                        <a:t>3.17</a:t>
                      </a:r>
                    </a:p>
                  </a:txBody>
                  <a:tcPr>
                    <a:solidFill>
                      <a:schemeClr val="bg2">
                        <a:lumMod val="95000"/>
                      </a:schemeClr>
                    </a:solidFill>
                  </a:tcPr>
                </a:tc>
                <a:tc>
                  <a:txBody>
                    <a:bodyPr/>
                    <a:lstStyle/>
                    <a:p>
                      <a:r>
                        <a:rPr lang="en-US" dirty="0">
                          <a:solidFill>
                            <a:schemeClr val="tx1"/>
                          </a:solidFill>
                        </a:rPr>
                        <a:t>1.46</a:t>
                      </a:r>
                    </a:p>
                  </a:txBody>
                  <a:tcPr>
                    <a:solidFill>
                      <a:schemeClr val="bg2">
                        <a:lumMod val="95000"/>
                      </a:schemeClr>
                    </a:solidFill>
                  </a:tcPr>
                </a:tc>
                <a:tc>
                  <a:txBody>
                    <a:bodyPr/>
                    <a:lstStyle/>
                    <a:p>
                      <a:r>
                        <a:rPr lang="en-US" dirty="0">
                          <a:solidFill>
                            <a:schemeClr val="tx1"/>
                          </a:solidFill>
                        </a:rPr>
                        <a:t>(97) = -4.60</a:t>
                      </a:r>
                    </a:p>
                  </a:txBody>
                  <a:tcPr>
                    <a:solidFill>
                      <a:schemeClr val="bg2">
                        <a:lumMod val="95000"/>
                      </a:schemeClr>
                    </a:solidFill>
                  </a:tcPr>
                </a:tc>
                <a:tc>
                  <a:txBody>
                    <a:bodyPr/>
                    <a:lstStyle/>
                    <a:p>
                      <a:pPr algn="ctr"/>
                      <a:r>
                        <a:rPr lang="en-US" dirty="0">
                          <a:solidFill>
                            <a:schemeClr val="tx1"/>
                          </a:solidFill>
                        </a:rPr>
                        <a:t>.46</a:t>
                      </a:r>
                    </a:p>
                  </a:txBody>
                  <a:tcPr>
                    <a:solidFill>
                      <a:schemeClr val="bg2">
                        <a:lumMod val="95000"/>
                      </a:schemeClr>
                    </a:solidFill>
                  </a:tcPr>
                </a:tc>
                <a:extLst>
                  <a:ext uri="{0D108BD9-81ED-4DB2-BD59-A6C34878D82A}">
                    <a16:rowId xmlns:a16="http://schemas.microsoft.com/office/drawing/2014/main" val="500691907"/>
                  </a:ext>
                </a:extLst>
              </a:tr>
              <a:tr h="370840">
                <a:tc>
                  <a:txBody>
                    <a:bodyPr/>
                    <a:lstStyle/>
                    <a:p>
                      <a:r>
                        <a:rPr lang="en-US" dirty="0">
                          <a:solidFill>
                            <a:schemeClr val="tx1"/>
                          </a:solidFill>
                        </a:rPr>
                        <a:t>Unclear course content</a:t>
                      </a:r>
                    </a:p>
                  </a:txBody>
                  <a:tcPr>
                    <a:solidFill>
                      <a:schemeClr val="tx2">
                        <a:lumMod val="20000"/>
                        <a:lumOff val="80000"/>
                      </a:schemeClr>
                    </a:solidFill>
                  </a:tcPr>
                </a:tc>
                <a:tc>
                  <a:txBody>
                    <a:bodyPr/>
                    <a:lstStyle/>
                    <a:p>
                      <a:r>
                        <a:rPr lang="en-US" dirty="0">
                          <a:solidFill>
                            <a:schemeClr val="tx1"/>
                          </a:solidFill>
                        </a:rPr>
                        <a:t>2.86</a:t>
                      </a:r>
                    </a:p>
                  </a:txBody>
                  <a:tcPr>
                    <a:solidFill>
                      <a:schemeClr val="tx2">
                        <a:lumMod val="20000"/>
                        <a:lumOff val="80000"/>
                      </a:schemeClr>
                    </a:solidFill>
                  </a:tcPr>
                </a:tc>
                <a:tc>
                  <a:txBody>
                    <a:bodyPr/>
                    <a:lstStyle/>
                    <a:p>
                      <a:r>
                        <a:rPr lang="en-US" dirty="0">
                          <a:solidFill>
                            <a:schemeClr val="tx1"/>
                          </a:solidFill>
                        </a:rPr>
                        <a:t>1.57</a:t>
                      </a:r>
                    </a:p>
                  </a:txBody>
                  <a:tcPr>
                    <a:solidFill>
                      <a:schemeClr val="tx2">
                        <a:lumMod val="20000"/>
                        <a:lumOff val="80000"/>
                      </a:schemeClr>
                    </a:solidFill>
                  </a:tcPr>
                </a:tc>
                <a:tc>
                  <a:txBody>
                    <a:bodyPr/>
                    <a:lstStyle/>
                    <a:p>
                      <a:r>
                        <a:rPr lang="en-US" dirty="0">
                          <a:solidFill>
                            <a:schemeClr val="tx1"/>
                          </a:solidFill>
                        </a:rPr>
                        <a:t>3.64</a:t>
                      </a:r>
                    </a:p>
                  </a:txBody>
                  <a:tcPr>
                    <a:solidFill>
                      <a:schemeClr val="tx2">
                        <a:lumMod val="20000"/>
                        <a:lumOff val="80000"/>
                      </a:schemeClr>
                    </a:solidFill>
                  </a:tcPr>
                </a:tc>
                <a:tc>
                  <a:txBody>
                    <a:bodyPr/>
                    <a:lstStyle/>
                    <a:p>
                      <a:r>
                        <a:rPr lang="en-US" dirty="0">
                          <a:solidFill>
                            <a:schemeClr val="tx1"/>
                          </a:solidFill>
                        </a:rPr>
                        <a:t>1.58</a:t>
                      </a:r>
                    </a:p>
                  </a:txBody>
                  <a:tcPr>
                    <a:solidFill>
                      <a:schemeClr val="tx2">
                        <a:lumMod val="20000"/>
                        <a:lumOff val="80000"/>
                      </a:schemeClr>
                    </a:solidFill>
                  </a:tcPr>
                </a:tc>
                <a:tc>
                  <a:txBody>
                    <a:bodyPr/>
                    <a:lstStyle/>
                    <a:p>
                      <a:r>
                        <a:rPr lang="en-US" dirty="0">
                          <a:solidFill>
                            <a:schemeClr val="tx1"/>
                          </a:solidFill>
                        </a:rPr>
                        <a:t>(97) = -3.85</a:t>
                      </a:r>
                    </a:p>
                  </a:txBody>
                  <a:tcPr>
                    <a:solidFill>
                      <a:schemeClr val="tx2">
                        <a:lumMod val="20000"/>
                        <a:lumOff val="80000"/>
                      </a:schemeClr>
                    </a:solidFill>
                  </a:tcPr>
                </a:tc>
                <a:tc>
                  <a:txBody>
                    <a:bodyPr/>
                    <a:lstStyle/>
                    <a:p>
                      <a:pPr algn="ctr"/>
                      <a:r>
                        <a:rPr lang="en-US" dirty="0">
                          <a:solidFill>
                            <a:schemeClr val="tx1"/>
                          </a:solidFill>
                        </a:rPr>
                        <a:t>.59</a:t>
                      </a:r>
                    </a:p>
                  </a:txBody>
                  <a:tcPr>
                    <a:solidFill>
                      <a:schemeClr val="tx2">
                        <a:lumMod val="20000"/>
                        <a:lumOff val="80000"/>
                      </a:schemeClr>
                    </a:solidFill>
                  </a:tcPr>
                </a:tc>
                <a:extLst>
                  <a:ext uri="{0D108BD9-81ED-4DB2-BD59-A6C34878D82A}">
                    <a16:rowId xmlns:a16="http://schemas.microsoft.com/office/drawing/2014/main" val="2852961178"/>
                  </a:ext>
                </a:extLst>
              </a:tr>
              <a:tr h="370840">
                <a:tc>
                  <a:txBody>
                    <a:bodyPr/>
                    <a:lstStyle/>
                    <a:p>
                      <a:r>
                        <a:rPr lang="en-US" dirty="0">
                          <a:solidFill>
                            <a:schemeClr val="tx1"/>
                          </a:solidFill>
                        </a:rPr>
                        <a:t>Too much homework</a:t>
                      </a:r>
                    </a:p>
                  </a:txBody>
                  <a:tcPr>
                    <a:solidFill>
                      <a:schemeClr val="bg2">
                        <a:lumMod val="95000"/>
                      </a:schemeClr>
                    </a:solidFill>
                  </a:tcPr>
                </a:tc>
                <a:tc>
                  <a:txBody>
                    <a:bodyPr/>
                    <a:lstStyle/>
                    <a:p>
                      <a:r>
                        <a:rPr lang="en-US" dirty="0">
                          <a:solidFill>
                            <a:schemeClr val="tx1"/>
                          </a:solidFill>
                        </a:rPr>
                        <a:t>3.44</a:t>
                      </a:r>
                    </a:p>
                  </a:txBody>
                  <a:tcPr>
                    <a:solidFill>
                      <a:schemeClr val="bg2">
                        <a:lumMod val="95000"/>
                      </a:schemeClr>
                    </a:solidFill>
                  </a:tcPr>
                </a:tc>
                <a:tc>
                  <a:txBody>
                    <a:bodyPr/>
                    <a:lstStyle/>
                    <a:p>
                      <a:r>
                        <a:rPr lang="en-US" dirty="0">
                          <a:solidFill>
                            <a:schemeClr val="tx1"/>
                          </a:solidFill>
                        </a:rPr>
                        <a:t>1.59</a:t>
                      </a:r>
                    </a:p>
                  </a:txBody>
                  <a:tcPr>
                    <a:solidFill>
                      <a:schemeClr val="bg2">
                        <a:lumMod val="95000"/>
                      </a:schemeClr>
                    </a:solidFill>
                  </a:tcPr>
                </a:tc>
                <a:tc>
                  <a:txBody>
                    <a:bodyPr/>
                    <a:lstStyle/>
                    <a:p>
                      <a:r>
                        <a:rPr lang="en-US" dirty="0">
                          <a:solidFill>
                            <a:schemeClr val="tx1"/>
                          </a:solidFill>
                        </a:rPr>
                        <a:t>4.18</a:t>
                      </a:r>
                    </a:p>
                  </a:txBody>
                  <a:tcPr>
                    <a:solidFill>
                      <a:schemeClr val="bg2">
                        <a:lumMod val="95000"/>
                      </a:schemeClr>
                    </a:solidFill>
                  </a:tcPr>
                </a:tc>
                <a:tc>
                  <a:txBody>
                    <a:bodyPr/>
                    <a:lstStyle/>
                    <a:p>
                      <a:r>
                        <a:rPr lang="en-US" dirty="0">
                          <a:solidFill>
                            <a:schemeClr val="tx1"/>
                          </a:solidFill>
                        </a:rPr>
                        <a:t>1.64</a:t>
                      </a:r>
                    </a:p>
                  </a:txBody>
                  <a:tcPr>
                    <a:solidFill>
                      <a:schemeClr val="bg2">
                        <a:lumMod val="95000"/>
                      </a:schemeClr>
                    </a:solidFill>
                  </a:tcPr>
                </a:tc>
                <a:tc>
                  <a:txBody>
                    <a:bodyPr/>
                    <a:lstStyle/>
                    <a:p>
                      <a:r>
                        <a:rPr lang="en-US" dirty="0">
                          <a:solidFill>
                            <a:schemeClr val="tx1"/>
                          </a:solidFill>
                        </a:rPr>
                        <a:t>(96) = -3.68</a:t>
                      </a:r>
                    </a:p>
                  </a:txBody>
                  <a:tcPr>
                    <a:solidFill>
                      <a:schemeClr val="bg2">
                        <a:lumMod val="95000"/>
                      </a:schemeClr>
                    </a:solidFill>
                  </a:tcPr>
                </a:tc>
                <a:tc>
                  <a:txBody>
                    <a:bodyPr/>
                    <a:lstStyle/>
                    <a:p>
                      <a:pPr algn="ctr"/>
                      <a:r>
                        <a:rPr lang="en-US" dirty="0">
                          <a:solidFill>
                            <a:schemeClr val="tx1"/>
                          </a:solidFill>
                        </a:rPr>
                        <a:t>.58</a:t>
                      </a:r>
                    </a:p>
                  </a:txBody>
                  <a:tcPr>
                    <a:solidFill>
                      <a:schemeClr val="bg2">
                        <a:lumMod val="95000"/>
                      </a:schemeClr>
                    </a:solidFill>
                  </a:tcPr>
                </a:tc>
                <a:extLst>
                  <a:ext uri="{0D108BD9-81ED-4DB2-BD59-A6C34878D82A}">
                    <a16:rowId xmlns:a16="http://schemas.microsoft.com/office/drawing/2014/main" val="3053285082"/>
                  </a:ext>
                </a:extLst>
              </a:tr>
              <a:tr h="370840">
                <a:tc>
                  <a:txBody>
                    <a:bodyPr/>
                    <a:lstStyle/>
                    <a:p>
                      <a:r>
                        <a:rPr lang="en-US" dirty="0">
                          <a:solidFill>
                            <a:schemeClr val="tx1"/>
                          </a:solidFill>
                        </a:rPr>
                        <a:t>Poor quality learning environment</a:t>
                      </a:r>
                    </a:p>
                  </a:txBody>
                  <a:tcPr>
                    <a:solidFill>
                      <a:schemeClr val="tx2">
                        <a:lumMod val="20000"/>
                        <a:lumOff val="80000"/>
                      </a:schemeClr>
                    </a:solidFill>
                  </a:tcPr>
                </a:tc>
                <a:tc>
                  <a:txBody>
                    <a:bodyPr/>
                    <a:lstStyle/>
                    <a:p>
                      <a:r>
                        <a:rPr lang="en-US" dirty="0">
                          <a:solidFill>
                            <a:schemeClr val="tx1"/>
                          </a:solidFill>
                        </a:rPr>
                        <a:t>2.33</a:t>
                      </a:r>
                    </a:p>
                  </a:txBody>
                  <a:tcPr>
                    <a:solidFill>
                      <a:schemeClr val="tx2">
                        <a:lumMod val="20000"/>
                        <a:lumOff val="80000"/>
                      </a:schemeClr>
                    </a:solidFill>
                  </a:tcPr>
                </a:tc>
                <a:tc>
                  <a:txBody>
                    <a:bodyPr/>
                    <a:lstStyle/>
                    <a:p>
                      <a:r>
                        <a:rPr lang="en-US" dirty="0">
                          <a:solidFill>
                            <a:schemeClr val="tx1"/>
                          </a:solidFill>
                        </a:rPr>
                        <a:t>1.42</a:t>
                      </a:r>
                    </a:p>
                  </a:txBody>
                  <a:tcPr>
                    <a:solidFill>
                      <a:schemeClr val="tx2">
                        <a:lumMod val="20000"/>
                        <a:lumOff val="80000"/>
                      </a:schemeClr>
                    </a:solidFill>
                  </a:tcPr>
                </a:tc>
                <a:tc>
                  <a:txBody>
                    <a:bodyPr/>
                    <a:lstStyle/>
                    <a:p>
                      <a:r>
                        <a:rPr lang="en-US" dirty="0">
                          <a:solidFill>
                            <a:schemeClr val="tx1"/>
                          </a:solidFill>
                        </a:rPr>
                        <a:t>3.31</a:t>
                      </a:r>
                    </a:p>
                  </a:txBody>
                  <a:tcPr>
                    <a:solidFill>
                      <a:schemeClr val="tx2">
                        <a:lumMod val="20000"/>
                        <a:lumOff val="80000"/>
                      </a:schemeClr>
                    </a:solidFill>
                  </a:tcPr>
                </a:tc>
                <a:tc>
                  <a:txBody>
                    <a:bodyPr/>
                    <a:lstStyle/>
                    <a:p>
                      <a:r>
                        <a:rPr lang="en-US" dirty="0">
                          <a:solidFill>
                            <a:schemeClr val="tx1"/>
                          </a:solidFill>
                        </a:rPr>
                        <a:t>1.97</a:t>
                      </a:r>
                    </a:p>
                  </a:txBody>
                  <a:tcPr>
                    <a:solidFill>
                      <a:schemeClr val="tx2">
                        <a:lumMod val="20000"/>
                        <a:lumOff val="80000"/>
                      </a:schemeClr>
                    </a:solidFill>
                  </a:tcPr>
                </a:tc>
                <a:tc>
                  <a:txBody>
                    <a:bodyPr/>
                    <a:lstStyle/>
                    <a:p>
                      <a:r>
                        <a:rPr lang="en-US" dirty="0">
                          <a:solidFill>
                            <a:schemeClr val="tx1"/>
                          </a:solidFill>
                        </a:rPr>
                        <a:t>(96) = -4.37</a:t>
                      </a:r>
                    </a:p>
                  </a:txBody>
                  <a:tcPr>
                    <a:solidFill>
                      <a:schemeClr val="tx2">
                        <a:lumMod val="20000"/>
                        <a:lumOff val="80000"/>
                      </a:schemeClr>
                    </a:solidFill>
                  </a:tcPr>
                </a:tc>
                <a:tc>
                  <a:txBody>
                    <a:bodyPr/>
                    <a:lstStyle/>
                    <a:p>
                      <a:pPr algn="ctr"/>
                      <a:r>
                        <a:rPr lang="en-US" dirty="0">
                          <a:solidFill>
                            <a:schemeClr val="tx1"/>
                          </a:solidFill>
                        </a:rPr>
                        <a:t>.44</a:t>
                      </a:r>
                    </a:p>
                  </a:txBody>
                  <a:tcPr>
                    <a:solidFill>
                      <a:schemeClr val="tx2">
                        <a:lumMod val="20000"/>
                        <a:lumOff val="80000"/>
                      </a:schemeClr>
                    </a:solidFill>
                  </a:tcPr>
                </a:tc>
                <a:extLst>
                  <a:ext uri="{0D108BD9-81ED-4DB2-BD59-A6C34878D82A}">
                    <a16:rowId xmlns:a16="http://schemas.microsoft.com/office/drawing/2014/main" val="3569336921"/>
                  </a:ext>
                </a:extLst>
              </a:tr>
              <a:tr h="370840">
                <a:tc>
                  <a:txBody>
                    <a:bodyPr/>
                    <a:lstStyle/>
                    <a:p>
                      <a:r>
                        <a:rPr lang="en-US" dirty="0">
                          <a:solidFill>
                            <a:schemeClr val="tx1"/>
                          </a:solidFill>
                        </a:rPr>
                        <a:t>Procrastination</a:t>
                      </a:r>
                    </a:p>
                  </a:txBody>
                  <a:tcPr>
                    <a:solidFill>
                      <a:schemeClr val="bg2">
                        <a:lumMod val="95000"/>
                      </a:schemeClr>
                    </a:solidFill>
                  </a:tcPr>
                </a:tc>
                <a:tc>
                  <a:txBody>
                    <a:bodyPr/>
                    <a:lstStyle/>
                    <a:p>
                      <a:r>
                        <a:rPr lang="en-US" dirty="0">
                          <a:solidFill>
                            <a:schemeClr val="tx1"/>
                          </a:solidFill>
                        </a:rPr>
                        <a:t>3.85</a:t>
                      </a:r>
                    </a:p>
                  </a:txBody>
                  <a:tcPr>
                    <a:solidFill>
                      <a:schemeClr val="bg2">
                        <a:lumMod val="95000"/>
                      </a:schemeClr>
                    </a:solidFill>
                  </a:tcPr>
                </a:tc>
                <a:tc>
                  <a:txBody>
                    <a:bodyPr/>
                    <a:lstStyle/>
                    <a:p>
                      <a:r>
                        <a:rPr lang="en-US" dirty="0">
                          <a:solidFill>
                            <a:schemeClr val="tx1"/>
                          </a:solidFill>
                        </a:rPr>
                        <a:t>1.78</a:t>
                      </a:r>
                    </a:p>
                  </a:txBody>
                  <a:tcPr>
                    <a:solidFill>
                      <a:schemeClr val="bg2">
                        <a:lumMod val="95000"/>
                      </a:schemeClr>
                    </a:solidFill>
                  </a:tcPr>
                </a:tc>
                <a:tc>
                  <a:txBody>
                    <a:bodyPr/>
                    <a:lstStyle/>
                    <a:p>
                      <a:r>
                        <a:rPr lang="en-US" dirty="0">
                          <a:solidFill>
                            <a:schemeClr val="tx1"/>
                          </a:solidFill>
                        </a:rPr>
                        <a:t>4.52</a:t>
                      </a:r>
                    </a:p>
                  </a:txBody>
                  <a:tcPr>
                    <a:solidFill>
                      <a:schemeClr val="bg2">
                        <a:lumMod val="95000"/>
                      </a:schemeClr>
                    </a:solidFill>
                  </a:tcPr>
                </a:tc>
                <a:tc>
                  <a:txBody>
                    <a:bodyPr/>
                    <a:lstStyle/>
                    <a:p>
                      <a:r>
                        <a:rPr lang="en-US" dirty="0">
                          <a:solidFill>
                            <a:schemeClr val="tx1"/>
                          </a:solidFill>
                        </a:rPr>
                        <a:t>1.86</a:t>
                      </a:r>
                    </a:p>
                  </a:txBody>
                  <a:tcPr>
                    <a:solidFill>
                      <a:schemeClr val="bg2">
                        <a:lumMod val="95000"/>
                      </a:schemeClr>
                    </a:solidFill>
                  </a:tcPr>
                </a:tc>
                <a:tc>
                  <a:txBody>
                    <a:bodyPr/>
                    <a:lstStyle/>
                    <a:p>
                      <a:r>
                        <a:rPr lang="en-US" dirty="0">
                          <a:solidFill>
                            <a:schemeClr val="tx1"/>
                          </a:solidFill>
                        </a:rPr>
                        <a:t>(95) = -3.66</a:t>
                      </a:r>
                    </a:p>
                  </a:txBody>
                  <a:tcPr>
                    <a:solidFill>
                      <a:schemeClr val="bg2">
                        <a:lumMod val="95000"/>
                      </a:schemeClr>
                    </a:solidFill>
                  </a:tcPr>
                </a:tc>
                <a:tc>
                  <a:txBody>
                    <a:bodyPr/>
                    <a:lstStyle/>
                    <a:p>
                      <a:pPr algn="ctr"/>
                      <a:r>
                        <a:rPr lang="en-US" dirty="0">
                          <a:solidFill>
                            <a:schemeClr val="tx1"/>
                          </a:solidFill>
                        </a:rPr>
                        <a:t>.37</a:t>
                      </a:r>
                    </a:p>
                  </a:txBody>
                  <a:tcPr>
                    <a:solidFill>
                      <a:schemeClr val="bg2">
                        <a:lumMod val="95000"/>
                      </a:schemeClr>
                    </a:solidFill>
                  </a:tcPr>
                </a:tc>
                <a:extLst>
                  <a:ext uri="{0D108BD9-81ED-4DB2-BD59-A6C34878D82A}">
                    <a16:rowId xmlns:a16="http://schemas.microsoft.com/office/drawing/2014/main" val="1253272777"/>
                  </a:ext>
                </a:extLst>
              </a:tr>
            </a:tbl>
          </a:graphicData>
        </a:graphic>
      </p:graphicFrame>
      <p:sp>
        <p:nvSpPr>
          <p:cNvPr id="4" name="TextBox 3">
            <a:extLst>
              <a:ext uri="{FF2B5EF4-FFF2-40B4-BE49-F238E27FC236}">
                <a16:creationId xmlns:a16="http://schemas.microsoft.com/office/drawing/2014/main" id="{05C5D74B-183F-445B-9CB6-0102D1AC8A75}"/>
              </a:ext>
            </a:extLst>
          </p:cNvPr>
          <p:cNvSpPr txBox="1"/>
          <p:nvPr/>
        </p:nvSpPr>
        <p:spPr>
          <a:xfrm>
            <a:off x="1909826" y="5583010"/>
            <a:ext cx="1106393" cy="369332"/>
          </a:xfrm>
          <a:prstGeom prst="rect">
            <a:avLst/>
          </a:prstGeom>
          <a:noFill/>
        </p:spPr>
        <p:txBody>
          <a:bodyPr wrap="none" rtlCol="0">
            <a:spAutoFit/>
          </a:bodyPr>
          <a:lstStyle/>
          <a:p>
            <a:r>
              <a:rPr lang="en-US" i="1" dirty="0"/>
              <a:t>*p</a:t>
            </a:r>
            <a:r>
              <a:rPr lang="en-US" dirty="0"/>
              <a:t> &lt; .001.</a:t>
            </a:r>
          </a:p>
        </p:txBody>
      </p:sp>
    </p:spTree>
    <p:extLst>
      <p:ext uri="{BB962C8B-B14F-4D97-AF65-F5344CB8AC3E}">
        <p14:creationId xmlns:p14="http://schemas.microsoft.com/office/powerpoint/2010/main" val="2872975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334713" y="-17913"/>
            <a:ext cx="10134369" cy="804297"/>
          </a:xfrm>
        </p:spPr>
        <p:txBody>
          <a:bodyPr/>
          <a:lstStyle/>
          <a:p>
            <a:r>
              <a:rPr lang="en-US" sz="3600" dirty="0"/>
              <a:t>Results</a:t>
            </a:r>
          </a:p>
        </p:txBody>
      </p:sp>
      <p:sp>
        <p:nvSpPr>
          <p:cNvPr id="7" name="Text Placeholder 6">
            <a:extLst>
              <a:ext uri="{FF2B5EF4-FFF2-40B4-BE49-F238E27FC236}">
                <a16:creationId xmlns:a16="http://schemas.microsoft.com/office/drawing/2014/main" id="{08D1F04E-3D90-4826-8FDA-38CD9640837E}"/>
              </a:ext>
            </a:extLst>
          </p:cNvPr>
          <p:cNvSpPr>
            <a:spLocks noGrp="1"/>
          </p:cNvSpPr>
          <p:nvPr>
            <p:ph type="body" sz="quarter" idx="14"/>
          </p:nvPr>
        </p:nvSpPr>
        <p:spPr>
          <a:xfrm>
            <a:off x="1153983" y="1005840"/>
            <a:ext cx="10495827" cy="5350509"/>
          </a:xfrm>
        </p:spPr>
        <p:txBody>
          <a:bodyPr>
            <a:normAutofit/>
          </a:bodyPr>
          <a:lstStyle/>
          <a:p>
            <a:pPr marL="285750" indent="-285750">
              <a:lnSpc>
                <a:spcPct val="150000"/>
              </a:lnSpc>
              <a:buFont typeface="Wingdings" panose="05000000000000000000" pitchFamily="2" charset="2"/>
              <a:buChar char="Ø"/>
            </a:pPr>
            <a:r>
              <a:rPr lang="en-US" sz="2400" dirty="0">
                <a:latin typeface="+mn-lt"/>
              </a:rPr>
              <a:t>Perceptions of Stress </a:t>
            </a:r>
          </a:p>
          <a:p>
            <a:pPr marL="742950" lvl="1" indent="-285750">
              <a:lnSpc>
                <a:spcPct val="150000"/>
              </a:lnSpc>
              <a:buFont typeface="Wingdings" panose="05000000000000000000" pitchFamily="2" charset="2"/>
              <a:buChar char="Ø"/>
            </a:pPr>
            <a:r>
              <a:rPr lang="en-US" sz="2000" dirty="0">
                <a:latin typeface="+mn-lt"/>
              </a:rPr>
              <a:t>Students’ stress regarding their college workload increased from before the pandemic (</a:t>
            </a:r>
            <a:r>
              <a:rPr lang="en-US" sz="2000" i="1" dirty="0">
                <a:latin typeface="+mn-lt"/>
              </a:rPr>
              <a:t>M</a:t>
            </a:r>
            <a:r>
              <a:rPr lang="en-US" sz="2000" dirty="0">
                <a:latin typeface="+mn-lt"/>
              </a:rPr>
              <a:t> = 5.68, </a:t>
            </a:r>
            <a:r>
              <a:rPr lang="en-US" sz="2000" i="1" dirty="0">
                <a:latin typeface="+mn-lt"/>
              </a:rPr>
              <a:t>SD</a:t>
            </a:r>
            <a:r>
              <a:rPr lang="en-US" sz="2000" dirty="0">
                <a:latin typeface="+mn-lt"/>
              </a:rPr>
              <a:t> = 2.59) to after the shift to remote learning (</a:t>
            </a:r>
            <a:r>
              <a:rPr lang="en-US" sz="2000" i="1" dirty="0">
                <a:latin typeface="+mn-lt"/>
              </a:rPr>
              <a:t>M</a:t>
            </a:r>
            <a:r>
              <a:rPr lang="en-US" sz="2000" dirty="0">
                <a:latin typeface="+mn-lt"/>
              </a:rPr>
              <a:t> = 6.63, </a:t>
            </a:r>
            <a:r>
              <a:rPr lang="en-US" sz="2000" i="1" dirty="0">
                <a:latin typeface="+mn-lt"/>
              </a:rPr>
              <a:t>SD</a:t>
            </a:r>
            <a:r>
              <a:rPr lang="en-US" sz="2000" dirty="0">
                <a:latin typeface="+mn-lt"/>
              </a:rPr>
              <a:t> = 2.59), </a:t>
            </a:r>
            <a:r>
              <a:rPr lang="en-US" sz="2000" i="1" dirty="0">
                <a:latin typeface="+mn-lt"/>
              </a:rPr>
              <a:t>t</a:t>
            </a:r>
            <a:r>
              <a:rPr lang="en-US" sz="2000" dirty="0">
                <a:latin typeface="+mn-lt"/>
              </a:rPr>
              <a:t>(97) = -3.54, </a:t>
            </a:r>
            <a:r>
              <a:rPr lang="en-US" sz="2000" i="1" dirty="0">
                <a:latin typeface="+mn-lt"/>
              </a:rPr>
              <a:t>p </a:t>
            </a:r>
            <a:r>
              <a:rPr lang="en-US" sz="2000" dirty="0">
                <a:latin typeface="+mn-lt"/>
              </a:rPr>
              <a:t>= .001, Cohen’s </a:t>
            </a:r>
            <a:r>
              <a:rPr lang="en-US" sz="2000" i="1" dirty="0">
                <a:latin typeface="+mn-lt"/>
              </a:rPr>
              <a:t>d</a:t>
            </a:r>
            <a:r>
              <a:rPr lang="en-US" sz="2000" dirty="0">
                <a:latin typeface="+mn-lt"/>
              </a:rPr>
              <a:t> = .36.</a:t>
            </a:r>
          </a:p>
          <a:p>
            <a:pPr marL="285750" indent="-285750">
              <a:lnSpc>
                <a:spcPct val="150000"/>
              </a:lnSpc>
              <a:buFont typeface="Wingdings" panose="05000000000000000000" pitchFamily="2" charset="2"/>
              <a:buChar char="Ø"/>
            </a:pPr>
            <a:r>
              <a:rPr lang="en-US" sz="2400" dirty="0">
                <a:latin typeface="+mn-lt"/>
              </a:rPr>
              <a:t>Effectiveness of Online Learning</a:t>
            </a:r>
          </a:p>
          <a:p>
            <a:pPr marL="742950" lvl="1" indent="-285750">
              <a:lnSpc>
                <a:spcPct val="150000"/>
              </a:lnSpc>
              <a:buFont typeface="Wingdings" panose="05000000000000000000" pitchFamily="2" charset="2"/>
              <a:buChar char="Ø"/>
            </a:pPr>
            <a:r>
              <a:rPr lang="en-US" sz="2000" dirty="0">
                <a:latin typeface="+mn-lt"/>
              </a:rPr>
              <a:t>Students’ perceptions of the effectiveness of online learning before the pandemic (</a:t>
            </a:r>
            <a:r>
              <a:rPr lang="en-US" sz="2000" i="1" dirty="0">
                <a:latin typeface="+mn-lt"/>
              </a:rPr>
              <a:t>M</a:t>
            </a:r>
            <a:r>
              <a:rPr lang="en-US" sz="2000" dirty="0">
                <a:latin typeface="+mn-lt"/>
              </a:rPr>
              <a:t> = 3.64, </a:t>
            </a:r>
            <a:r>
              <a:rPr lang="en-US" sz="2000" i="1" dirty="0">
                <a:latin typeface="+mn-lt"/>
              </a:rPr>
              <a:t>SD</a:t>
            </a:r>
            <a:r>
              <a:rPr lang="en-US" sz="2000" dirty="0">
                <a:latin typeface="+mn-lt"/>
              </a:rPr>
              <a:t> = 1.51) increased after the shift to remote learning during the pandemic (</a:t>
            </a:r>
            <a:r>
              <a:rPr lang="en-US" sz="2000" i="1" dirty="0">
                <a:latin typeface="+mn-lt"/>
              </a:rPr>
              <a:t>M</a:t>
            </a:r>
            <a:r>
              <a:rPr lang="en-US" sz="2000" dirty="0">
                <a:latin typeface="+mn-lt"/>
              </a:rPr>
              <a:t> = 3.91, </a:t>
            </a:r>
            <a:r>
              <a:rPr lang="en-US" sz="2000" i="1" dirty="0">
                <a:latin typeface="+mn-lt"/>
              </a:rPr>
              <a:t>SD</a:t>
            </a:r>
            <a:r>
              <a:rPr lang="en-US" sz="2000" dirty="0">
                <a:latin typeface="+mn-lt"/>
              </a:rPr>
              <a:t> = 1.51), </a:t>
            </a:r>
            <a:r>
              <a:rPr lang="en-US" sz="2000" i="1" dirty="0">
                <a:latin typeface="+mn-lt"/>
              </a:rPr>
              <a:t>t</a:t>
            </a:r>
            <a:r>
              <a:rPr lang="en-US" sz="2000" dirty="0">
                <a:latin typeface="+mn-lt"/>
              </a:rPr>
              <a:t>(96) = -3.37, </a:t>
            </a:r>
            <a:r>
              <a:rPr lang="en-US" sz="2000" i="1" dirty="0">
                <a:latin typeface="+mn-lt"/>
              </a:rPr>
              <a:t>p</a:t>
            </a:r>
            <a:r>
              <a:rPr lang="en-US" sz="2000" dirty="0">
                <a:latin typeface="+mn-lt"/>
              </a:rPr>
              <a:t> = .001, Cohen’s </a:t>
            </a:r>
            <a:r>
              <a:rPr lang="en-US" sz="2000" i="1" dirty="0">
                <a:latin typeface="+mn-lt"/>
              </a:rPr>
              <a:t>d</a:t>
            </a:r>
            <a:r>
              <a:rPr lang="en-US" sz="2000" dirty="0">
                <a:latin typeface="+mn-lt"/>
              </a:rPr>
              <a:t> = .34.</a:t>
            </a:r>
          </a:p>
          <a:p>
            <a:pPr marL="285750" indent="-285750">
              <a:lnSpc>
                <a:spcPct val="150000"/>
              </a:lnSpc>
              <a:buFont typeface="Wingdings" panose="05000000000000000000" pitchFamily="2" charset="2"/>
              <a:buChar char="Ø"/>
            </a:pPr>
            <a:endParaRPr lang="en-US" sz="2100" dirty="0">
              <a:latin typeface="+mn-lt"/>
            </a:endParaRPr>
          </a:p>
          <a:p>
            <a:pPr>
              <a:lnSpc>
                <a:spcPct val="150000"/>
              </a:lnSpc>
            </a:pPr>
            <a:endParaRPr lang="en-US" sz="2100" dirty="0">
              <a:latin typeface="+mn-lt"/>
            </a:endParaRPr>
          </a:p>
          <a:p>
            <a:pPr>
              <a:lnSpc>
                <a:spcPct val="150000"/>
              </a:lnSpc>
            </a:pPr>
            <a:endParaRPr lang="en-US" sz="2000" dirty="0">
              <a:latin typeface="+mn-lt"/>
            </a:endParaRPr>
          </a:p>
        </p:txBody>
      </p:sp>
    </p:spTree>
    <p:extLst>
      <p:ext uri="{BB962C8B-B14F-4D97-AF65-F5344CB8AC3E}">
        <p14:creationId xmlns:p14="http://schemas.microsoft.com/office/powerpoint/2010/main" val="473149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334713" y="-17913"/>
            <a:ext cx="10134369" cy="804297"/>
          </a:xfrm>
        </p:spPr>
        <p:txBody>
          <a:bodyPr/>
          <a:lstStyle/>
          <a:p>
            <a:r>
              <a:rPr lang="en-US" sz="3600" dirty="0"/>
              <a:t>Results</a:t>
            </a:r>
          </a:p>
        </p:txBody>
      </p:sp>
      <p:sp>
        <p:nvSpPr>
          <p:cNvPr id="7" name="Text Placeholder 6">
            <a:extLst>
              <a:ext uri="{FF2B5EF4-FFF2-40B4-BE49-F238E27FC236}">
                <a16:creationId xmlns:a16="http://schemas.microsoft.com/office/drawing/2014/main" id="{08D1F04E-3D90-4826-8FDA-38CD9640837E}"/>
              </a:ext>
            </a:extLst>
          </p:cNvPr>
          <p:cNvSpPr>
            <a:spLocks noGrp="1"/>
          </p:cNvSpPr>
          <p:nvPr>
            <p:ph type="body" sz="quarter" idx="14"/>
          </p:nvPr>
        </p:nvSpPr>
        <p:spPr>
          <a:xfrm>
            <a:off x="1153983" y="1005840"/>
            <a:ext cx="10495827" cy="5350509"/>
          </a:xfrm>
        </p:spPr>
        <p:txBody>
          <a:bodyPr>
            <a:normAutofit/>
          </a:bodyPr>
          <a:lstStyle/>
          <a:p>
            <a:pPr marL="285750" indent="-285750">
              <a:lnSpc>
                <a:spcPct val="150000"/>
              </a:lnSpc>
              <a:buFont typeface="Wingdings" panose="05000000000000000000" pitchFamily="2" charset="2"/>
              <a:buChar char="Ø"/>
            </a:pPr>
            <a:r>
              <a:rPr lang="en-US" sz="2400" dirty="0">
                <a:latin typeface="+mn-lt"/>
              </a:rPr>
              <a:t>Prior Experience with Online Learning</a:t>
            </a:r>
          </a:p>
          <a:p>
            <a:pPr marL="742950" lvl="1" indent="-285750">
              <a:lnSpc>
                <a:spcPct val="150000"/>
              </a:lnSpc>
              <a:buFont typeface="Wingdings" panose="05000000000000000000" pitchFamily="2" charset="2"/>
              <a:buChar char="Ø"/>
            </a:pPr>
            <a:r>
              <a:rPr lang="en-US" sz="2000" dirty="0">
                <a:latin typeface="+mn-lt"/>
              </a:rPr>
              <a:t>Participants were grouped into quartiles based on prior experience with online courses. </a:t>
            </a:r>
          </a:p>
          <a:p>
            <a:pPr marL="742950" lvl="1" indent="-285750">
              <a:lnSpc>
                <a:spcPct val="150000"/>
              </a:lnSpc>
              <a:buFont typeface="Wingdings" panose="05000000000000000000" pitchFamily="2" charset="2"/>
              <a:buChar char="Ø"/>
            </a:pPr>
            <a:r>
              <a:rPr lang="en-US" sz="2000" dirty="0">
                <a:latin typeface="+mn-lt"/>
              </a:rPr>
              <a:t>One-way analyses of variance revealed…</a:t>
            </a:r>
          </a:p>
          <a:p>
            <a:pPr marL="1200150" lvl="2" indent="-285750">
              <a:lnSpc>
                <a:spcPct val="150000"/>
              </a:lnSpc>
              <a:buFont typeface="Wingdings" panose="05000000000000000000" pitchFamily="2" charset="2"/>
              <a:buChar char="Ø"/>
            </a:pPr>
            <a:r>
              <a:rPr lang="en-US" sz="2000" dirty="0">
                <a:latin typeface="+mn-lt"/>
              </a:rPr>
              <a:t>prior experience with online courses was not related to the number of courses dropped following the shift to remote learning, </a:t>
            </a:r>
            <a:r>
              <a:rPr lang="en-US" sz="2000" i="1" dirty="0">
                <a:latin typeface="+mn-lt"/>
              </a:rPr>
              <a:t>F</a:t>
            </a:r>
            <a:r>
              <a:rPr lang="en-US" sz="2000" dirty="0">
                <a:latin typeface="+mn-lt"/>
              </a:rPr>
              <a:t>(3, 53) = 0.72, </a:t>
            </a:r>
            <a:r>
              <a:rPr lang="en-US" sz="2000" i="1" dirty="0">
                <a:latin typeface="+mn-lt"/>
              </a:rPr>
              <a:t>p </a:t>
            </a:r>
            <a:r>
              <a:rPr lang="en-US" sz="2000" dirty="0">
                <a:latin typeface="+mn-lt"/>
              </a:rPr>
              <a:t>=</a:t>
            </a:r>
            <a:r>
              <a:rPr lang="en-US" sz="2000" i="1" dirty="0">
                <a:latin typeface="+mn-lt"/>
              </a:rPr>
              <a:t> </a:t>
            </a:r>
            <a:r>
              <a:rPr lang="en-US" sz="2000" dirty="0">
                <a:latin typeface="+mn-lt"/>
              </a:rPr>
              <a:t>.55.</a:t>
            </a:r>
          </a:p>
          <a:p>
            <a:pPr marL="1200150" lvl="2" indent="-285750">
              <a:lnSpc>
                <a:spcPct val="150000"/>
              </a:lnSpc>
              <a:buFont typeface="Wingdings" panose="05000000000000000000" pitchFamily="2" charset="2"/>
              <a:buChar char="Ø"/>
            </a:pPr>
            <a:r>
              <a:rPr lang="en-US" sz="2000" dirty="0">
                <a:latin typeface="+mn-lt"/>
              </a:rPr>
              <a:t>Prior experience with online courses was not related to students’ self-reported academic performance, GPA </a:t>
            </a:r>
            <a:r>
              <a:rPr lang="en-US" sz="2000" i="1" dirty="0">
                <a:latin typeface="+mn-lt"/>
              </a:rPr>
              <a:t>F</a:t>
            </a:r>
            <a:r>
              <a:rPr lang="en-US" sz="2000" dirty="0">
                <a:latin typeface="+mn-lt"/>
              </a:rPr>
              <a:t>(3, 83) = .52, p = .67; perception of performance </a:t>
            </a:r>
            <a:r>
              <a:rPr lang="en-US" sz="2000" i="1" dirty="0">
                <a:latin typeface="+mn-lt"/>
              </a:rPr>
              <a:t>F</a:t>
            </a:r>
            <a:r>
              <a:rPr lang="en-US" sz="2000" dirty="0">
                <a:latin typeface="+mn-lt"/>
              </a:rPr>
              <a:t>(3, 87) = .44, p = .73</a:t>
            </a:r>
          </a:p>
          <a:p>
            <a:pPr>
              <a:lnSpc>
                <a:spcPct val="150000"/>
              </a:lnSpc>
            </a:pPr>
            <a:endParaRPr lang="en-US" sz="2000" dirty="0">
              <a:latin typeface="+mn-lt"/>
            </a:endParaRPr>
          </a:p>
        </p:txBody>
      </p:sp>
    </p:spTree>
    <p:extLst>
      <p:ext uri="{BB962C8B-B14F-4D97-AF65-F5344CB8AC3E}">
        <p14:creationId xmlns:p14="http://schemas.microsoft.com/office/powerpoint/2010/main" val="3011827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334713" y="-224385"/>
            <a:ext cx="10461047" cy="804297"/>
          </a:xfrm>
        </p:spPr>
        <p:txBody>
          <a:bodyPr/>
          <a:lstStyle/>
          <a:p>
            <a:r>
              <a:rPr lang="en-US" sz="3600" dirty="0"/>
              <a:t>Discussion  and  recommendations</a:t>
            </a:r>
          </a:p>
        </p:txBody>
      </p:sp>
      <p:sp>
        <p:nvSpPr>
          <p:cNvPr id="7" name="Text Placeholder 6">
            <a:extLst>
              <a:ext uri="{FF2B5EF4-FFF2-40B4-BE49-F238E27FC236}">
                <a16:creationId xmlns:a16="http://schemas.microsoft.com/office/drawing/2014/main" id="{076CB1CA-3ADC-467D-A039-5AEB2C32A927}"/>
              </a:ext>
            </a:extLst>
          </p:cNvPr>
          <p:cNvSpPr>
            <a:spLocks noGrp="1"/>
          </p:cNvSpPr>
          <p:nvPr>
            <p:ph type="body" sz="quarter" idx="14"/>
          </p:nvPr>
        </p:nvSpPr>
        <p:spPr>
          <a:xfrm>
            <a:off x="1153983" y="791249"/>
            <a:ext cx="10836456" cy="5630934"/>
          </a:xfrm>
        </p:spPr>
        <p:txBody>
          <a:bodyPr>
            <a:noAutofit/>
          </a:bodyPr>
          <a:lstStyle/>
          <a:p>
            <a:pPr marL="285750" indent="-285750">
              <a:lnSpc>
                <a:spcPct val="150000"/>
              </a:lnSpc>
              <a:buFont typeface="Wingdings" panose="05000000000000000000" pitchFamily="2" charset="2"/>
              <a:buChar char="Ø"/>
            </a:pPr>
            <a:r>
              <a:rPr lang="en-US" sz="2400" dirty="0">
                <a:latin typeface="+mn-lt"/>
              </a:rPr>
              <a:t>Discussion of results</a:t>
            </a:r>
          </a:p>
          <a:p>
            <a:pPr marL="742950" lvl="1" indent="-285750">
              <a:lnSpc>
                <a:spcPct val="150000"/>
              </a:lnSpc>
              <a:buFont typeface="Wingdings" panose="05000000000000000000" pitchFamily="2" charset="2"/>
              <a:buChar char="Ø"/>
            </a:pPr>
            <a:r>
              <a:rPr lang="en-US" dirty="0">
                <a:latin typeface="+mn-lt"/>
              </a:rPr>
              <a:t>Contrary to hypotheses, prior experience with online learning had no relationship with academic performance or the number of courses students dropped since the pandemic began.</a:t>
            </a:r>
          </a:p>
          <a:p>
            <a:pPr marL="742950" lvl="1" indent="-285750">
              <a:lnSpc>
                <a:spcPct val="150000"/>
              </a:lnSpc>
              <a:buFont typeface="Wingdings" panose="05000000000000000000" pitchFamily="2" charset="2"/>
              <a:buChar char="Ø"/>
            </a:pPr>
            <a:r>
              <a:rPr lang="en-US" dirty="0">
                <a:latin typeface="+mn-lt"/>
              </a:rPr>
              <a:t>Students felt stressed about workload during the pandemic, which might make them feel as though they are performing more poorly than they truly are (</a:t>
            </a:r>
            <a:r>
              <a:rPr lang="en-US" sz="1600" i="1" dirty="0">
                <a:latin typeface="+mn-lt"/>
              </a:rPr>
              <a:t>r = -.28, n</a:t>
            </a:r>
            <a:r>
              <a:rPr lang="en-US" sz="1600" dirty="0">
                <a:latin typeface="+mn-lt"/>
              </a:rPr>
              <a:t> = 98, </a:t>
            </a:r>
            <a:r>
              <a:rPr lang="en-US" sz="1600" i="1" dirty="0">
                <a:latin typeface="+mn-lt"/>
              </a:rPr>
              <a:t>p</a:t>
            </a:r>
            <a:r>
              <a:rPr lang="en-US" sz="1600" dirty="0">
                <a:latin typeface="+mn-lt"/>
              </a:rPr>
              <a:t> = .006).</a:t>
            </a:r>
          </a:p>
          <a:p>
            <a:pPr marL="1200150" lvl="2" indent="-285750">
              <a:lnSpc>
                <a:spcPct val="150000"/>
              </a:lnSpc>
              <a:buFont typeface="Wingdings" panose="05000000000000000000" pitchFamily="2" charset="2"/>
              <a:buChar char="Ø"/>
            </a:pPr>
            <a:r>
              <a:rPr lang="en-US" dirty="0">
                <a:latin typeface="+mn-lt"/>
              </a:rPr>
              <a:t>Design course to remove stressors (e.g., unclear content, homework expectations)</a:t>
            </a:r>
          </a:p>
          <a:p>
            <a:pPr marL="1200150" lvl="2" indent="-285750">
              <a:lnSpc>
                <a:spcPct val="150000"/>
              </a:lnSpc>
              <a:buFont typeface="Wingdings" panose="05000000000000000000" pitchFamily="2" charset="2"/>
              <a:buChar char="Ø"/>
            </a:pPr>
            <a:r>
              <a:rPr lang="en-US" dirty="0">
                <a:latin typeface="+mn-lt"/>
              </a:rPr>
              <a:t>Address the challenges of remote learning (e.g., avoiding procrastination, creating study environments)</a:t>
            </a:r>
          </a:p>
          <a:p>
            <a:pPr marL="1200150" lvl="2" indent="-285750">
              <a:lnSpc>
                <a:spcPct val="150000"/>
              </a:lnSpc>
              <a:buFont typeface="Wingdings" panose="05000000000000000000" pitchFamily="2" charset="2"/>
              <a:buChar char="Ø"/>
            </a:pPr>
            <a:r>
              <a:rPr lang="en-US" dirty="0">
                <a:latin typeface="+mn-lt"/>
              </a:rPr>
              <a:t>Foster professional and supportive relationships with students – even small acts can have powerful impacts!</a:t>
            </a:r>
          </a:p>
          <a:p>
            <a:pPr marL="742950" lvl="1" indent="-285750">
              <a:lnSpc>
                <a:spcPct val="150000"/>
              </a:lnSpc>
              <a:buFont typeface="Wingdings" panose="05000000000000000000" pitchFamily="2" charset="2"/>
              <a:buChar char="Ø"/>
            </a:pPr>
            <a:r>
              <a:rPr lang="en-US" dirty="0">
                <a:latin typeface="+mn-lt"/>
              </a:rPr>
              <a:t>As predicted, students’ perceptions of the effectiveness of online learning is less negative since before the pandemic!</a:t>
            </a:r>
          </a:p>
          <a:p>
            <a:pPr marL="285750" indent="-285750">
              <a:lnSpc>
                <a:spcPct val="150000"/>
              </a:lnSpc>
              <a:buFont typeface="Wingdings" panose="05000000000000000000" pitchFamily="2" charset="2"/>
              <a:buChar char="Ø"/>
            </a:pPr>
            <a:r>
              <a:rPr lang="en-US" sz="2000" dirty="0">
                <a:latin typeface="+mn-lt"/>
              </a:rPr>
              <a:t>Future research recommendations</a:t>
            </a:r>
          </a:p>
          <a:p>
            <a:pPr marL="742950" lvl="1" indent="-285750">
              <a:lnSpc>
                <a:spcPct val="150000"/>
              </a:lnSpc>
              <a:buFont typeface="Wingdings" panose="05000000000000000000" pitchFamily="2" charset="2"/>
              <a:buChar char="Ø"/>
            </a:pPr>
            <a:r>
              <a:rPr lang="en-US" dirty="0">
                <a:latin typeface="+mn-lt"/>
              </a:rPr>
              <a:t>Investigate the possible effects of age on perceived stress and academic performance during the pandemic</a:t>
            </a:r>
          </a:p>
          <a:p>
            <a:pPr marL="742950" lvl="1" indent="-285750">
              <a:lnSpc>
                <a:spcPct val="150000"/>
              </a:lnSpc>
              <a:buFont typeface="Wingdings" panose="05000000000000000000" pitchFamily="2" charset="2"/>
              <a:buChar char="Ø"/>
            </a:pPr>
            <a:r>
              <a:rPr lang="en-US" dirty="0">
                <a:latin typeface="+mn-lt"/>
              </a:rPr>
              <a:t>Investigate how students rate the difficulty of navigating components of in-person classes compared to online courses</a:t>
            </a:r>
            <a:br>
              <a:rPr lang="en-US" sz="2000" dirty="0">
                <a:latin typeface="+mn-lt"/>
              </a:rPr>
            </a:br>
            <a:endParaRPr lang="en-US" sz="2000" dirty="0">
              <a:latin typeface="+mn-lt"/>
            </a:endParaRPr>
          </a:p>
        </p:txBody>
      </p:sp>
    </p:spTree>
    <p:extLst>
      <p:ext uri="{BB962C8B-B14F-4D97-AF65-F5344CB8AC3E}">
        <p14:creationId xmlns:p14="http://schemas.microsoft.com/office/powerpoint/2010/main" val="3784522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Audience poll</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27322" y="1507066"/>
            <a:ext cx="8529401" cy="4849283"/>
          </a:xfrm>
        </p:spPr>
        <p:txBody>
          <a:bodyPr/>
          <a:lstStyle/>
          <a:p>
            <a:r>
              <a:rPr lang="en-US" sz="2400" b="1" dirty="0"/>
              <a:t>Please respond in the chat.</a:t>
            </a:r>
          </a:p>
          <a:p>
            <a:pPr marL="461963"/>
            <a:r>
              <a:rPr lang="en-US" sz="2400" b="1" dirty="0"/>
              <a:t>1. Have you asked students what challenges they face when learning online? If so, what do they report?</a:t>
            </a:r>
          </a:p>
          <a:p>
            <a:pPr marL="461963"/>
            <a:r>
              <a:rPr lang="en-US" sz="2400" b="1" dirty="0"/>
              <a:t>2. What have you implemented to address these challenges?</a:t>
            </a:r>
          </a:p>
          <a:p>
            <a:endParaRPr lang="en-US" sz="2000" b="1" dirty="0"/>
          </a:p>
        </p:txBody>
      </p:sp>
    </p:spTree>
    <p:extLst>
      <p:ext uri="{BB962C8B-B14F-4D97-AF65-F5344CB8AC3E}">
        <p14:creationId xmlns:p14="http://schemas.microsoft.com/office/powerpoint/2010/main" val="1571778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Audience poll</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27322" y="1507066"/>
            <a:ext cx="8529401" cy="4849283"/>
          </a:xfrm>
        </p:spPr>
        <p:txBody>
          <a:bodyPr/>
          <a:lstStyle/>
          <a:p>
            <a:r>
              <a:rPr lang="en-US" sz="2400" b="1" dirty="0"/>
              <a:t>Please respond in the chat.</a:t>
            </a:r>
          </a:p>
          <a:p>
            <a:pPr marL="461963"/>
            <a:r>
              <a:rPr lang="en-US" sz="2400" b="1" dirty="0"/>
              <a:t>After seeing the student presentation, is the extra workload to embed HIPs in the required curriculum worth it? Answer using the following scale.</a:t>
            </a:r>
          </a:p>
          <a:p>
            <a:pPr marL="1376363" lvl="1" indent="-457200">
              <a:buFont typeface="Arial" panose="020B0604020202020204" pitchFamily="34" charset="0"/>
              <a:buAutoNum type="arabicPeriod"/>
            </a:pPr>
            <a:r>
              <a:rPr lang="en-US" sz="2400" b="1" dirty="0"/>
              <a:t>Yes</a:t>
            </a:r>
          </a:p>
          <a:p>
            <a:pPr marL="1376363" lvl="1" indent="-457200">
              <a:buFont typeface="Arial" panose="020B0604020202020204" pitchFamily="34" charset="0"/>
              <a:buAutoNum type="arabicPeriod"/>
            </a:pPr>
            <a:r>
              <a:rPr lang="en-US" sz="2400" b="1" dirty="0"/>
              <a:t>Yes</a:t>
            </a:r>
          </a:p>
          <a:p>
            <a:pPr marL="1376363" lvl="1" indent="-457200">
              <a:buFont typeface="Arial" panose="020B0604020202020204" pitchFamily="34" charset="0"/>
              <a:buAutoNum type="arabicPeriod"/>
            </a:pPr>
            <a:r>
              <a:rPr lang="en-US" sz="2400" b="1" dirty="0"/>
              <a:t>Yes</a:t>
            </a:r>
          </a:p>
          <a:p>
            <a:pPr marL="461963"/>
            <a:endParaRPr lang="en-US" sz="2400" b="1" dirty="0"/>
          </a:p>
          <a:p>
            <a:endParaRPr lang="en-US" sz="2000" b="1" dirty="0"/>
          </a:p>
        </p:txBody>
      </p:sp>
    </p:spTree>
    <p:extLst>
      <p:ext uri="{BB962C8B-B14F-4D97-AF65-F5344CB8AC3E}">
        <p14:creationId xmlns:p14="http://schemas.microsoft.com/office/powerpoint/2010/main" val="2400120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pic>
        <p:nvPicPr>
          <p:cNvPr id="13" name="Picture Placeholder 12" descr="A person using a cell phone&#10;&#10;Description automatically generated with medium confidence">
            <a:extLst>
              <a:ext uri="{FF2B5EF4-FFF2-40B4-BE49-F238E27FC236}">
                <a16:creationId xmlns:a16="http://schemas.microsoft.com/office/drawing/2014/main" id="{3A87FB49-A539-4501-9532-0340F020AF95}"/>
              </a:ext>
            </a:extLst>
          </p:cNvPr>
          <p:cNvPicPr>
            <a:picLocks noGrp="1" noChangeAspect="1"/>
          </p:cNvPicPr>
          <p:nvPr>
            <p:ph type="pic" sz="quarter" idx="10"/>
          </p:nvPr>
        </p:nvPicPr>
        <p:blipFill rotWithShape="1">
          <a:blip r:embed="rId2">
            <a:alphaModFix amt="24000"/>
          </a:blip>
          <a:srcRect t="3528" b="3528"/>
          <a:stretch/>
        </p:blipFill>
        <p:spPr>
          <a:xfrm>
            <a:off x="1123950" y="0"/>
            <a:ext cx="11068050" cy="6858000"/>
          </a:xfrm>
          <a:no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524000" y="5286196"/>
            <a:ext cx="4179375" cy="356462"/>
          </a:xfrm>
        </p:spPr>
        <p:txBody>
          <a:bodyPr>
            <a:normAutofit/>
          </a:bodyPr>
          <a:lstStyle/>
          <a:p>
            <a:r>
              <a:rPr lang="en-US" dirty="0"/>
              <a:t>In their own words</a:t>
            </a:r>
            <a:endParaRPr lang="id-ID"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3998" y="2716213"/>
            <a:ext cx="9853915" cy="2387600"/>
          </a:xfrm>
        </p:spPr>
        <p:txBody>
          <a:bodyPr>
            <a:normAutofit/>
          </a:bodyPr>
          <a:lstStyle/>
          <a:p>
            <a:r>
              <a:rPr lang="en-US" dirty="0"/>
              <a:t>Impact of hips participation </a:t>
            </a:r>
            <a:br>
              <a:rPr lang="en-US" dirty="0"/>
            </a:br>
            <a:r>
              <a:rPr lang="en-US" dirty="0"/>
              <a:t>on students and conclusions</a:t>
            </a:r>
          </a:p>
        </p:txBody>
      </p:sp>
    </p:spTree>
    <p:extLst>
      <p:ext uri="{BB962C8B-B14F-4D97-AF65-F5344CB8AC3E}">
        <p14:creationId xmlns:p14="http://schemas.microsoft.com/office/powerpoint/2010/main" val="2185850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8C2A-1E3F-4EBC-B9B7-28B6C17F5A76}"/>
              </a:ext>
            </a:extLst>
          </p:cNvPr>
          <p:cNvSpPr>
            <a:spLocks noGrp="1"/>
          </p:cNvSpPr>
          <p:nvPr>
            <p:ph type="ctrTitle"/>
          </p:nvPr>
        </p:nvSpPr>
        <p:spPr/>
        <p:txBody>
          <a:bodyPr/>
          <a:lstStyle/>
          <a:p>
            <a:r>
              <a:rPr lang="en-US" b="1" dirty="0"/>
              <a:t>Learning outcomes</a:t>
            </a:r>
          </a:p>
        </p:txBody>
      </p:sp>
      <p:pic>
        <p:nvPicPr>
          <p:cNvPr id="4" name="Picture Placeholder 94" descr="icon&#10;">
            <a:extLst>
              <a:ext uri="{FF2B5EF4-FFF2-40B4-BE49-F238E27FC236}">
                <a16:creationId xmlns:a16="http://schemas.microsoft.com/office/drawing/2014/main" id="{11F65D8C-4F9A-4916-AD20-3DE6494E8050}"/>
              </a:ext>
              <a:ext uri="{C183D7F6-B498-43B3-948B-1728B52AA6E4}">
                <adec:decorative xmlns:adec="http://schemas.microsoft.com/office/drawing/2017/decorative" val="1"/>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726772" y="2367325"/>
            <a:ext cx="369944" cy="368788"/>
          </a:xfrm>
        </p:spPr>
      </p:pic>
      <p:pic>
        <p:nvPicPr>
          <p:cNvPr id="5" name="Picture Placeholder 118" descr="icon&#10;">
            <a:extLst>
              <a:ext uri="{FF2B5EF4-FFF2-40B4-BE49-F238E27FC236}">
                <a16:creationId xmlns:a16="http://schemas.microsoft.com/office/drawing/2014/main" id="{AC28EDBA-B1B9-4944-ABFB-92DCA82A5B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27" b="427"/>
          <a:stretch>
            <a:fillRect/>
          </a:stretch>
        </p:blipFill>
        <p:spPr>
          <a:xfrm>
            <a:off x="1741621" y="3670336"/>
            <a:ext cx="477708" cy="476215"/>
          </a:xfrm>
          <a:prstGeom prst="rect">
            <a:avLst/>
          </a:prstGeom>
        </p:spPr>
      </p:pic>
      <p:pic>
        <p:nvPicPr>
          <p:cNvPr id="6" name="Picture Placeholder 94" descr="icon&#10;">
            <a:extLst>
              <a:ext uri="{FF2B5EF4-FFF2-40B4-BE49-F238E27FC236}">
                <a16:creationId xmlns:a16="http://schemas.microsoft.com/office/drawing/2014/main" id="{F254A4E9-D92A-4720-B3E7-6AC20503EEC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735085" y="2291601"/>
            <a:ext cx="522344" cy="520712"/>
          </a:xfrm>
          <a:prstGeom prst="rect">
            <a:avLst/>
          </a:prstGeom>
        </p:spPr>
      </p:pic>
      <p:sp>
        <p:nvSpPr>
          <p:cNvPr id="8" name="Text Placeholder 266">
            <a:extLst>
              <a:ext uri="{FF2B5EF4-FFF2-40B4-BE49-F238E27FC236}">
                <a16:creationId xmlns:a16="http://schemas.microsoft.com/office/drawing/2014/main" id="{70879E43-748F-4B3B-A547-66118004A947}"/>
              </a:ext>
            </a:extLst>
          </p:cNvPr>
          <p:cNvSpPr txBox="1">
            <a:spLocks/>
          </p:cNvSpPr>
          <p:nvPr/>
        </p:nvSpPr>
        <p:spPr>
          <a:xfrm>
            <a:off x="2588538" y="2229814"/>
            <a:ext cx="7650837" cy="4266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Summarize research-based benefits of high-impact practices (HIPs) on student outcomes</a:t>
            </a:r>
          </a:p>
        </p:txBody>
      </p:sp>
      <p:sp>
        <p:nvSpPr>
          <p:cNvPr id="9" name="Text Placeholder 266">
            <a:extLst>
              <a:ext uri="{FF2B5EF4-FFF2-40B4-BE49-F238E27FC236}">
                <a16:creationId xmlns:a16="http://schemas.microsoft.com/office/drawing/2014/main" id="{1D0F614A-85F1-4913-80FD-70526BA3C7B5}"/>
              </a:ext>
            </a:extLst>
          </p:cNvPr>
          <p:cNvSpPr txBox="1">
            <a:spLocks/>
          </p:cNvSpPr>
          <p:nvPr/>
        </p:nvSpPr>
        <p:spPr>
          <a:xfrm>
            <a:off x="2559963" y="3601414"/>
            <a:ext cx="7650837" cy="4266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Describe an example of implementing a HIP, undergraduate research, in an online course</a:t>
            </a:r>
          </a:p>
        </p:txBody>
      </p:sp>
      <p:sp>
        <p:nvSpPr>
          <p:cNvPr id="10" name="Text Placeholder 266">
            <a:extLst>
              <a:ext uri="{FF2B5EF4-FFF2-40B4-BE49-F238E27FC236}">
                <a16:creationId xmlns:a16="http://schemas.microsoft.com/office/drawing/2014/main" id="{6F9B94E2-09BB-4E51-99C4-479262BF42B7}"/>
              </a:ext>
            </a:extLst>
          </p:cNvPr>
          <p:cNvSpPr txBox="1">
            <a:spLocks/>
          </p:cNvSpPr>
          <p:nvPr/>
        </p:nvSpPr>
        <p:spPr>
          <a:xfrm>
            <a:off x="2588537" y="4877758"/>
            <a:ext cx="7650837" cy="4266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Apply course design materials and results from an undergraduate research project on online learning to facilitate the inclusion of HIPs in online courses at your institution</a:t>
            </a:r>
          </a:p>
        </p:txBody>
      </p:sp>
      <p:sp>
        <p:nvSpPr>
          <p:cNvPr id="11" name="Rectangle: Rounded Corners 10">
            <a:extLst>
              <a:ext uri="{FF2B5EF4-FFF2-40B4-BE49-F238E27FC236}">
                <a16:creationId xmlns:a16="http://schemas.microsoft.com/office/drawing/2014/main" id="{F2349EFA-1D40-4539-A87D-CBE9875B76A4}"/>
              </a:ext>
            </a:extLst>
          </p:cNvPr>
          <p:cNvSpPr/>
          <p:nvPr/>
        </p:nvSpPr>
        <p:spPr>
          <a:xfrm>
            <a:off x="1619009" y="2229814"/>
            <a:ext cx="758432" cy="646798"/>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9810765-BA05-4132-AF8A-9F19311B1A4D}"/>
              </a:ext>
            </a:extLst>
          </p:cNvPr>
          <p:cNvSpPr/>
          <p:nvPr/>
        </p:nvSpPr>
        <p:spPr>
          <a:xfrm>
            <a:off x="1601259" y="3585044"/>
            <a:ext cx="758432" cy="646798"/>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838216A-2401-43F2-9681-CD697C31A294}"/>
              </a:ext>
            </a:extLst>
          </p:cNvPr>
          <p:cNvGrpSpPr/>
          <p:nvPr/>
        </p:nvGrpSpPr>
        <p:grpSpPr>
          <a:xfrm>
            <a:off x="1624986" y="4947441"/>
            <a:ext cx="758432" cy="646798"/>
            <a:chOff x="1583421" y="4831059"/>
            <a:chExt cx="758432" cy="646798"/>
          </a:xfrm>
        </p:grpSpPr>
        <p:pic>
          <p:nvPicPr>
            <p:cNvPr id="7" name="Picture Placeholder 120" descr="icon&#10;">
              <a:extLst>
                <a:ext uri="{FF2B5EF4-FFF2-40B4-BE49-F238E27FC236}">
                  <a16:creationId xmlns:a16="http://schemas.microsoft.com/office/drawing/2014/main" id="{D97629EA-7D9A-4CAB-8C18-87AA14176F8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214" b="214"/>
            <a:stretch>
              <a:fillRect/>
            </a:stretch>
          </p:blipFill>
          <p:spPr>
            <a:xfrm>
              <a:off x="1723783" y="4940275"/>
              <a:ext cx="477708" cy="476215"/>
            </a:xfrm>
            <a:prstGeom prst="rect">
              <a:avLst/>
            </a:prstGeom>
          </p:spPr>
        </p:pic>
        <p:sp>
          <p:nvSpPr>
            <p:cNvPr id="13" name="Rectangle: Rounded Corners 12">
              <a:extLst>
                <a:ext uri="{FF2B5EF4-FFF2-40B4-BE49-F238E27FC236}">
                  <a16:creationId xmlns:a16="http://schemas.microsoft.com/office/drawing/2014/main" id="{68F27B4B-8F3D-49C8-918F-145321693A2A}"/>
                </a:ext>
              </a:extLst>
            </p:cNvPr>
            <p:cNvSpPr/>
            <p:nvPr/>
          </p:nvSpPr>
          <p:spPr>
            <a:xfrm>
              <a:off x="1583421" y="4831059"/>
              <a:ext cx="758432" cy="646798"/>
            </a:xfrm>
            <a:prstGeom prst="round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5241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260B-9FAB-486F-9329-49E6D58D0CC4}"/>
              </a:ext>
            </a:extLst>
          </p:cNvPr>
          <p:cNvSpPr>
            <a:spLocks noGrp="1"/>
          </p:cNvSpPr>
          <p:nvPr>
            <p:ph type="ctrTitle"/>
          </p:nvPr>
        </p:nvSpPr>
        <p:spPr/>
        <p:txBody>
          <a:bodyPr/>
          <a:lstStyle/>
          <a:p>
            <a:r>
              <a:rPr lang="en-US" dirty="0"/>
              <a:t>Student reflections</a:t>
            </a:r>
          </a:p>
        </p:txBody>
      </p:sp>
      <p:sp>
        <p:nvSpPr>
          <p:cNvPr id="4" name="Content Placeholder 3">
            <a:extLst>
              <a:ext uri="{FF2B5EF4-FFF2-40B4-BE49-F238E27FC236}">
                <a16:creationId xmlns:a16="http://schemas.microsoft.com/office/drawing/2014/main" id="{4BE3B32D-F274-4C33-A988-0CEA7B7F6C39}"/>
              </a:ext>
            </a:extLst>
          </p:cNvPr>
          <p:cNvSpPr>
            <a:spLocks noGrp="1"/>
          </p:cNvSpPr>
          <p:nvPr>
            <p:ph sz="half" idx="2"/>
          </p:nvPr>
        </p:nvSpPr>
        <p:spPr>
          <a:xfrm>
            <a:off x="7067963" y="1646424"/>
            <a:ext cx="4693727" cy="4480661"/>
          </a:xfrm>
        </p:spPr>
        <p:txBody>
          <a:bodyPr>
            <a:normAutofit/>
          </a:bodyPr>
          <a:lstStyle/>
          <a:p>
            <a:r>
              <a:rPr lang="en-US" sz="1600" b="1" dirty="0"/>
              <a:t>“I was able to see how amazing the APA Manual is in guiding you through these projects… This course was amazing. It was stressful and a lot of work, but as it comes together, it’s a real eye opener.”</a:t>
            </a:r>
          </a:p>
          <a:p>
            <a:endParaRPr lang="en-US" sz="1600" b="1" dirty="0"/>
          </a:p>
          <a:p>
            <a:r>
              <a:rPr lang="en-US" sz="1600" b="1" dirty="0"/>
              <a:t>“I have already found myself applying this course material in my other classes.”</a:t>
            </a:r>
          </a:p>
          <a:p>
            <a:endParaRPr lang="en-US" b="1" dirty="0"/>
          </a:p>
          <a:p>
            <a:r>
              <a:rPr lang="en-US" b="1" dirty="0"/>
              <a:t>“I was struggling with retaining information attending classes during the pandemic since they were mostly online, but this class helped me realize that with enough meetings with classmates and the professor, it is possible to actively learn during this time period.”</a:t>
            </a:r>
          </a:p>
          <a:p>
            <a:endParaRPr lang="en-US" b="1" dirty="0"/>
          </a:p>
          <a:p>
            <a:endParaRPr lang="en-US" sz="1600" b="1" dirty="0"/>
          </a:p>
          <a:p>
            <a:endParaRPr lang="en-US" b="1" dirty="0"/>
          </a:p>
        </p:txBody>
      </p:sp>
      <p:sp>
        <p:nvSpPr>
          <p:cNvPr id="7" name="Text Placeholder 266">
            <a:extLst>
              <a:ext uri="{FF2B5EF4-FFF2-40B4-BE49-F238E27FC236}">
                <a16:creationId xmlns:a16="http://schemas.microsoft.com/office/drawing/2014/main" id="{48C52DB2-E466-4753-8E72-50E1C1510F37}"/>
              </a:ext>
            </a:extLst>
          </p:cNvPr>
          <p:cNvSpPr>
            <a:spLocks noGrp="1"/>
          </p:cNvSpPr>
          <p:nvPr>
            <p:ph sz="half" idx="1"/>
          </p:nvPr>
        </p:nvSpPr>
        <p:spPr>
          <a:xfrm>
            <a:off x="1627188" y="1663700"/>
            <a:ext cx="4694237" cy="4670425"/>
          </a:xfrm>
        </p:spPr>
        <p:txBody>
          <a:bodyPr>
            <a:normAutofit lnSpcReduction="10000"/>
          </a:bodyPr>
          <a:lstStyle/>
          <a:p>
            <a:r>
              <a:rPr lang="en-US" b="1" dirty="0"/>
              <a:t>“I have gained so much more than just knowledge in this course; I now have confidence and much more to take on my Master’s.”</a:t>
            </a:r>
          </a:p>
          <a:p>
            <a:endParaRPr lang="en-US" b="1" dirty="0"/>
          </a:p>
          <a:p>
            <a:r>
              <a:rPr lang="en-US" b="1" dirty="0"/>
              <a:t>“Confidence, boldness, lust for learning, and excitement are not words I would have ascribed to Research before this semester, but it has literally been life changing for me.”</a:t>
            </a:r>
          </a:p>
          <a:p>
            <a:endParaRPr lang="en-US" b="1" dirty="0"/>
          </a:p>
          <a:p>
            <a:r>
              <a:rPr lang="en-US" b="1" dirty="0"/>
              <a:t>“At the start of the semester, my only understanding of the research process is what is taught in books…I have never had to actually implement these things in real life, so the task was rather daunting at first… I found myself becoming more confident as I was able to apply the things we were learning…to an actual project that I was able to watch grow and eventually come to fruition.”</a:t>
            </a:r>
          </a:p>
          <a:p>
            <a:endParaRPr lang="en-US" b="1" dirty="0"/>
          </a:p>
          <a:p>
            <a:endParaRPr lang="en-US" b="1" dirty="0"/>
          </a:p>
          <a:p>
            <a:endParaRPr lang="en-US" b="1" dirty="0"/>
          </a:p>
        </p:txBody>
      </p:sp>
      <p:pic>
        <p:nvPicPr>
          <p:cNvPr id="8" name="Picture Placeholder 120" descr="icon&#10;">
            <a:extLst>
              <a:ext uri="{FF2B5EF4-FFF2-40B4-BE49-F238E27FC236}">
                <a16:creationId xmlns:a16="http://schemas.microsoft.com/office/drawing/2014/main" id="{0B548498-F296-4A75-AF1D-C1C98FA19C3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214" b="214"/>
          <a:stretch>
            <a:fillRect/>
          </a:stretch>
        </p:blipFill>
        <p:spPr>
          <a:xfrm>
            <a:off x="1257377" y="1696302"/>
            <a:ext cx="369944" cy="368788"/>
          </a:xfrm>
          <a:prstGeom prst="rect">
            <a:avLst/>
          </a:prstGeom>
        </p:spPr>
      </p:pic>
      <p:pic>
        <p:nvPicPr>
          <p:cNvPr id="10" name="Picture Placeholder 116" descr="icon&#10;">
            <a:extLst>
              <a:ext uri="{FF2B5EF4-FFF2-40B4-BE49-F238E27FC236}">
                <a16:creationId xmlns:a16="http://schemas.microsoft.com/office/drawing/2014/main" id="{6DC95703-3FF2-4F54-9AA7-183BEAEBD90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427" b="427"/>
          <a:stretch>
            <a:fillRect/>
          </a:stretch>
        </p:blipFill>
        <p:spPr>
          <a:xfrm>
            <a:off x="6698019" y="1705795"/>
            <a:ext cx="369944" cy="368788"/>
          </a:xfrm>
          <a:prstGeom prst="rect">
            <a:avLst/>
          </a:prstGeom>
        </p:spPr>
      </p:pic>
      <p:pic>
        <p:nvPicPr>
          <p:cNvPr id="11" name="Picture Placeholder 118" descr="Person eating outline">
            <a:extLst>
              <a:ext uri="{FF2B5EF4-FFF2-40B4-BE49-F238E27FC236}">
                <a16:creationId xmlns:a16="http://schemas.microsoft.com/office/drawing/2014/main" id="{9A527C4C-E139-4BC9-B160-B5A708EB2FC0}"/>
              </a:ext>
            </a:extLst>
          </p:cNvPr>
          <p:cNvPicPr>
            <a:picLocks noChangeAspect="1"/>
          </p:cNvPicPr>
          <p:nvPr/>
        </p:nvPicPr>
        <p:blipFill>
          <a:blip r:embed="rId7">
            <a:extLst>
              <a:ext uri="{96DAC541-7B7A-43D3-8B79-37D633B846F1}">
                <asvg:svgBlip xmlns:asvg="http://schemas.microsoft.com/office/drawing/2016/SVG/main" r:embed="rId8"/>
              </a:ext>
            </a:extLst>
          </a:blip>
          <a:srcRect t="156" b="156"/>
          <a:stretch/>
        </p:blipFill>
        <p:spPr>
          <a:xfrm>
            <a:off x="6699041" y="3154261"/>
            <a:ext cx="466733" cy="465275"/>
          </a:xfrm>
          <a:prstGeom prst="rect">
            <a:avLst/>
          </a:prstGeom>
        </p:spPr>
      </p:pic>
      <p:pic>
        <p:nvPicPr>
          <p:cNvPr id="13" name="Graphic 12" descr="Customer review outline">
            <a:extLst>
              <a:ext uri="{FF2B5EF4-FFF2-40B4-BE49-F238E27FC236}">
                <a16:creationId xmlns:a16="http://schemas.microsoft.com/office/drawing/2014/main" id="{A291C53E-A325-4EF0-A573-8B876A374C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1644" y="4226699"/>
            <a:ext cx="465275" cy="465275"/>
          </a:xfrm>
          <a:prstGeom prst="rect">
            <a:avLst/>
          </a:prstGeom>
        </p:spPr>
      </p:pic>
      <p:pic>
        <p:nvPicPr>
          <p:cNvPr id="15" name="Graphic 14" descr="Cheers outline">
            <a:extLst>
              <a:ext uri="{FF2B5EF4-FFF2-40B4-BE49-F238E27FC236}">
                <a16:creationId xmlns:a16="http://schemas.microsoft.com/office/drawing/2014/main" id="{8A54BB30-A11C-41FF-A142-B2A183198F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13749" y="4243325"/>
            <a:ext cx="457200" cy="457200"/>
          </a:xfrm>
          <a:prstGeom prst="rect">
            <a:avLst/>
          </a:prstGeom>
        </p:spPr>
      </p:pic>
      <p:pic>
        <p:nvPicPr>
          <p:cNvPr id="17" name="Graphic 16" descr="Podium outline">
            <a:extLst>
              <a:ext uri="{FF2B5EF4-FFF2-40B4-BE49-F238E27FC236}">
                <a16:creationId xmlns:a16="http://schemas.microsoft.com/office/drawing/2014/main" id="{9DAF3D8A-0368-425F-A80B-FBC8D37F0A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13749" y="2838797"/>
            <a:ext cx="457200" cy="457200"/>
          </a:xfrm>
          <a:prstGeom prst="rect">
            <a:avLst/>
          </a:prstGeom>
        </p:spPr>
      </p:pic>
    </p:spTree>
    <p:extLst>
      <p:ext uri="{BB962C8B-B14F-4D97-AF65-F5344CB8AC3E}">
        <p14:creationId xmlns:p14="http://schemas.microsoft.com/office/powerpoint/2010/main" val="3800493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Student outcomes</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p:txBody>
          <a:bodyPr/>
          <a:lstStyle/>
          <a:p>
            <a:pPr marL="285750" indent="-285750">
              <a:buFont typeface="Arial" panose="020B0604020202020204" pitchFamily="34" charset="0"/>
              <a:buChar char="•"/>
            </a:pPr>
            <a:r>
              <a:rPr lang="en-US" sz="1800" b="1" dirty="0"/>
              <a:t>Higher Level Learning </a:t>
            </a:r>
            <a:r>
              <a:rPr lang="en-US" dirty="0"/>
              <a:t>(“I have gained so much more than just knowledge”)</a:t>
            </a:r>
          </a:p>
          <a:p>
            <a:pPr marL="742950" lvl="1" indent="-285750">
              <a:buFont typeface="Arial" panose="020B0604020202020204" pitchFamily="34" charset="0"/>
              <a:buChar char="•"/>
            </a:pPr>
            <a:r>
              <a:rPr lang="en-US" b="1" dirty="0"/>
              <a:t>Application</a:t>
            </a:r>
            <a:r>
              <a:rPr lang="en-US" dirty="0"/>
              <a:t> (“able to apply the things we are learning”)</a:t>
            </a:r>
          </a:p>
          <a:p>
            <a:pPr marL="742950" lvl="1" indent="-285750">
              <a:buFont typeface="Arial" panose="020B0604020202020204" pitchFamily="34" charset="0"/>
              <a:buChar char="•"/>
            </a:pPr>
            <a:r>
              <a:rPr lang="en-US" b="1" dirty="0"/>
              <a:t>Analysis</a:t>
            </a:r>
            <a:r>
              <a:rPr lang="en-US" dirty="0"/>
              <a:t> (“distinguish between a factual and a fictional source”)</a:t>
            </a:r>
          </a:p>
          <a:p>
            <a:pPr marL="742950" lvl="1" indent="-285750">
              <a:buFont typeface="Arial" panose="020B0604020202020204" pitchFamily="34" charset="0"/>
              <a:buChar char="•"/>
            </a:pPr>
            <a:r>
              <a:rPr lang="en-US" b="1" dirty="0"/>
              <a:t>Synthesis</a:t>
            </a:r>
            <a:r>
              <a:rPr lang="en-US" dirty="0"/>
              <a:t> (“as it comes together, it’s a real eye opener) </a:t>
            </a:r>
          </a:p>
          <a:p>
            <a:pPr marL="285750" indent="-285750">
              <a:buFont typeface="Arial" panose="020B0604020202020204" pitchFamily="34" charset="0"/>
              <a:buChar char="•"/>
            </a:pPr>
            <a:r>
              <a:rPr lang="en-US" sz="1800" b="1" dirty="0"/>
              <a:t>Student Engagement in Active Learning </a:t>
            </a:r>
          </a:p>
          <a:p>
            <a:pPr marL="742950" lvl="1" indent="-285750">
              <a:buFont typeface="Arial" panose="020B0604020202020204" pitchFamily="34" charset="0"/>
              <a:buChar char="•"/>
            </a:pPr>
            <a:r>
              <a:rPr lang="en-US" dirty="0"/>
              <a:t>“It is possible to actively learn during this time”</a:t>
            </a:r>
          </a:p>
          <a:p>
            <a:pPr marL="285750" indent="-285750">
              <a:buFont typeface="Arial" panose="020B0604020202020204" pitchFamily="34" charset="0"/>
              <a:buChar char="•"/>
            </a:pPr>
            <a:r>
              <a:rPr lang="en-US" sz="1800" b="1" dirty="0"/>
              <a:t>Student Persistence through Ownership of Self-Selected Topics</a:t>
            </a:r>
            <a:r>
              <a:rPr lang="en-US" sz="1800" dirty="0"/>
              <a:t> </a:t>
            </a:r>
          </a:p>
          <a:p>
            <a:pPr marL="742950" lvl="1" indent="-285750">
              <a:buFont typeface="Arial" panose="020B0604020202020204" pitchFamily="34" charset="0"/>
              <a:buChar char="•"/>
            </a:pPr>
            <a:r>
              <a:rPr lang="en-US" dirty="0"/>
              <a:t>“I would enjoy seeing the study continue on if possible…” </a:t>
            </a:r>
          </a:p>
          <a:p>
            <a:pPr marL="285750" indent="-285750">
              <a:buFont typeface="Arial" panose="020B0604020202020204" pitchFamily="34" charset="0"/>
              <a:buChar char="•"/>
            </a:pPr>
            <a:r>
              <a:rPr lang="en-US" sz="1800" b="1" dirty="0"/>
              <a:t>Direct Relevance of Coursework to the Real World</a:t>
            </a:r>
            <a:r>
              <a:rPr lang="en-US" sz="1800" dirty="0"/>
              <a:t> </a:t>
            </a:r>
          </a:p>
          <a:p>
            <a:pPr marL="742950" lvl="1" indent="-285750">
              <a:buFont typeface="Arial" panose="020B0604020202020204" pitchFamily="34" charset="0"/>
              <a:buChar char="•"/>
            </a:pPr>
            <a:r>
              <a:rPr lang="en-US" dirty="0"/>
              <a:t>“I am very comfortable doing statistics in problem type questions in class… This course removed me from that… Not only did I have to learn to apply these skills in real world cases, but also do it in a way that mattered…”</a:t>
            </a:r>
          </a:p>
          <a:p>
            <a:pPr marL="742950" lvl="1" indent="-285750">
              <a:buFont typeface="Arial" panose="020B0604020202020204" pitchFamily="34" charset="0"/>
              <a:buChar char="•"/>
            </a:pPr>
            <a:r>
              <a:rPr lang="en-US" dirty="0"/>
              <a:t>“When I read news articles or other studies, I cannot help but critically think of these resources and investigate all the data and the writers, which are skills that I learned from this course.”</a:t>
            </a:r>
          </a:p>
        </p:txBody>
      </p:sp>
    </p:spTree>
    <p:extLst>
      <p:ext uri="{BB962C8B-B14F-4D97-AF65-F5344CB8AC3E}">
        <p14:creationId xmlns:p14="http://schemas.microsoft.com/office/powerpoint/2010/main" val="699378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Hips key elements</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p:txBody>
          <a:bodyPr>
            <a:normAutofit/>
          </a:bodyPr>
          <a:lstStyle/>
          <a:p>
            <a:pPr marL="285750" indent="-285750">
              <a:buFont typeface="Arial" panose="020B0604020202020204" pitchFamily="34" charset="0"/>
              <a:buChar char="•"/>
            </a:pPr>
            <a:r>
              <a:rPr lang="en-US" sz="2400" b="1" dirty="0" err="1"/>
              <a:t>Kuh</a:t>
            </a:r>
            <a:r>
              <a:rPr lang="en-US" sz="2400" b="1" dirty="0"/>
              <a:t> &amp; O’Donnell (2013)</a:t>
            </a:r>
          </a:p>
          <a:p>
            <a:pPr marL="742950" lvl="1" indent="-285750">
              <a:buFont typeface="Arial" panose="020B0604020202020204" pitchFamily="34" charset="0"/>
              <a:buChar char="•"/>
            </a:pPr>
            <a:r>
              <a:rPr lang="en-US" sz="2000" b="1" dirty="0"/>
              <a:t>Investment of time and effort over an extended time</a:t>
            </a:r>
          </a:p>
          <a:p>
            <a:pPr marL="1200150" lvl="2" indent="-285750">
              <a:buFont typeface="Arial" panose="020B0604020202020204" pitchFamily="34" charset="0"/>
              <a:buChar char="•"/>
            </a:pPr>
            <a:r>
              <a:rPr lang="en-US" sz="1800" dirty="0"/>
              <a:t>Semester long project completed in successive steps</a:t>
            </a:r>
          </a:p>
          <a:p>
            <a:pPr marL="742950" lvl="1" indent="-285750">
              <a:buFont typeface="Arial" panose="020B0604020202020204" pitchFamily="34" charset="0"/>
              <a:buChar char="•"/>
            </a:pPr>
            <a:r>
              <a:rPr lang="en-US" sz="2000" b="1" dirty="0"/>
              <a:t>Interactions with faculty and peers about substantive matters</a:t>
            </a:r>
          </a:p>
          <a:p>
            <a:pPr marL="1200150" lvl="2" indent="-285750">
              <a:buFont typeface="Arial" panose="020B0604020202020204" pitchFamily="34" charset="0"/>
              <a:buChar char="•"/>
            </a:pPr>
            <a:r>
              <a:rPr lang="en-US" sz="1800" dirty="0"/>
              <a:t>Group projects with regular meetings on self-selected variables</a:t>
            </a:r>
          </a:p>
          <a:p>
            <a:pPr marL="742950" lvl="1" indent="-285750">
              <a:buFont typeface="Arial" panose="020B0604020202020204" pitchFamily="34" charset="0"/>
              <a:buChar char="•"/>
            </a:pPr>
            <a:r>
              <a:rPr lang="en-US" sz="2000" b="1" dirty="0"/>
              <a:t>Frequent, timely, constructive feedback</a:t>
            </a:r>
          </a:p>
          <a:p>
            <a:pPr marL="1200150" lvl="2" indent="-285750">
              <a:buFont typeface="Arial" panose="020B0604020202020204" pitchFamily="34" charset="0"/>
              <a:buChar char="•"/>
            </a:pPr>
            <a:r>
              <a:rPr lang="en-US" sz="1800" dirty="0"/>
              <a:t>Instructor feedback on all sections of drafts; peer review of presentations</a:t>
            </a:r>
          </a:p>
          <a:p>
            <a:pPr marL="742950" lvl="1" indent="-285750">
              <a:buFont typeface="Arial" panose="020B0604020202020204" pitchFamily="34" charset="0"/>
              <a:buChar char="•"/>
            </a:pPr>
            <a:r>
              <a:rPr lang="en-US" sz="2000" b="1" dirty="0"/>
              <a:t>Structured opportunities to reflect and integrate learning</a:t>
            </a:r>
          </a:p>
          <a:p>
            <a:pPr marL="1200150" lvl="2" indent="-285750">
              <a:buFont typeface="Arial" panose="020B0604020202020204" pitchFamily="34" charset="0"/>
              <a:buChar char="•"/>
            </a:pPr>
            <a:r>
              <a:rPr lang="en-US" sz="1800" dirty="0"/>
              <a:t>Three structured reflections; optional revision of final research project paper</a:t>
            </a:r>
          </a:p>
          <a:p>
            <a:pPr marL="742950" lvl="1" indent="-285750">
              <a:buFont typeface="Arial" panose="020B0604020202020204" pitchFamily="34" charset="0"/>
              <a:buChar char="•"/>
            </a:pPr>
            <a:r>
              <a:rPr lang="en-US" sz="2000" b="1" dirty="0"/>
              <a:t>Relevance of learning via real-world application</a:t>
            </a:r>
          </a:p>
          <a:p>
            <a:pPr marL="1200150" lvl="2" indent="-285750">
              <a:buFont typeface="Arial" panose="020B0604020202020204" pitchFamily="34" charset="0"/>
              <a:buChar char="•"/>
            </a:pPr>
            <a:r>
              <a:rPr lang="en-US" sz="1800" dirty="0"/>
              <a:t>Self-selected variables on issues affecting students’ lives</a:t>
            </a:r>
          </a:p>
          <a:p>
            <a:pPr marL="742950" lvl="1" indent="-285750">
              <a:buFont typeface="Arial" panose="020B0604020202020204" pitchFamily="34" charset="0"/>
              <a:buChar char="•"/>
            </a:pPr>
            <a:r>
              <a:rPr lang="en-US" sz="2000" b="1" dirty="0"/>
              <a:t>Public demonstration of competence</a:t>
            </a:r>
          </a:p>
          <a:p>
            <a:pPr marL="1200150" lvl="2" indent="-285750">
              <a:buFont typeface="Arial" panose="020B0604020202020204" pitchFamily="34" charset="0"/>
              <a:buChar char="•"/>
            </a:pPr>
            <a:r>
              <a:rPr lang="en-US" sz="1800" dirty="0"/>
              <a:t>Peer review of classmates’ projects; optional conference presentations</a:t>
            </a:r>
          </a:p>
        </p:txBody>
      </p:sp>
    </p:spTree>
    <p:extLst>
      <p:ext uri="{BB962C8B-B14F-4D97-AF65-F5344CB8AC3E}">
        <p14:creationId xmlns:p14="http://schemas.microsoft.com/office/powerpoint/2010/main" val="2309885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Academic rigor key elements</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p:txBody>
          <a:bodyPr>
            <a:normAutofit fontScale="92500" lnSpcReduction="10000"/>
          </a:bodyPr>
          <a:lstStyle/>
          <a:p>
            <a:pPr marL="285750" indent="-285750">
              <a:buFont typeface="Arial" panose="020B0604020202020204" pitchFamily="34" charset="0"/>
              <a:buChar char="•"/>
            </a:pPr>
            <a:r>
              <a:rPr lang="en-US" sz="2400" b="1" dirty="0"/>
              <a:t>Schwegler (2019a)</a:t>
            </a:r>
          </a:p>
          <a:p>
            <a:pPr marL="742950" lvl="1" indent="-285750">
              <a:buFont typeface="Arial" panose="020B0604020202020204" pitchFamily="34" charset="0"/>
              <a:buChar char="•"/>
            </a:pPr>
            <a:r>
              <a:rPr lang="en-US" sz="2000" b="1" dirty="0"/>
              <a:t>Sequenced learning activities and interactions supported by research</a:t>
            </a:r>
          </a:p>
          <a:p>
            <a:pPr marL="1200150" lvl="2" indent="-285750">
              <a:buFont typeface="Arial" panose="020B0604020202020204" pitchFamily="34" charset="0"/>
              <a:buChar char="•"/>
            </a:pPr>
            <a:r>
              <a:rPr lang="en-US" sz="1800" dirty="0"/>
              <a:t>Active learning vs. lecture (Freeman et al., 2014)</a:t>
            </a:r>
          </a:p>
          <a:p>
            <a:pPr marL="1200150" lvl="2" indent="-285750">
              <a:buFont typeface="Arial" panose="020B0604020202020204" pitchFamily="34" charset="0"/>
              <a:buChar char="•"/>
            </a:pPr>
            <a:r>
              <a:rPr lang="en-US" sz="1800" dirty="0"/>
              <a:t>Spaced practice (Donovan &amp; </a:t>
            </a:r>
            <a:r>
              <a:rPr lang="en-US" sz="1800" dirty="0" err="1"/>
              <a:t>Radosevich</a:t>
            </a:r>
            <a:r>
              <a:rPr lang="en-US" sz="1800" dirty="0"/>
              <a:t>, 1999)</a:t>
            </a:r>
          </a:p>
          <a:p>
            <a:pPr marL="1200150" lvl="2" indent="-285750">
              <a:buFont typeface="Arial" panose="020B0604020202020204" pitchFamily="34" charset="0"/>
              <a:buChar char="•"/>
            </a:pPr>
            <a:r>
              <a:rPr lang="en-US" sz="1800" dirty="0"/>
              <a:t>Interleaved content (Taylor &amp; Rohrer, 2010)</a:t>
            </a:r>
          </a:p>
          <a:p>
            <a:pPr marL="742950" lvl="1" indent="-285750">
              <a:buFont typeface="Arial" panose="020B0604020202020204" pitchFamily="34" charset="0"/>
              <a:buChar char="•"/>
            </a:pPr>
            <a:r>
              <a:rPr lang="en-US" sz="2000" b="1" dirty="0"/>
              <a:t>Student creation of own understanding and interpretation of information </a:t>
            </a:r>
          </a:p>
          <a:p>
            <a:pPr marL="1200150" lvl="2" indent="-285750">
              <a:buFont typeface="Arial" panose="020B0604020202020204" pitchFamily="34" charset="0"/>
              <a:buChar char="•"/>
            </a:pPr>
            <a:r>
              <a:rPr lang="en-US" sz="1800" dirty="0"/>
              <a:t>Group discussions but individual assignments and grading</a:t>
            </a:r>
          </a:p>
          <a:p>
            <a:pPr marL="742950" lvl="1" indent="-285750">
              <a:buFont typeface="Arial" panose="020B0604020202020204" pitchFamily="34" charset="0"/>
              <a:buChar char="•"/>
            </a:pPr>
            <a:r>
              <a:rPr lang="en-US" sz="2000" b="1" dirty="0"/>
              <a:t>Student demonstration of understanding</a:t>
            </a:r>
          </a:p>
          <a:p>
            <a:pPr marL="1200150" lvl="2" indent="-285750">
              <a:buFont typeface="Arial" panose="020B0604020202020204" pitchFamily="34" charset="0"/>
              <a:buChar char="•"/>
            </a:pPr>
            <a:r>
              <a:rPr lang="en-US" sz="1800" dirty="0"/>
              <a:t>Written research paper</a:t>
            </a:r>
          </a:p>
          <a:p>
            <a:pPr marL="1200150" lvl="2" indent="-285750">
              <a:buFont typeface="Arial" panose="020B0604020202020204" pitchFamily="34" charset="0"/>
              <a:buChar char="•"/>
            </a:pPr>
            <a:r>
              <a:rPr lang="en-US" sz="1800" dirty="0"/>
              <a:t>Conference style poster presentation</a:t>
            </a:r>
          </a:p>
          <a:p>
            <a:pPr marL="1200150" lvl="2" indent="-285750">
              <a:buFont typeface="Arial" panose="020B0604020202020204" pitchFamily="34" charset="0"/>
              <a:buChar char="•"/>
            </a:pPr>
            <a:r>
              <a:rPr lang="en-US" sz="1800" dirty="0"/>
              <a:t>Peer review feedback</a:t>
            </a:r>
          </a:p>
          <a:p>
            <a:pPr marL="742950" lvl="1" indent="-285750">
              <a:buFont typeface="Arial" panose="020B0604020202020204" pitchFamily="34" charset="0"/>
              <a:buChar char="•"/>
            </a:pPr>
            <a:r>
              <a:rPr lang="en-US" sz="2000" b="1" dirty="0"/>
              <a:t>Student retrieved evidence to support understanding</a:t>
            </a:r>
          </a:p>
          <a:p>
            <a:pPr marL="1200150" lvl="2" indent="-285750">
              <a:buFont typeface="Arial" panose="020B0604020202020204" pitchFamily="34" charset="0"/>
              <a:buChar char="•"/>
            </a:pPr>
            <a:r>
              <a:rPr lang="en-US" sz="1800" dirty="0"/>
              <a:t>Peer-reviewed research from library databases</a:t>
            </a:r>
          </a:p>
          <a:p>
            <a:pPr marL="1200150" lvl="2" indent="-285750">
              <a:buFont typeface="Arial" panose="020B0604020202020204" pitchFamily="34" charset="0"/>
              <a:buChar char="•"/>
            </a:pPr>
            <a:r>
              <a:rPr lang="en-US" sz="1800" dirty="0"/>
              <a:t>Reputable information from online sources</a:t>
            </a:r>
          </a:p>
          <a:p>
            <a:pPr marL="1200150" lvl="2" indent="-285750">
              <a:buFont typeface="Arial" panose="020B0604020202020204" pitchFamily="34" charset="0"/>
              <a:buChar char="•"/>
            </a:pPr>
            <a:r>
              <a:rPr lang="en-US" sz="1800" dirty="0"/>
              <a:t>Interpretation of first-hand data collection</a:t>
            </a:r>
          </a:p>
        </p:txBody>
      </p:sp>
    </p:spTree>
    <p:extLst>
      <p:ext uri="{BB962C8B-B14F-4D97-AF65-F5344CB8AC3E}">
        <p14:creationId xmlns:p14="http://schemas.microsoft.com/office/powerpoint/2010/main" val="3477091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Academic rigor Context</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p:txBody>
          <a:bodyPr>
            <a:normAutofit/>
          </a:bodyPr>
          <a:lstStyle/>
          <a:p>
            <a:pPr marL="285750" indent="-285750">
              <a:buFont typeface="Arial" panose="020B0604020202020204" pitchFamily="34" charset="0"/>
              <a:buChar char="•"/>
            </a:pPr>
            <a:r>
              <a:rPr lang="en-US" sz="2400" b="1" dirty="0"/>
              <a:t>Schwegler (2019b)</a:t>
            </a:r>
          </a:p>
        </p:txBody>
      </p:sp>
      <p:pic>
        <p:nvPicPr>
          <p:cNvPr id="4" name="Picture 3">
            <a:extLst>
              <a:ext uri="{FF2B5EF4-FFF2-40B4-BE49-F238E27FC236}">
                <a16:creationId xmlns:a16="http://schemas.microsoft.com/office/drawing/2014/main" id="{E3B29A41-30AF-4D74-9F7E-688E3282F64E}"/>
              </a:ext>
            </a:extLst>
          </p:cNvPr>
          <p:cNvPicPr/>
          <p:nvPr/>
        </p:nvPicPr>
        <p:blipFill rotWithShape="1">
          <a:blip r:embed="rId2">
            <a:extLst>
              <a:ext uri="{28A0092B-C50C-407E-A947-70E740481C1C}">
                <a14:useLocalDpi xmlns:a14="http://schemas.microsoft.com/office/drawing/2010/main" val="0"/>
              </a:ext>
            </a:extLst>
          </a:blip>
          <a:srcRect l="5204" t="6206" r="4111" b="8613"/>
          <a:stretch/>
        </p:blipFill>
        <p:spPr bwMode="auto">
          <a:xfrm>
            <a:off x="2951018" y="1866900"/>
            <a:ext cx="6018415" cy="4409209"/>
          </a:xfrm>
          <a:prstGeom prst="rect">
            <a:avLst/>
          </a:prstGeom>
          <a:noFill/>
        </p:spPr>
      </p:pic>
    </p:spTree>
    <p:extLst>
      <p:ext uri="{BB962C8B-B14F-4D97-AF65-F5344CB8AC3E}">
        <p14:creationId xmlns:p14="http://schemas.microsoft.com/office/powerpoint/2010/main" val="506270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Conclusions</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p:txBody>
          <a:bodyPr>
            <a:normAutofit/>
          </a:bodyPr>
          <a:lstStyle/>
          <a:p>
            <a:pPr marL="285750" indent="-285750">
              <a:buFont typeface="Arial" panose="020B0604020202020204" pitchFamily="34" charset="0"/>
              <a:buChar char="•"/>
            </a:pPr>
            <a:r>
              <a:rPr lang="en-US" sz="2400" b="1" dirty="0"/>
              <a:t>HIPs are associated with perceived learning gains and civic engagement.</a:t>
            </a:r>
          </a:p>
          <a:p>
            <a:pPr marL="285750" indent="-285750">
              <a:buFont typeface="Arial" panose="020B0604020202020204" pitchFamily="34" charset="0"/>
              <a:buChar char="•"/>
            </a:pPr>
            <a:r>
              <a:rPr lang="en-US" sz="2400" b="1" dirty="0"/>
              <a:t>HIPs can be effectively deployed in fully online contexts.</a:t>
            </a:r>
          </a:p>
          <a:p>
            <a:pPr marL="285750" indent="-285750">
              <a:buFont typeface="Arial" panose="020B0604020202020204" pitchFamily="34" charset="0"/>
              <a:buChar char="•"/>
            </a:pPr>
            <a:r>
              <a:rPr lang="en-US" sz="2400" b="1" dirty="0"/>
              <a:t>HIPs embedded in the regular curriculum expands access to all learners.</a:t>
            </a:r>
          </a:p>
          <a:p>
            <a:pPr marL="285750" indent="-285750">
              <a:buFont typeface="Arial" panose="020B0604020202020204" pitchFamily="34" charset="0"/>
              <a:buChar char="•"/>
            </a:pPr>
            <a:r>
              <a:rPr lang="en-US" sz="2400" b="1" dirty="0"/>
              <a:t>Additional research is needed regarding quality of HIP implementation.</a:t>
            </a:r>
          </a:p>
          <a:p>
            <a:pPr marL="742950" lvl="1" indent="-285750">
              <a:buFont typeface="Arial" panose="020B0604020202020204" pitchFamily="34" charset="0"/>
              <a:buChar char="•"/>
            </a:pPr>
            <a:r>
              <a:rPr lang="en-US" sz="2000" b="1" dirty="0"/>
              <a:t>Consider key characteristics of HIPs and academic rigor</a:t>
            </a:r>
          </a:p>
          <a:p>
            <a:pPr marL="285750" indent="-285750">
              <a:buFont typeface="Arial" panose="020B0604020202020204" pitchFamily="34" charset="0"/>
              <a:buChar char="•"/>
            </a:pPr>
            <a:r>
              <a:rPr lang="en-US" sz="2400" b="1" dirty="0"/>
              <a:t>Impact of participation on students extends beyond a mere course assignment.</a:t>
            </a:r>
          </a:p>
          <a:p>
            <a:pPr marL="742950" lvl="1" indent="-285750">
              <a:buFont typeface="Arial" panose="020B0604020202020204" pitchFamily="34" charset="0"/>
              <a:buChar char="•"/>
            </a:pPr>
            <a:endParaRPr lang="en-US" sz="2400" b="1" dirty="0"/>
          </a:p>
        </p:txBody>
      </p:sp>
    </p:spTree>
    <p:extLst>
      <p:ext uri="{BB962C8B-B14F-4D97-AF65-F5344CB8AC3E}">
        <p14:creationId xmlns:p14="http://schemas.microsoft.com/office/powerpoint/2010/main" val="780651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406095" y="-102806"/>
            <a:ext cx="10134369" cy="1002552"/>
          </a:xfrm>
        </p:spPr>
        <p:txBody>
          <a:bodyPr/>
          <a:lstStyle/>
          <a:p>
            <a:r>
              <a:rPr lang="en-US" dirty="0"/>
              <a:t>References</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209368" y="899746"/>
            <a:ext cx="10134369" cy="4849283"/>
          </a:xfrm>
        </p:spPr>
        <p:txBody>
          <a:bodyPr>
            <a:noAutofit/>
          </a:bodyPr>
          <a:lstStyle/>
          <a:p>
            <a:pPr marL="285750" indent="-285750">
              <a:buFont typeface="Arial" panose="020B0604020202020204" pitchFamily="34" charset="0"/>
              <a:buChar char="•"/>
            </a:pPr>
            <a:r>
              <a:rPr lang="en-US" sz="800" dirty="0">
                <a:latin typeface="+mn-lt"/>
              </a:rPr>
              <a:t>Alt, D., &amp; Raichel, N. (2020). Reflective journaling and metacognitive awareness: Insights from a longitudinal study in higher education. </a:t>
            </a:r>
            <a:r>
              <a:rPr lang="en-US" sz="800" i="1" dirty="0">
                <a:latin typeface="+mn-lt"/>
              </a:rPr>
              <a:t>Reflective Practice, 21</a:t>
            </a:r>
            <a:r>
              <a:rPr lang="en-US" sz="800" dirty="0">
                <a:latin typeface="+mn-lt"/>
              </a:rPr>
              <a:t>(2), 145-158. </a:t>
            </a:r>
            <a:r>
              <a:rPr lang="en-US" sz="800" dirty="0">
                <a:solidFill>
                  <a:schemeClr val="accent3">
                    <a:lumMod val="50000"/>
                  </a:schemeClr>
                </a:solidFill>
                <a:latin typeface="+mn-lt"/>
                <a:hlinkClick r:id="rId3">
                  <a:extLst>
                    <a:ext uri="{A12FA001-AC4F-418D-AE19-62706E023703}">
                      <ahyp:hlinkClr xmlns:ahyp="http://schemas.microsoft.com/office/drawing/2018/hyperlinkcolor" val="tx"/>
                    </a:ext>
                  </a:extLst>
                </a:hlinkClick>
              </a:rPr>
              <a:t>https://doi.org/10.1080/14623943.2020.1716708</a:t>
            </a:r>
            <a:endParaRPr lang="en-US" sz="800" dirty="0">
              <a:solidFill>
                <a:schemeClr val="accent3">
                  <a:lumMod val="50000"/>
                </a:schemeClr>
              </a:solidFill>
              <a:latin typeface="+mn-lt"/>
            </a:endParaRPr>
          </a:p>
          <a:p>
            <a:pPr marL="285750" indent="-285750">
              <a:buFont typeface="Arial" panose="020B0604020202020204" pitchFamily="34" charset="0"/>
              <a:buChar char="•"/>
            </a:pPr>
            <a:r>
              <a:rPr lang="en-US" sz="800" i="0" u="none" strike="noStrike" baseline="0" dirty="0" err="1">
                <a:solidFill>
                  <a:srgbClr val="000000"/>
                </a:solidFill>
                <a:latin typeface="+mn-lt"/>
              </a:rPr>
              <a:t>Bettinger</a:t>
            </a:r>
            <a:r>
              <a:rPr lang="en-US" sz="800" i="0" u="none" strike="noStrike" baseline="0" dirty="0">
                <a:solidFill>
                  <a:srgbClr val="000000"/>
                </a:solidFill>
                <a:latin typeface="+mn-lt"/>
              </a:rPr>
              <a:t>, E. P., Fox, L., Loeb, S., &amp; Taylor, E. S. (2017). Virtual classrooms: How online college courses affect student success. </a:t>
            </a:r>
            <a:r>
              <a:rPr lang="en-US" sz="800" i="1" u="none" strike="noStrike" baseline="0" dirty="0">
                <a:solidFill>
                  <a:srgbClr val="000000"/>
                </a:solidFill>
                <a:latin typeface="+mn-lt"/>
              </a:rPr>
              <a:t>American Economic Review</a:t>
            </a:r>
            <a:r>
              <a:rPr lang="en-US" sz="800" i="0" u="none" strike="noStrike" baseline="0" dirty="0">
                <a:solidFill>
                  <a:srgbClr val="000000"/>
                </a:solidFill>
                <a:latin typeface="+mn-lt"/>
              </a:rPr>
              <a:t>, </a:t>
            </a:r>
            <a:r>
              <a:rPr lang="en-US" sz="800" i="1" u="none" strike="noStrike" baseline="0" dirty="0">
                <a:solidFill>
                  <a:srgbClr val="000000"/>
                </a:solidFill>
                <a:latin typeface="+mn-lt"/>
              </a:rPr>
              <a:t>107</a:t>
            </a:r>
            <a:r>
              <a:rPr lang="en-US" sz="800" i="0" u="none" strike="noStrike" baseline="0" dirty="0">
                <a:solidFill>
                  <a:srgbClr val="000000"/>
                </a:solidFill>
                <a:latin typeface="+mn-lt"/>
              </a:rPr>
              <a:t>(9), 2855-2875.</a:t>
            </a:r>
            <a:r>
              <a:rPr lang="en-US" sz="800" i="0" u="none" strike="noStrike" baseline="0" dirty="0">
                <a:solidFill>
                  <a:srgbClr val="1155CD"/>
                </a:solidFill>
                <a:latin typeface="+mn-lt"/>
              </a:rPr>
              <a:t>https://doi.org/10.1257/aer.20151193</a:t>
            </a:r>
            <a:endParaRPr lang="en-US" sz="800" dirty="0">
              <a:solidFill>
                <a:schemeClr val="accent3">
                  <a:lumMod val="50000"/>
                </a:schemeClr>
              </a:solidFill>
              <a:latin typeface="+mn-lt"/>
            </a:endParaRPr>
          </a:p>
          <a:p>
            <a:pPr marL="285750" indent="-285750">
              <a:buFont typeface="Arial" panose="020B0604020202020204" pitchFamily="34" charset="0"/>
              <a:buChar char="•"/>
            </a:pPr>
            <a:r>
              <a:rPr lang="en-US" sz="800" dirty="0">
                <a:latin typeface="+mn-lt"/>
              </a:rPr>
              <a:t>Coker, J. S., </a:t>
            </a:r>
            <a:r>
              <a:rPr lang="en-US" sz="800" dirty="0" err="1">
                <a:latin typeface="+mn-lt"/>
              </a:rPr>
              <a:t>Heiser</a:t>
            </a:r>
            <a:r>
              <a:rPr lang="en-US" sz="800" dirty="0">
                <a:latin typeface="+mn-lt"/>
              </a:rPr>
              <a:t>, E., Taylor, L., &amp; Book, C. (2017). Impact of experiential learning depth and breadth on student outcomes. </a:t>
            </a:r>
            <a:r>
              <a:rPr lang="en-US" sz="800" i="1" dirty="0">
                <a:latin typeface="+mn-lt"/>
              </a:rPr>
              <a:t>Journal of Experiential Education, 40</a:t>
            </a:r>
            <a:r>
              <a:rPr lang="en-US" sz="800" dirty="0">
                <a:latin typeface="+mn-lt"/>
              </a:rPr>
              <a:t>(1), 5-23.</a:t>
            </a:r>
          </a:p>
          <a:p>
            <a:pPr marL="285750" indent="-285750">
              <a:buFont typeface="Arial" panose="020B0604020202020204" pitchFamily="34" charset="0"/>
              <a:buChar char="•"/>
            </a:pPr>
            <a:r>
              <a:rPr lang="en-US" sz="800" dirty="0">
                <a:latin typeface="+mn-lt"/>
              </a:rPr>
              <a:t>Finley, A., &amp; McNair, T. (2013). Assessing underserved students’ engagement in high-impact practices. Association of American Colleges and Universities. </a:t>
            </a:r>
            <a:r>
              <a:rPr lang="en-US" sz="800" u="sng" dirty="0">
                <a:solidFill>
                  <a:schemeClr val="accent3">
                    <a:lumMod val="50000"/>
                  </a:schemeClr>
                </a:solidFill>
                <a:latin typeface="+mn-lt"/>
                <a:hlinkClick r:id="rId4">
                  <a:extLst>
                    <a:ext uri="{A12FA001-AC4F-418D-AE19-62706E023703}">
                      <ahyp:hlinkClr xmlns:ahyp="http://schemas.microsoft.com/office/drawing/2018/hyperlinkcolor" val="tx"/>
                    </a:ext>
                  </a:extLst>
                </a:hlinkClick>
              </a:rPr>
              <a:t>https://secure.aacu.org/imis/ItemDetail?iProductCode=E-HIPSUNST&amp;Category=</a:t>
            </a:r>
            <a:endParaRPr lang="en-US" sz="800" dirty="0">
              <a:solidFill>
                <a:schemeClr val="accent3">
                  <a:lumMod val="50000"/>
                </a:schemeClr>
              </a:solidFill>
              <a:latin typeface="+mn-lt"/>
            </a:endParaRPr>
          </a:p>
          <a:p>
            <a:pPr marL="285750" indent="-285750">
              <a:buFont typeface="Arial" panose="020B0604020202020204" pitchFamily="34" charset="0"/>
              <a:buChar char="•"/>
            </a:pPr>
            <a:r>
              <a:rPr lang="en-US" sz="800" dirty="0">
                <a:latin typeface="+mn-lt"/>
              </a:rPr>
              <a:t>Freeman, S., Eddy, S. L., McDonough, M., Smith, M. K., </a:t>
            </a:r>
            <a:r>
              <a:rPr lang="en-US" sz="800" dirty="0" err="1">
                <a:latin typeface="+mn-lt"/>
              </a:rPr>
              <a:t>Okoroafor</a:t>
            </a:r>
            <a:r>
              <a:rPr lang="en-US" sz="800" dirty="0">
                <a:latin typeface="+mn-lt"/>
              </a:rPr>
              <a:t>, N., </a:t>
            </a:r>
            <a:r>
              <a:rPr lang="en-US" sz="800" dirty="0" err="1">
                <a:latin typeface="+mn-lt"/>
              </a:rPr>
              <a:t>Jordt</a:t>
            </a:r>
            <a:r>
              <a:rPr lang="en-US" sz="800" dirty="0">
                <a:latin typeface="+mn-lt"/>
              </a:rPr>
              <a:t>, H., &amp; </a:t>
            </a:r>
            <a:r>
              <a:rPr lang="en-US" sz="800" dirty="0" err="1">
                <a:latin typeface="+mn-lt"/>
              </a:rPr>
              <a:t>Wenderoth</a:t>
            </a:r>
            <a:r>
              <a:rPr lang="en-US" sz="800" dirty="0">
                <a:latin typeface="+mn-lt"/>
              </a:rPr>
              <a:t>, M. P. (2014). Active learning increases student performance in science, engineering, and mathematics. </a:t>
            </a:r>
            <a:r>
              <a:rPr lang="en-US" sz="800" i="1" dirty="0">
                <a:latin typeface="+mn-lt"/>
              </a:rPr>
              <a:t>Proceedings of the National Academy of Sciences, 111</a:t>
            </a:r>
            <a:r>
              <a:rPr lang="en-US" sz="800" dirty="0">
                <a:latin typeface="+mn-lt"/>
              </a:rPr>
              <a:t>(23), 8410-8415. </a:t>
            </a:r>
            <a:r>
              <a:rPr lang="en-US" sz="800" dirty="0" err="1">
                <a:latin typeface="+mn-lt"/>
              </a:rPr>
              <a:t>doi</a:t>
            </a:r>
            <a:r>
              <a:rPr lang="en-US" sz="800" dirty="0">
                <a:latin typeface="+mn-lt"/>
              </a:rPr>
              <a:t>: 10.1073/pnas.1319030111 </a:t>
            </a:r>
          </a:p>
          <a:p>
            <a:pPr marL="285750" indent="-285750">
              <a:buFont typeface="Arial" panose="020B0604020202020204" pitchFamily="34" charset="0"/>
              <a:buChar char="•"/>
            </a:pPr>
            <a:r>
              <a:rPr lang="en-US" sz="800" dirty="0">
                <a:latin typeface="+mn-lt"/>
              </a:rPr>
              <a:t>Johnson, S. R., &amp; Stage, F. K. (2018). Academic engagement and student success: Do high-impact practices mean higher graduation rates? </a:t>
            </a:r>
            <a:r>
              <a:rPr lang="en-US" sz="800" i="1" dirty="0">
                <a:latin typeface="+mn-lt"/>
              </a:rPr>
              <a:t>The Journal of Higher Education, 89</a:t>
            </a:r>
            <a:r>
              <a:rPr lang="en-US" sz="800" dirty="0">
                <a:latin typeface="+mn-lt"/>
              </a:rPr>
              <a:t>(5), 753-781.</a:t>
            </a:r>
          </a:p>
          <a:p>
            <a:pPr marL="285750" indent="-285750">
              <a:buFont typeface="Arial" panose="020B0604020202020204" pitchFamily="34" charset="0"/>
              <a:buChar char="•"/>
            </a:pPr>
            <a:r>
              <a:rPr lang="en-US" sz="800" dirty="0" err="1">
                <a:latin typeface="+mn-lt"/>
              </a:rPr>
              <a:t>Kilgo</a:t>
            </a:r>
            <a:r>
              <a:rPr lang="en-US" sz="800" dirty="0">
                <a:latin typeface="+mn-lt"/>
              </a:rPr>
              <a:t>, C. A., Ezell Sheets, J. K., &amp; Pascarella, E. T. (2015). The link between high-impact practices and student learning: Some longitudinal evidence. </a:t>
            </a:r>
            <a:r>
              <a:rPr lang="en-US" sz="800" i="1" dirty="0">
                <a:latin typeface="+mn-lt"/>
              </a:rPr>
              <a:t>Higher Education, 69</a:t>
            </a:r>
            <a:r>
              <a:rPr lang="en-US" sz="800" dirty="0">
                <a:latin typeface="+mn-lt"/>
              </a:rPr>
              <a:t>, 509-525.</a:t>
            </a:r>
          </a:p>
          <a:p>
            <a:pPr marL="285750" indent="-285750">
              <a:buFont typeface="Arial" panose="020B0604020202020204" pitchFamily="34" charset="0"/>
              <a:buChar char="•"/>
            </a:pPr>
            <a:r>
              <a:rPr lang="en-US" sz="800" dirty="0" err="1">
                <a:latin typeface="+mn-lt"/>
              </a:rPr>
              <a:t>Kuh</a:t>
            </a:r>
            <a:r>
              <a:rPr lang="en-US" sz="800" dirty="0">
                <a:latin typeface="+mn-lt"/>
              </a:rPr>
              <a:t>, G. D. (2008). High-impact practices: What they are, who has access to them, and why they matter. Association of American Colleges and Universities. </a:t>
            </a:r>
            <a:r>
              <a:rPr lang="en-US" sz="800" u="sng" dirty="0">
                <a:solidFill>
                  <a:schemeClr val="accent3">
                    <a:lumMod val="50000"/>
                  </a:schemeClr>
                </a:solidFill>
                <a:latin typeface="+mn-lt"/>
                <a:hlinkClick r:id="rId5">
                  <a:extLst>
                    <a:ext uri="{A12FA001-AC4F-418D-AE19-62706E023703}">
                      <ahyp:hlinkClr xmlns:ahyp="http://schemas.microsoft.com/office/drawing/2018/hyperlinkcolor" val="tx"/>
                    </a:ext>
                  </a:extLst>
                </a:hlinkClick>
              </a:rPr>
              <a:t>https://secure.aacu.org/imis/ItemDetail?iProductCode=E-HIGHIMP&amp;Category=</a:t>
            </a:r>
            <a:endParaRPr lang="en-US" sz="800" dirty="0">
              <a:solidFill>
                <a:schemeClr val="accent3">
                  <a:lumMod val="50000"/>
                </a:schemeClr>
              </a:solidFill>
              <a:latin typeface="+mn-lt"/>
            </a:endParaRPr>
          </a:p>
          <a:p>
            <a:pPr marL="285750" indent="-285750">
              <a:buFont typeface="Arial" panose="020B0604020202020204" pitchFamily="34" charset="0"/>
              <a:buChar char="•"/>
            </a:pPr>
            <a:r>
              <a:rPr lang="en-US" sz="800" dirty="0" err="1">
                <a:latin typeface="+mn-lt"/>
              </a:rPr>
              <a:t>Kuh</a:t>
            </a:r>
            <a:r>
              <a:rPr lang="en-US" sz="800" dirty="0">
                <a:latin typeface="+mn-lt"/>
              </a:rPr>
              <a:t>, G. D., &amp; O’Donnell. (2013). </a:t>
            </a:r>
            <a:r>
              <a:rPr lang="en-US" sz="800" i="1" dirty="0">
                <a:latin typeface="+mn-lt"/>
              </a:rPr>
              <a:t>Ensuring quality &amp; taking high-impact practices to scale</a:t>
            </a:r>
            <a:r>
              <a:rPr lang="en-US" sz="800" dirty="0">
                <a:latin typeface="+mn-lt"/>
              </a:rPr>
              <a:t>. Association of American Colleges &amp; Universities. </a:t>
            </a:r>
            <a:r>
              <a:rPr lang="en-US" sz="800" dirty="0">
                <a:solidFill>
                  <a:schemeClr val="accent4">
                    <a:lumMod val="50000"/>
                  </a:schemeClr>
                </a:solidFill>
                <a:latin typeface="+mn-lt"/>
                <a:hlinkClick r:id="rId6">
                  <a:extLst>
                    <a:ext uri="{A12FA001-AC4F-418D-AE19-62706E023703}">
                      <ahyp:hlinkClr xmlns:ahyp="http://schemas.microsoft.com/office/drawing/2018/hyperlinkcolor" val="tx"/>
                    </a:ext>
                  </a:extLst>
                </a:hlinkClick>
              </a:rPr>
              <a:t>https://www.aacu.org/publications-research/publications/ensuring-quality-and-taking-high-impact-practices-scale</a:t>
            </a:r>
            <a:r>
              <a:rPr lang="en-US" sz="800" dirty="0">
                <a:solidFill>
                  <a:schemeClr val="accent4">
                    <a:lumMod val="50000"/>
                  </a:schemeClr>
                </a:solidFill>
                <a:latin typeface="+mn-lt"/>
              </a:rPr>
              <a:t> </a:t>
            </a:r>
          </a:p>
          <a:p>
            <a:pPr marL="285750" indent="-285750">
              <a:buFont typeface="Arial" panose="020B0604020202020204" pitchFamily="34" charset="0"/>
              <a:buChar char="•"/>
            </a:pPr>
            <a:r>
              <a:rPr lang="en-US" sz="800" dirty="0" err="1">
                <a:latin typeface="+mn-lt"/>
              </a:rPr>
              <a:t>Kuh</a:t>
            </a:r>
            <a:r>
              <a:rPr lang="en-US" sz="800" dirty="0">
                <a:latin typeface="+mn-lt"/>
              </a:rPr>
              <a:t>, G. D., O’Donnell, K., &amp; Schneider, C. G. (2017). HIPs at ten. </a:t>
            </a:r>
            <a:r>
              <a:rPr lang="en-US" sz="800" i="1" dirty="0">
                <a:latin typeface="+mn-lt"/>
              </a:rPr>
              <a:t>Change: The Magazine of Higher Learning, 49</a:t>
            </a:r>
            <a:r>
              <a:rPr lang="en-US" sz="800" dirty="0">
                <a:latin typeface="+mn-lt"/>
              </a:rPr>
              <a:t>(5), 8-16.</a:t>
            </a:r>
          </a:p>
          <a:p>
            <a:pPr marL="285750" indent="-285750">
              <a:buFont typeface="Arial" panose="020B0604020202020204" pitchFamily="34" charset="0"/>
              <a:buChar char="•"/>
            </a:pPr>
            <a:r>
              <a:rPr lang="en-US" sz="800" dirty="0">
                <a:latin typeface="+mn-lt"/>
              </a:rPr>
              <a:t>Myers, C. B., Myers, S. M., &amp; Peters, M. (2019). The longitudinal connections between undergraduate high impact curriculum practices and civic engagement in adulthood. </a:t>
            </a:r>
            <a:r>
              <a:rPr lang="en-US" sz="800" i="1" dirty="0">
                <a:latin typeface="+mn-lt"/>
              </a:rPr>
              <a:t>Research in Higher Education, 60</a:t>
            </a:r>
            <a:r>
              <a:rPr lang="en-US" sz="800" dirty="0">
                <a:latin typeface="+mn-lt"/>
              </a:rPr>
              <a:t>, 83-110. </a:t>
            </a:r>
          </a:p>
          <a:p>
            <a:pPr marL="285750" indent="-285750">
              <a:buFont typeface="Arial" panose="020B0604020202020204" pitchFamily="34" charset="0"/>
              <a:buChar char="•"/>
            </a:pPr>
            <a:r>
              <a:rPr lang="en-US" sz="800" dirty="0">
                <a:latin typeface="+mn-lt"/>
              </a:rPr>
              <a:t>O’Malley, J., &amp; McCraw, H. (1999). Students’ perceptions of distance learning, online learning and the traditional classroom. </a:t>
            </a:r>
            <a:r>
              <a:rPr lang="en-US" sz="800" i="1" dirty="0">
                <a:latin typeface="+mn-lt"/>
              </a:rPr>
              <a:t>Online Journal of Distance Learning Administration</a:t>
            </a:r>
            <a:r>
              <a:rPr lang="en-US" sz="800" dirty="0">
                <a:latin typeface="+mn-lt"/>
              </a:rPr>
              <a:t>, 2. </a:t>
            </a:r>
            <a:r>
              <a:rPr lang="en-US" sz="800" dirty="0">
                <a:solidFill>
                  <a:schemeClr val="accent4">
                    <a:lumMod val="50000"/>
                  </a:schemeClr>
                </a:solidFill>
                <a:latin typeface="+mn-lt"/>
                <a:hlinkClick r:id="rId7">
                  <a:extLst>
                    <a:ext uri="{A12FA001-AC4F-418D-AE19-62706E023703}">
                      <ahyp:hlinkClr xmlns:ahyp="http://schemas.microsoft.com/office/drawing/2018/hyperlinkcolor" val="tx"/>
                    </a:ext>
                  </a:extLst>
                </a:hlinkClick>
              </a:rPr>
              <a:t>https://www.westga.edu/~distance/omalley24.html</a:t>
            </a:r>
            <a:endParaRPr lang="en-US" sz="800" dirty="0">
              <a:solidFill>
                <a:schemeClr val="accent4">
                  <a:lumMod val="50000"/>
                </a:schemeClr>
              </a:solidFill>
              <a:latin typeface="+mn-lt"/>
            </a:endParaRPr>
          </a:p>
          <a:p>
            <a:pPr marL="285750" indent="-285750">
              <a:buFont typeface="Arial" panose="020B0604020202020204" pitchFamily="34" charset="0"/>
              <a:buChar char="•"/>
            </a:pPr>
            <a:r>
              <a:rPr lang="en-US" sz="800" i="0" u="none" strike="noStrike" baseline="0" dirty="0" err="1">
                <a:solidFill>
                  <a:srgbClr val="000000"/>
                </a:solidFill>
                <a:latin typeface="+mn-lt"/>
              </a:rPr>
              <a:t>Realyvásquez</a:t>
            </a:r>
            <a:r>
              <a:rPr lang="en-US" sz="800" i="0" u="none" strike="noStrike" baseline="0" dirty="0">
                <a:solidFill>
                  <a:srgbClr val="000000"/>
                </a:solidFill>
                <a:latin typeface="+mn-lt"/>
              </a:rPr>
              <a:t>-Vargas, A., Maldonado-</a:t>
            </a:r>
            <a:r>
              <a:rPr lang="en-US" sz="800" i="0" u="none" strike="noStrike" baseline="0" dirty="0" err="1">
                <a:solidFill>
                  <a:srgbClr val="000000"/>
                </a:solidFill>
                <a:latin typeface="+mn-lt"/>
              </a:rPr>
              <a:t>Macías</a:t>
            </a:r>
            <a:r>
              <a:rPr lang="en-US" sz="800" i="0" u="none" strike="noStrike" baseline="0" dirty="0">
                <a:solidFill>
                  <a:srgbClr val="000000"/>
                </a:solidFill>
                <a:latin typeface="+mn-lt"/>
              </a:rPr>
              <a:t>, A. A., Arredondo-Soto, K. C., Baez-Lopez, </a:t>
            </a:r>
            <a:r>
              <a:rPr lang="en-US" sz="800" i="0" u="none" strike="noStrike" baseline="0" dirty="0" err="1">
                <a:solidFill>
                  <a:srgbClr val="000000"/>
                </a:solidFill>
                <a:latin typeface="+mn-lt"/>
              </a:rPr>
              <a:t>Y.,Carrillo</a:t>
            </a:r>
            <a:r>
              <a:rPr lang="en-US" sz="800" i="0" u="none" strike="noStrike" baseline="0" dirty="0">
                <a:solidFill>
                  <a:srgbClr val="000000"/>
                </a:solidFill>
                <a:latin typeface="+mn-lt"/>
              </a:rPr>
              <a:t>-Gutiérrez, T., &amp; Hernández-Escobedo, G. (2020). The impact of environmental factors on academic performance of university students taking online classes during the COVID-19 pandemic in Mexico. </a:t>
            </a:r>
            <a:r>
              <a:rPr lang="en-US" sz="800" i="1" u="none" strike="noStrike" baseline="0" dirty="0">
                <a:solidFill>
                  <a:srgbClr val="000000"/>
                </a:solidFill>
                <a:latin typeface="+mn-lt"/>
              </a:rPr>
              <a:t>Sustainability </a:t>
            </a:r>
            <a:r>
              <a:rPr lang="en-US" sz="800" i="0" u="none" strike="noStrike" baseline="0" dirty="0">
                <a:solidFill>
                  <a:srgbClr val="000000"/>
                </a:solidFill>
                <a:latin typeface="+mn-lt"/>
              </a:rPr>
              <a:t>, </a:t>
            </a:r>
            <a:r>
              <a:rPr lang="en-US" sz="800" i="1" u="none" strike="noStrike" baseline="0" dirty="0">
                <a:solidFill>
                  <a:srgbClr val="000000"/>
                </a:solidFill>
                <a:latin typeface="+mn-lt"/>
              </a:rPr>
              <a:t>12 </a:t>
            </a:r>
            <a:r>
              <a:rPr lang="en-US" sz="800" i="0" u="none" strike="noStrike" baseline="0" dirty="0">
                <a:solidFill>
                  <a:srgbClr val="000000"/>
                </a:solidFill>
                <a:latin typeface="+mn-lt"/>
              </a:rPr>
              <a:t>(21), 1–22.</a:t>
            </a:r>
            <a:r>
              <a:rPr lang="en-US" sz="800" i="0" u="none" strike="noStrike" baseline="0" dirty="0">
                <a:solidFill>
                  <a:srgbClr val="1155CD"/>
                </a:solidFill>
                <a:latin typeface="+mn-lt"/>
              </a:rPr>
              <a:t>https://doi.org/10.3390/su12219194</a:t>
            </a:r>
            <a:endParaRPr lang="en-US" sz="800" dirty="0">
              <a:solidFill>
                <a:schemeClr val="accent4">
                  <a:lumMod val="50000"/>
                </a:schemeClr>
              </a:solidFill>
              <a:latin typeface="+mn-lt"/>
            </a:endParaRPr>
          </a:p>
          <a:p>
            <a:pPr marL="285750" indent="-285750">
              <a:buFont typeface="Arial" panose="020B0604020202020204" pitchFamily="34" charset="0"/>
              <a:buChar char="•"/>
            </a:pPr>
            <a:r>
              <a:rPr lang="en-US" sz="800" dirty="0">
                <a:latin typeface="+mn-lt"/>
              </a:rPr>
              <a:t>Schwegler, A. F. (2019a, September 12). Academic rigor white paper 1: A comprehensive definition. Quality Matters. </a:t>
            </a:r>
            <a:r>
              <a:rPr lang="en-US" sz="800" dirty="0">
                <a:solidFill>
                  <a:schemeClr val="accent3">
                    <a:lumMod val="50000"/>
                  </a:schemeClr>
                </a:solidFill>
                <a:latin typeface="+mn-lt"/>
                <a:hlinkClick r:id="rId8">
                  <a:extLst>
                    <a:ext uri="{A12FA001-AC4F-418D-AE19-62706E023703}">
                      <ahyp:hlinkClr xmlns:ahyp="http://schemas.microsoft.com/office/drawing/2018/hyperlinkcolor" val="tx"/>
                    </a:ext>
                  </a:extLst>
                </a:hlinkClick>
              </a:rPr>
              <a:t>https://www.qualitymatters.org/qa-resources/resource-center/articles-resources/academic-rigor-white-paper-part-one</a:t>
            </a:r>
            <a:r>
              <a:rPr lang="en-US" sz="800" dirty="0">
                <a:solidFill>
                  <a:schemeClr val="accent3">
                    <a:lumMod val="50000"/>
                  </a:schemeClr>
                </a:solidFill>
                <a:latin typeface="+mn-lt"/>
              </a:rPr>
              <a:t> </a:t>
            </a:r>
          </a:p>
          <a:p>
            <a:pPr marL="285750" indent="-285750">
              <a:buFont typeface="Arial" panose="020B0604020202020204" pitchFamily="34" charset="0"/>
              <a:buChar char="•"/>
            </a:pPr>
            <a:r>
              <a:rPr lang="en-US" sz="800" dirty="0">
                <a:latin typeface="+mn-lt"/>
              </a:rPr>
              <a:t>Schwegler, A. F. (2019b, October 11). Academic rigor white paper 2: Contextualizing academic rigor. Quality Matters. </a:t>
            </a:r>
            <a:r>
              <a:rPr lang="en-US" sz="800" dirty="0">
                <a:solidFill>
                  <a:schemeClr val="accent3">
                    <a:lumMod val="50000"/>
                  </a:schemeClr>
                </a:solidFill>
                <a:latin typeface="+mn-lt"/>
                <a:hlinkClick r:id="rId9">
                  <a:extLst>
                    <a:ext uri="{A12FA001-AC4F-418D-AE19-62706E023703}">
                      <ahyp:hlinkClr xmlns:ahyp="http://schemas.microsoft.com/office/drawing/2018/hyperlinkcolor" val="tx"/>
                    </a:ext>
                  </a:extLst>
                </a:hlinkClick>
              </a:rPr>
              <a:t>https://www.qualitymatters.org/qa-resources/resource-center/articles-resources/academic-rigor-white-paper-part-two</a:t>
            </a:r>
            <a:r>
              <a:rPr lang="en-US" sz="800" dirty="0">
                <a:solidFill>
                  <a:schemeClr val="accent3">
                    <a:lumMod val="50000"/>
                  </a:schemeClr>
                </a:solidFill>
                <a:latin typeface="+mn-lt"/>
              </a:rPr>
              <a:t> </a:t>
            </a:r>
          </a:p>
          <a:p>
            <a:pPr marL="285750" indent="-285750">
              <a:buFont typeface="Arial" panose="020B0604020202020204" pitchFamily="34" charset="0"/>
              <a:buChar char="•"/>
            </a:pPr>
            <a:r>
              <a:rPr lang="en-US" sz="800" i="0" u="none" strike="noStrike" baseline="0" dirty="0">
                <a:solidFill>
                  <a:srgbClr val="000000"/>
                </a:solidFill>
                <a:latin typeface="+mn-lt"/>
              </a:rPr>
              <a:t>Torun, E. D. (2020). Online distance learning in higher education: E-learning readiness as a predictor of academic achievement. </a:t>
            </a:r>
            <a:r>
              <a:rPr lang="en-US" sz="800" i="1" u="none" strike="noStrike" baseline="0" dirty="0">
                <a:solidFill>
                  <a:srgbClr val="000000"/>
                </a:solidFill>
                <a:latin typeface="+mn-lt"/>
              </a:rPr>
              <a:t>Open Praxis</a:t>
            </a:r>
            <a:r>
              <a:rPr lang="en-US" sz="800" i="0" u="none" strike="noStrike" baseline="0" dirty="0">
                <a:solidFill>
                  <a:srgbClr val="000000"/>
                </a:solidFill>
                <a:latin typeface="+mn-lt"/>
              </a:rPr>
              <a:t>, </a:t>
            </a:r>
            <a:r>
              <a:rPr lang="en-US" sz="800" i="1" u="none" strike="noStrike" baseline="0" dirty="0">
                <a:solidFill>
                  <a:srgbClr val="000000"/>
                </a:solidFill>
                <a:latin typeface="+mn-lt"/>
              </a:rPr>
              <a:t>12</a:t>
            </a:r>
            <a:r>
              <a:rPr lang="en-US" sz="800" i="0" u="none" strike="noStrike" baseline="0" dirty="0">
                <a:solidFill>
                  <a:srgbClr val="000000"/>
                </a:solidFill>
                <a:latin typeface="+mn-lt"/>
              </a:rPr>
              <a:t>(2), 191-208. </a:t>
            </a:r>
            <a:r>
              <a:rPr lang="en-US" sz="800" i="0" u="none" strike="noStrike" baseline="0" dirty="0">
                <a:solidFill>
                  <a:srgbClr val="1155CD"/>
                </a:solidFill>
                <a:latin typeface="+mn-lt"/>
                <a:hlinkClick r:id="rId10"/>
              </a:rPr>
              <a:t>https://dx.doi.org/10.5944/openpraxis.12.2.1092</a:t>
            </a:r>
            <a:endParaRPr lang="en-US" sz="800" dirty="0">
              <a:solidFill>
                <a:srgbClr val="1155CD"/>
              </a:solidFill>
              <a:latin typeface="+mn-lt"/>
            </a:endParaRPr>
          </a:p>
          <a:p>
            <a:pPr marL="285750" indent="-285750">
              <a:buFont typeface="Arial" panose="020B0604020202020204" pitchFamily="34" charset="0"/>
              <a:buChar char="•"/>
            </a:pPr>
            <a:r>
              <a:rPr lang="en-US" sz="800" i="0" u="none" strike="noStrike" baseline="0" dirty="0">
                <a:solidFill>
                  <a:srgbClr val="000000"/>
                </a:solidFill>
                <a:latin typeface="+mn-lt"/>
              </a:rPr>
              <a:t>Woolfolk, J. (2020, November 1). </a:t>
            </a:r>
            <a:r>
              <a:rPr lang="en-US" sz="800" i="1" u="none" strike="noStrike" baseline="0" dirty="0">
                <a:solidFill>
                  <a:srgbClr val="000000"/>
                </a:solidFill>
                <a:latin typeface="+mn-lt"/>
              </a:rPr>
              <a:t>Coronavirus: Failing grades spike in Bay Area schools with distance learning</a:t>
            </a:r>
            <a:r>
              <a:rPr lang="en-US" sz="800" i="0" u="none" strike="noStrike" baseline="0" dirty="0">
                <a:solidFill>
                  <a:srgbClr val="000000"/>
                </a:solidFill>
                <a:latin typeface="+mn-lt"/>
              </a:rPr>
              <a:t>. The Mercury News. </a:t>
            </a:r>
            <a:r>
              <a:rPr lang="en-US" sz="800" i="0" u="none" strike="noStrike" baseline="0" dirty="0">
                <a:solidFill>
                  <a:srgbClr val="1155CD"/>
                </a:solidFill>
                <a:latin typeface="+mn-lt"/>
                <a:hlinkClick r:id="rId11"/>
              </a:rPr>
              <a:t>https://www.mercurynews.com/2020/11/01/coronavirus-failing-grades-spike-with-fall-termdistance-learning/</a:t>
            </a:r>
            <a:endParaRPr lang="en-US" sz="800" dirty="0">
              <a:solidFill>
                <a:srgbClr val="1155CD"/>
              </a:solidFill>
              <a:latin typeface="+mn-lt"/>
            </a:endParaRPr>
          </a:p>
          <a:p>
            <a:pPr marL="285750" indent="-285750">
              <a:buFont typeface="Arial" panose="020B0604020202020204" pitchFamily="34" charset="0"/>
              <a:buChar char="•"/>
            </a:pPr>
            <a:r>
              <a:rPr lang="en-US" sz="800" i="0" u="none" strike="noStrike" baseline="0" dirty="0">
                <a:solidFill>
                  <a:srgbClr val="000000"/>
                </a:solidFill>
                <a:latin typeface="+mn-lt"/>
              </a:rPr>
              <a:t>Yang, C., Chen, A., &amp; Chen, Y. (2021). College students’ stress and health in the COVID-19 pandemic: The role of academic workload, separation from school, and fears of contagion. </a:t>
            </a:r>
            <a:r>
              <a:rPr lang="en-US" sz="800" i="1" u="none" strike="noStrike" baseline="0" dirty="0" err="1">
                <a:solidFill>
                  <a:srgbClr val="000000"/>
                </a:solidFill>
                <a:latin typeface="+mn-lt"/>
              </a:rPr>
              <a:t>PLoS</a:t>
            </a:r>
            <a:r>
              <a:rPr lang="en-US" sz="800" i="1" u="none" strike="noStrike" baseline="0" dirty="0">
                <a:solidFill>
                  <a:srgbClr val="000000"/>
                </a:solidFill>
                <a:latin typeface="+mn-lt"/>
              </a:rPr>
              <a:t> ONE</a:t>
            </a:r>
            <a:r>
              <a:rPr lang="en-US" sz="800" i="0" u="none" strike="noStrike" baseline="0" dirty="0">
                <a:solidFill>
                  <a:srgbClr val="000000"/>
                </a:solidFill>
                <a:latin typeface="+mn-lt"/>
              </a:rPr>
              <a:t>, </a:t>
            </a:r>
            <a:r>
              <a:rPr lang="en-US" sz="800" i="1" u="none" strike="noStrike" baseline="0" dirty="0">
                <a:solidFill>
                  <a:srgbClr val="000000"/>
                </a:solidFill>
                <a:latin typeface="+mn-lt"/>
              </a:rPr>
              <a:t>16</a:t>
            </a:r>
            <a:r>
              <a:rPr lang="en-US" sz="800" i="0" u="none" strike="noStrike" baseline="0" dirty="0">
                <a:solidFill>
                  <a:srgbClr val="000000"/>
                </a:solidFill>
                <a:latin typeface="+mn-lt"/>
              </a:rPr>
              <a:t>(2), 1–16. </a:t>
            </a:r>
            <a:r>
              <a:rPr lang="en-US" sz="800" i="0" u="none" strike="noStrike" baseline="0" dirty="0">
                <a:solidFill>
                  <a:srgbClr val="1155CD"/>
                </a:solidFill>
                <a:latin typeface="+mn-lt"/>
              </a:rPr>
              <a:t>https://doi.org/10.1371/journal.pone.0246676</a:t>
            </a:r>
            <a:endParaRPr lang="en-US" sz="800" dirty="0">
              <a:solidFill>
                <a:schemeClr val="accent3">
                  <a:lumMod val="50000"/>
                </a:schemeClr>
              </a:solidFill>
              <a:latin typeface="+mn-lt"/>
            </a:endParaRPr>
          </a:p>
          <a:p>
            <a:pPr marL="285750" indent="-285750">
              <a:buFont typeface="Arial" panose="020B0604020202020204" pitchFamily="34" charset="0"/>
              <a:buChar char="•"/>
            </a:pPr>
            <a:r>
              <a:rPr lang="en-US" sz="800" dirty="0" err="1">
                <a:latin typeface="+mn-lt"/>
              </a:rPr>
              <a:t>Zilvinskis</a:t>
            </a:r>
            <a:r>
              <a:rPr lang="en-US" sz="800" dirty="0">
                <a:latin typeface="+mn-lt"/>
              </a:rPr>
              <a:t>, J. (2019). Measuring quality in high-impact practices. </a:t>
            </a:r>
            <a:r>
              <a:rPr lang="en-US" sz="800" i="1" dirty="0">
                <a:latin typeface="+mn-lt"/>
              </a:rPr>
              <a:t>Higher Education, 78</a:t>
            </a:r>
            <a:r>
              <a:rPr lang="en-US" sz="800" dirty="0">
                <a:latin typeface="+mn-lt"/>
              </a:rPr>
              <a:t>, 687-709. </a:t>
            </a:r>
            <a:endParaRPr lang="en-US" sz="800" dirty="0">
              <a:solidFill>
                <a:schemeClr val="accent3">
                  <a:lumMod val="50000"/>
                </a:schemeClr>
              </a:solidFill>
              <a:latin typeface="+mn-lt"/>
            </a:endParaRPr>
          </a:p>
        </p:txBody>
      </p:sp>
    </p:spTree>
    <p:extLst>
      <p:ext uri="{BB962C8B-B14F-4D97-AF65-F5344CB8AC3E}">
        <p14:creationId xmlns:p14="http://schemas.microsoft.com/office/powerpoint/2010/main" val="3433503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b="1" dirty="0"/>
              <a:t>Thank you for attending!</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842748" y="3302657"/>
            <a:ext cx="4693727" cy="823912"/>
          </a:xfrm>
        </p:spPr>
        <p:txBody>
          <a:bodyPr/>
          <a:lstStyle/>
          <a:p>
            <a:pPr marL="0" indent="0">
              <a:buNone/>
            </a:pPr>
            <a:r>
              <a:rPr lang="en-US" b="1" dirty="0"/>
              <a:t>          schwegler@tamuct.edu</a:t>
            </a:r>
          </a:p>
        </p:txBody>
      </p:sp>
      <p:sp>
        <p:nvSpPr>
          <p:cNvPr id="17" name="Text Placeholder 16">
            <a:extLst>
              <a:ext uri="{FF2B5EF4-FFF2-40B4-BE49-F238E27FC236}">
                <a16:creationId xmlns:a16="http://schemas.microsoft.com/office/drawing/2014/main" id="{F0150DF7-4A8B-444C-8CA1-24A9B9191B80}"/>
              </a:ext>
            </a:extLst>
          </p:cNvPr>
          <p:cNvSpPr>
            <a:spLocks noGrp="1"/>
          </p:cNvSpPr>
          <p:nvPr>
            <p:ph type="body" idx="13"/>
          </p:nvPr>
        </p:nvSpPr>
        <p:spPr>
          <a:xfrm>
            <a:off x="1701432" y="2193132"/>
            <a:ext cx="8223260" cy="823912"/>
          </a:xfrm>
        </p:spPr>
        <p:txBody>
          <a:bodyPr>
            <a:normAutofit/>
          </a:bodyPr>
          <a:lstStyle/>
          <a:p>
            <a:pPr lvl="0"/>
            <a:r>
              <a:rPr lang="en-US" dirty="0"/>
              <a:t>Dr. Andria Schwegler &amp; Ms. </a:t>
            </a:r>
            <a:r>
              <a:rPr lang="en-US" dirty="0" err="1"/>
              <a:t>Baleigh</a:t>
            </a:r>
            <a:r>
              <a:rPr lang="en-US" dirty="0"/>
              <a:t> Elliott</a:t>
            </a:r>
          </a:p>
        </p:txBody>
      </p:sp>
      <p:pic>
        <p:nvPicPr>
          <p:cNvPr id="4" name="Picture 3" descr="A picture containing text, person, outdoor, hairpiece&#10;&#10;Description automatically generated">
            <a:extLst>
              <a:ext uri="{FF2B5EF4-FFF2-40B4-BE49-F238E27FC236}">
                <a16:creationId xmlns:a16="http://schemas.microsoft.com/office/drawing/2014/main" id="{2751572F-736A-4113-AF6B-DFE7C034E4B0}"/>
              </a:ext>
            </a:extLst>
          </p:cNvPr>
          <p:cNvPicPr>
            <a:picLocks noChangeAspect="1"/>
          </p:cNvPicPr>
          <p:nvPr/>
        </p:nvPicPr>
        <p:blipFill>
          <a:blip r:embed="rId2"/>
          <a:stretch>
            <a:fillRect/>
          </a:stretch>
        </p:blipFill>
        <p:spPr>
          <a:xfrm>
            <a:off x="2345429" y="3807783"/>
            <a:ext cx="1968870" cy="2369180"/>
          </a:xfrm>
          <a:prstGeom prst="rect">
            <a:avLst/>
          </a:prstGeom>
        </p:spPr>
      </p:pic>
      <p:pic>
        <p:nvPicPr>
          <p:cNvPr id="9" name="Picture 8">
            <a:extLst>
              <a:ext uri="{FF2B5EF4-FFF2-40B4-BE49-F238E27FC236}">
                <a16:creationId xmlns:a16="http://schemas.microsoft.com/office/drawing/2014/main" id="{6EAA49A1-9716-473E-83FF-6B6A867A0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394" y="5236094"/>
            <a:ext cx="2755879" cy="940869"/>
          </a:xfrm>
          <a:prstGeom prst="rect">
            <a:avLst/>
          </a:prstGeom>
          <a:ln>
            <a:solidFill>
              <a:schemeClr val="tx1"/>
            </a:solidFill>
          </a:ln>
        </p:spPr>
      </p:pic>
      <p:sp>
        <p:nvSpPr>
          <p:cNvPr id="13" name="Title 21">
            <a:extLst>
              <a:ext uri="{FF2B5EF4-FFF2-40B4-BE49-F238E27FC236}">
                <a16:creationId xmlns:a16="http://schemas.microsoft.com/office/drawing/2014/main" id="{AE1CD34B-3B2A-4BD5-94F6-DC3DA8C99CD6}"/>
              </a:ext>
            </a:extLst>
          </p:cNvPr>
          <p:cNvSpPr txBox="1">
            <a:spLocks/>
          </p:cNvSpPr>
          <p:nvPr/>
        </p:nvSpPr>
        <p:spPr>
          <a:xfrm>
            <a:off x="1627321" y="1251358"/>
            <a:ext cx="10134369" cy="1002552"/>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4500" b="0" i="0" kern="1200" cap="all" baseline="0">
                <a:solidFill>
                  <a:schemeClr val="accent4">
                    <a:lumMod val="75000"/>
                  </a:schemeClr>
                </a:solidFill>
                <a:latin typeface="Sagona ExtraLight" panose="02020303050505020204" pitchFamily="18" charset="0"/>
                <a:ea typeface="+mj-ea"/>
                <a:cs typeface="+mj-cs"/>
              </a:defRPr>
            </a:lvl1pPr>
          </a:lstStyle>
          <a:p>
            <a:r>
              <a:rPr lang="en-US" sz="3200" b="1" dirty="0"/>
              <a:t>Questions or comments?</a:t>
            </a:r>
          </a:p>
        </p:txBody>
      </p:sp>
      <p:pic>
        <p:nvPicPr>
          <p:cNvPr id="12" name="Picture 4">
            <a:extLst>
              <a:ext uri="{FF2B5EF4-FFF2-40B4-BE49-F238E27FC236}">
                <a16:creationId xmlns:a16="http://schemas.microsoft.com/office/drawing/2014/main" id="{9B1245F2-1F04-4119-90C1-7DAE83870C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75" t="23998" r="24596" b="30669"/>
          <a:stretch/>
        </p:blipFill>
        <p:spPr bwMode="auto">
          <a:xfrm>
            <a:off x="5676861" y="3788697"/>
            <a:ext cx="1766971" cy="240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866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descr="People reviewing floor plans">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p:txBody>
          <a:bodyPr>
            <a:normAutofit/>
          </a:bodyPr>
          <a:lstStyle/>
          <a:p>
            <a:r>
              <a:rPr lang="en-US" dirty="0">
                <a:solidFill>
                  <a:schemeClr val="bg1"/>
                </a:solidFill>
              </a:rPr>
              <a:t>Summary of the research</a:t>
            </a:r>
            <a:endParaRPr lang="id-ID" dirty="0">
              <a:solidFill>
                <a:schemeClr val="bg1"/>
              </a:solidFill>
            </a:endParaRPr>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3999" y="2715790"/>
            <a:ext cx="4793673" cy="2387600"/>
          </a:xfrm>
        </p:spPr>
        <p:txBody>
          <a:bodyPr>
            <a:normAutofit/>
          </a:bodyPr>
          <a:lstStyle/>
          <a:p>
            <a:r>
              <a:rPr lang="en-US" dirty="0">
                <a:solidFill>
                  <a:schemeClr val="bg1"/>
                </a:solidFill>
              </a:rPr>
              <a:t>High-impact educational practices</a:t>
            </a:r>
          </a:p>
        </p:txBody>
      </p:sp>
    </p:spTree>
    <p:extLst>
      <p:ext uri="{BB962C8B-B14F-4D97-AF65-F5344CB8AC3E}">
        <p14:creationId xmlns:p14="http://schemas.microsoft.com/office/powerpoint/2010/main" val="1096345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High-impact practices</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p:txBody>
          <a:bodyPr/>
          <a:lstStyle/>
          <a:p>
            <a:r>
              <a:rPr lang="en-US" sz="2400" b="1" dirty="0"/>
              <a:t>Association of American Colleges &amp; Universities </a:t>
            </a:r>
            <a:r>
              <a:rPr lang="en-US" sz="2400" b="1" dirty="0">
                <a:solidFill>
                  <a:srgbClr val="0070C0"/>
                </a:solidFill>
                <a:hlinkClick r:id="rId2">
                  <a:extLst>
                    <a:ext uri="{A12FA001-AC4F-418D-AE19-62706E023703}">
                      <ahyp:hlinkClr xmlns:ahyp="http://schemas.microsoft.com/office/drawing/2018/hyperlinkcolor" val="tx"/>
                    </a:ext>
                  </a:extLst>
                </a:hlinkClick>
              </a:rPr>
              <a:t>Descriptions</a:t>
            </a:r>
            <a:endParaRPr lang="en-US" sz="2400" b="1" dirty="0">
              <a:solidFill>
                <a:srgbClr val="0070C0"/>
              </a:solidFill>
            </a:endParaRPr>
          </a:p>
          <a:p>
            <a:pPr lvl="1"/>
            <a:r>
              <a:rPr lang="en-US" sz="2000" b="1" dirty="0"/>
              <a:t>First-Year Seminars and Experiences</a:t>
            </a:r>
          </a:p>
          <a:p>
            <a:pPr lvl="1"/>
            <a:r>
              <a:rPr lang="en-US" sz="2000" b="1" dirty="0"/>
              <a:t>Common Intellectual Experiences</a:t>
            </a:r>
          </a:p>
          <a:p>
            <a:pPr lvl="1"/>
            <a:r>
              <a:rPr lang="en-US" sz="2000" b="1" dirty="0"/>
              <a:t>Learning Communities</a:t>
            </a:r>
          </a:p>
          <a:p>
            <a:pPr lvl="1"/>
            <a:r>
              <a:rPr lang="en-US" sz="2000" b="1" dirty="0"/>
              <a:t>Writing-Intensive Courses</a:t>
            </a:r>
          </a:p>
          <a:p>
            <a:pPr lvl="1"/>
            <a:r>
              <a:rPr lang="en-US" sz="2000" b="1" dirty="0"/>
              <a:t>Collaborative Assignments and Projects</a:t>
            </a:r>
          </a:p>
          <a:p>
            <a:pPr lvl="1"/>
            <a:r>
              <a:rPr lang="en-US" sz="2000" b="1" dirty="0"/>
              <a:t>Undergraduate Research</a:t>
            </a:r>
          </a:p>
          <a:p>
            <a:pPr lvl="1"/>
            <a:r>
              <a:rPr lang="en-US" sz="2000" b="1" dirty="0"/>
              <a:t>Diversity/Global Learning</a:t>
            </a:r>
          </a:p>
          <a:p>
            <a:pPr lvl="1"/>
            <a:r>
              <a:rPr lang="en-US" sz="2000" b="1" dirty="0" err="1"/>
              <a:t>ePortfolios</a:t>
            </a:r>
            <a:endParaRPr lang="en-US" sz="2000" b="1" dirty="0"/>
          </a:p>
          <a:p>
            <a:pPr lvl="1"/>
            <a:r>
              <a:rPr lang="en-US" sz="2000" b="1" dirty="0"/>
              <a:t>Service Learning, Community-Based Learning</a:t>
            </a:r>
          </a:p>
          <a:p>
            <a:pPr lvl="1"/>
            <a:r>
              <a:rPr lang="en-US" sz="2000" b="1" dirty="0"/>
              <a:t>Internships</a:t>
            </a:r>
          </a:p>
          <a:p>
            <a:pPr lvl="1"/>
            <a:r>
              <a:rPr lang="en-US" sz="2000" b="1" dirty="0"/>
              <a:t>Capstone Courses and Projects</a:t>
            </a:r>
          </a:p>
        </p:txBody>
      </p:sp>
    </p:spTree>
    <p:extLst>
      <p:ext uri="{BB962C8B-B14F-4D97-AF65-F5344CB8AC3E}">
        <p14:creationId xmlns:p14="http://schemas.microsoft.com/office/powerpoint/2010/main" val="2625297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Audience poll</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27322" y="1507066"/>
            <a:ext cx="8529401" cy="4849283"/>
          </a:xfrm>
        </p:spPr>
        <p:txBody>
          <a:bodyPr/>
          <a:lstStyle/>
          <a:p>
            <a:r>
              <a:rPr lang="en-US" sz="2400" b="1" dirty="0"/>
              <a:t>Please respond in the chat.</a:t>
            </a:r>
          </a:p>
          <a:p>
            <a:pPr marL="919163" indent="-457200">
              <a:buAutoNum type="arabicPeriod"/>
            </a:pPr>
            <a:r>
              <a:rPr lang="en-US" sz="2400" b="1" dirty="0"/>
              <a:t>At your institution, what HIPs are offered for students taking online courses?</a:t>
            </a:r>
          </a:p>
          <a:p>
            <a:pPr marL="919163" indent="-457200">
              <a:buFont typeface="Arial" panose="020B0604020202020204" pitchFamily="34" charset="0"/>
              <a:buAutoNum type="arabicPeriod"/>
            </a:pPr>
            <a:r>
              <a:rPr lang="en-US" sz="2400" b="1" dirty="0"/>
              <a:t>Are the same HIPs that are offered on campus offered online for students who cannot be on campus?</a:t>
            </a:r>
          </a:p>
          <a:p>
            <a:pPr marL="461963"/>
            <a:endParaRPr lang="en-US" sz="2400" b="1" dirty="0"/>
          </a:p>
          <a:p>
            <a:endParaRPr lang="en-US" sz="2000" b="1" dirty="0"/>
          </a:p>
        </p:txBody>
      </p:sp>
    </p:spTree>
    <p:extLst>
      <p:ext uri="{BB962C8B-B14F-4D97-AF65-F5344CB8AC3E}">
        <p14:creationId xmlns:p14="http://schemas.microsoft.com/office/powerpoint/2010/main" val="416368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Hips and student outcomes</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p:txBody>
          <a:bodyPr>
            <a:normAutofit lnSpcReduction="10000"/>
          </a:bodyPr>
          <a:lstStyle/>
          <a:p>
            <a:r>
              <a:rPr lang="en-US" sz="2400" b="1" dirty="0"/>
              <a:t>Positive Relationship between HIPs Participation and Students’ Perceptions</a:t>
            </a:r>
          </a:p>
          <a:p>
            <a:pPr lvl="1"/>
            <a:r>
              <a:rPr lang="en-US" sz="1700" b="1" dirty="0"/>
              <a:t>Finley &amp; McNair (2013) - 38 institutions, </a:t>
            </a:r>
            <a:r>
              <a:rPr lang="en-US" sz="1700" b="1" i="1" dirty="0"/>
              <a:t>n</a:t>
            </a:r>
            <a:r>
              <a:rPr lang="en-US" sz="1700" b="1" dirty="0"/>
              <a:t> = 25,336 students</a:t>
            </a:r>
          </a:p>
          <a:p>
            <a:pPr lvl="2"/>
            <a:r>
              <a:rPr lang="en-US" sz="1700" b="1" dirty="0"/>
              <a:t>HIP participation (yes vs. no) with number ranging from 0 to 6</a:t>
            </a:r>
          </a:p>
          <a:p>
            <a:pPr lvl="2"/>
            <a:r>
              <a:rPr lang="en-US" sz="1700" b="1" dirty="0"/>
              <a:t>Student perceptions - NSSE items (deep learning, practical competence, general education, personal and social development)</a:t>
            </a:r>
          </a:p>
          <a:p>
            <a:pPr lvl="2"/>
            <a:endParaRPr lang="en-US" sz="1700" b="1" dirty="0"/>
          </a:p>
          <a:p>
            <a:pPr lvl="1"/>
            <a:r>
              <a:rPr lang="en-US" sz="1700" b="1" dirty="0" err="1"/>
              <a:t>Kilgo</a:t>
            </a:r>
            <a:r>
              <a:rPr lang="en-US" sz="1700" b="1" dirty="0"/>
              <a:t>, Sheets, &amp; Pascarella (2015) – 17 institutions over 4 years, </a:t>
            </a:r>
            <a:r>
              <a:rPr lang="en-US" sz="1700" b="1" i="1" dirty="0"/>
              <a:t>n</a:t>
            </a:r>
            <a:r>
              <a:rPr lang="en-US" sz="1700" b="1" dirty="0"/>
              <a:t>s ranged from 883 to 1,845 students</a:t>
            </a:r>
          </a:p>
          <a:p>
            <a:pPr marL="914400" lvl="1"/>
            <a:r>
              <a:rPr lang="en-US" sz="1700" b="1" dirty="0"/>
              <a:t>Active/collaborative learning and undergraduate research had positive associations with a majority of outcomes</a:t>
            </a:r>
          </a:p>
          <a:p>
            <a:pPr lvl="2"/>
            <a:r>
              <a:rPr lang="en-US" sz="1700" b="1" dirty="0"/>
              <a:t>Future studies should examine differences in administration and facilitation of HIPs to ensure they are high impact</a:t>
            </a:r>
          </a:p>
          <a:p>
            <a:pPr lvl="1"/>
            <a:endParaRPr lang="en-US" sz="1700" b="1" dirty="0"/>
          </a:p>
          <a:p>
            <a:pPr lvl="1"/>
            <a:r>
              <a:rPr lang="en-US" sz="1700" b="1" dirty="0"/>
              <a:t>Coker, </a:t>
            </a:r>
            <a:r>
              <a:rPr lang="en-US" sz="1700" b="1" dirty="0" err="1"/>
              <a:t>Heiser</a:t>
            </a:r>
            <a:r>
              <a:rPr lang="en-US" sz="1700" b="1" dirty="0"/>
              <a:t>, Taylor, &amp; Book (2017) - 1 institution, </a:t>
            </a:r>
            <a:r>
              <a:rPr lang="en-US" sz="1700" b="1" i="1" dirty="0"/>
              <a:t>n</a:t>
            </a:r>
            <a:r>
              <a:rPr lang="en-US" sz="1700" b="1" dirty="0"/>
              <a:t> = 2,058 students</a:t>
            </a:r>
          </a:p>
          <a:p>
            <a:pPr lvl="2"/>
            <a:r>
              <a:rPr lang="en-US" sz="1700" b="1" dirty="0"/>
              <a:t>HIP participation (at least 1 unit required) with units ranging from 1 to 63</a:t>
            </a:r>
          </a:p>
          <a:p>
            <a:pPr lvl="2"/>
            <a:r>
              <a:rPr lang="en-US" sz="1700" b="1" dirty="0"/>
              <a:t>Student perceptions – NSSE items (perceived learning, higher level thinking, relationships, college experience)</a:t>
            </a:r>
          </a:p>
          <a:p>
            <a:pPr lvl="1"/>
            <a:endParaRPr lang="en-US" b="1" dirty="0"/>
          </a:p>
          <a:p>
            <a:pPr lvl="2"/>
            <a:endParaRPr lang="en-US" b="1" dirty="0"/>
          </a:p>
        </p:txBody>
      </p:sp>
    </p:spTree>
    <p:extLst>
      <p:ext uri="{BB962C8B-B14F-4D97-AF65-F5344CB8AC3E}">
        <p14:creationId xmlns:p14="http://schemas.microsoft.com/office/powerpoint/2010/main" val="237665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sz="4400" dirty="0"/>
              <a:t>Hip:  undergraduate research</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27322" y="1507066"/>
            <a:ext cx="10134371" cy="5011289"/>
          </a:xfrm>
        </p:spPr>
        <p:txBody>
          <a:bodyPr>
            <a:normAutofit fontScale="92500" lnSpcReduction="10000"/>
          </a:bodyPr>
          <a:lstStyle/>
          <a:p>
            <a:r>
              <a:rPr lang="en-US" sz="2400" b="1" dirty="0"/>
              <a:t>Positive Relationship between HIPs Participation and Students’ Perceptions</a:t>
            </a:r>
          </a:p>
          <a:p>
            <a:pPr lvl="1"/>
            <a:r>
              <a:rPr lang="en-US" sz="1800" b="1" dirty="0"/>
              <a:t>Johnson &amp; Stage (2018) – </a:t>
            </a:r>
            <a:r>
              <a:rPr lang="en-US" sz="1800" b="1" i="1" dirty="0"/>
              <a:t>n</a:t>
            </a:r>
            <a:r>
              <a:rPr lang="en-US" sz="1800" b="1" dirty="0"/>
              <a:t> = 101 large, public institutions</a:t>
            </a:r>
          </a:p>
          <a:p>
            <a:pPr lvl="2"/>
            <a:r>
              <a:rPr lang="en-US" sz="1800" b="1" dirty="0"/>
              <a:t>HIP participation (none, optional, required for some, required for all) and 4-year and 6-year graduation rates by institution selectivity (most, moderate, least)	</a:t>
            </a:r>
          </a:p>
          <a:p>
            <a:pPr marL="1377950" lvl="2"/>
            <a:r>
              <a:rPr lang="en-US" sz="1800" b="1" dirty="0"/>
              <a:t>Undergraduate research had large, positive correlation with 6-year graduation rates at least selective institutions.</a:t>
            </a:r>
          </a:p>
          <a:p>
            <a:pPr marL="1377950" lvl="2"/>
            <a:r>
              <a:rPr lang="en-US" sz="1800" b="1" dirty="0"/>
              <a:t>HIPs at moderately selective institutions had no associations with graduation rates.</a:t>
            </a:r>
          </a:p>
          <a:p>
            <a:pPr lvl="2"/>
            <a:r>
              <a:rPr lang="en-US" sz="1800" b="1" dirty="0"/>
              <a:t>Institutions should make intentional decisions about which HIPs fit students’ needs.</a:t>
            </a:r>
          </a:p>
          <a:p>
            <a:pPr lvl="1"/>
            <a:endParaRPr lang="en-US" sz="1800" b="1" dirty="0"/>
          </a:p>
          <a:p>
            <a:pPr lvl="1"/>
            <a:r>
              <a:rPr lang="en-US" sz="1800" b="1" dirty="0"/>
              <a:t>Myers, Myers, &amp; Peters (2019) - </a:t>
            </a:r>
            <a:r>
              <a:rPr lang="en-US" sz="1800" b="1" i="1" dirty="0"/>
              <a:t>n</a:t>
            </a:r>
            <a:r>
              <a:rPr lang="en-US" sz="1800" b="1" dirty="0"/>
              <a:t> = 6,440 students assessed 4 times</a:t>
            </a:r>
          </a:p>
          <a:p>
            <a:pPr lvl="2"/>
            <a:r>
              <a:rPr lang="en-US" sz="1800" b="1" dirty="0"/>
              <a:t>Educational Longitudinal Study – 10-year survey starting in 10</a:t>
            </a:r>
            <a:r>
              <a:rPr lang="en-US" sz="1800" b="1" baseline="30000" dirty="0"/>
              <a:t>th</a:t>
            </a:r>
            <a:r>
              <a:rPr lang="en-US" sz="1800" b="1" dirty="0"/>
              <a:t> grade</a:t>
            </a:r>
          </a:p>
          <a:p>
            <a:pPr lvl="2"/>
            <a:r>
              <a:rPr lang="en-US" sz="1800" b="1" dirty="0"/>
              <a:t>HIP participation (yes vs. no) in college positively associated with civic engagement in adulthood, especially for those with low civic orientation in high school</a:t>
            </a:r>
          </a:p>
          <a:p>
            <a:pPr lvl="2"/>
            <a:r>
              <a:rPr lang="en-US" sz="1800" b="1" dirty="0"/>
              <a:t>Each additional HIP associated with increase in civic engagement</a:t>
            </a:r>
          </a:p>
          <a:p>
            <a:pPr lvl="1">
              <a:lnSpc>
                <a:spcPct val="100000"/>
              </a:lnSpc>
            </a:pPr>
            <a:endParaRPr lang="en-US" sz="1800" b="1" dirty="0"/>
          </a:p>
          <a:p>
            <a:pPr lvl="1">
              <a:lnSpc>
                <a:spcPct val="100000"/>
              </a:lnSpc>
            </a:pPr>
            <a:r>
              <a:rPr lang="en-US" sz="1800" b="1" dirty="0" err="1"/>
              <a:t>Zilvinskis</a:t>
            </a:r>
            <a:r>
              <a:rPr lang="en-US" sz="1800" b="1" dirty="0"/>
              <a:t> (2019) – 12 to 28 institutions, </a:t>
            </a:r>
            <a:r>
              <a:rPr lang="en-US" sz="1800" b="1" i="1" dirty="0"/>
              <a:t>n</a:t>
            </a:r>
            <a:r>
              <a:rPr lang="en-US" sz="1800" b="1" dirty="0"/>
              <a:t>s = 1,437 to 4,287 students</a:t>
            </a:r>
          </a:p>
          <a:p>
            <a:pPr lvl="1">
              <a:lnSpc>
                <a:spcPct val="100000"/>
              </a:lnSpc>
            </a:pPr>
            <a:r>
              <a:rPr lang="en-US" sz="1800" b="1" dirty="0"/>
              <a:t>	Faculty feedback, real-world application, and high expectations had positive associations with outcomes</a:t>
            </a:r>
          </a:p>
          <a:p>
            <a:pPr lvl="2"/>
            <a:endParaRPr lang="en-US" b="1" dirty="0"/>
          </a:p>
          <a:p>
            <a:pPr lvl="2"/>
            <a:endParaRPr lang="en-US" b="1" dirty="0"/>
          </a:p>
          <a:p>
            <a:pPr lvl="2"/>
            <a:endParaRPr lang="en-US" b="1" dirty="0"/>
          </a:p>
        </p:txBody>
      </p:sp>
    </p:spTree>
    <p:extLst>
      <p:ext uri="{BB962C8B-B14F-4D97-AF65-F5344CB8AC3E}">
        <p14:creationId xmlns:p14="http://schemas.microsoft.com/office/powerpoint/2010/main" val="378180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t>Hips implementation</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p:txBody>
          <a:bodyPr>
            <a:normAutofit/>
          </a:bodyPr>
          <a:lstStyle/>
          <a:p>
            <a:r>
              <a:rPr lang="en-US" sz="2800" b="1" dirty="0"/>
              <a:t>“Unsystematic, to the detriment of student learning”</a:t>
            </a:r>
          </a:p>
          <a:p>
            <a:pPr lvl="1"/>
            <a:r>
              <a:rPr lang="en-US" sz="1700" b="1" dirty="0" err="1"/>
              <a:t>Kuh</a:t>
            </a:r>
            <a:r>
              <a:rPr lang="en-US" sz="1700" b="1" dirty="0"/>
              <a:t> (2008)</a:t>
            </a:r>
          </a:p>
          <a:p>
            <a:r>
              <a:rPr lang="en-US" sz="2800" b="1" dirty="0"/>
              <a:t>“Participation in HIPs remains inequitable”</a:t>
            </a:r>
          </a:p>
          <a:p>
            <a:pPr lvl="1"/>
            <a:r>
              <a:rPr lang="en-US" sz="1700" b="1" dirty="0" err="1"/>
              <a:t>Kuh</a:t>
            </a:r>
            <a:r>
              <a:rPr lang="en-US" sz="1700" b="1" dirty="0"/>
              <a:t>, O’Donnell, &amp; Schneider (2017)</a:t>
            </a:r>
          </a:p>
          <a:p>
            <a:r>
              <a:rPr lang="en-US" sz="2800" b="1" dirty="0"/>
              <a:t>“Local, personal, and idiosyncratic”</a:t>
            </a:r>
          </a:p>
          <a:p>
            <a:pPr lvl="1"/>
            <a:r>
              <a:rPr lang="en-US" sz="1700" b="1" dirty="0" err="1"/>
              <a:t>Daday</a:t>
            </a:r>
            <a:r>
              <a:rPr lang="en-US" sz="1700" b="1" dirty="0"/>
              <a:t>, Kinzie, O’Donnell, </a:t>
            </a:r>
            <a:r>
              <a:rPr lang="en-US" sz="1700" b="1" dirty="0" err="1"/>
              <a:t>Vande</a:t>
            </a:r>
            <a:r>
              <a:rPr lang="en-US" sz="1700" b="1" dirty="0"/>
              <a:t> Zande, &amp; </a:t>
            </a:r>
            <a:r>
              <a:rPr lang="en-US" sz="1700" b="1" dirty="0" err="1"/>
              <a:t>Zilvinskis</a:t>
            </a:r>
            <a:r>
              <a:rPr lang="en-US" sz="1700" b="1" dirty="0"/>
              <a:t> (2020)</a:t>
            </a:r>
          </a:p>
          <a:p>
            <a:pPr lvl="2"/>
            <a:endParaRPr lang="en-US" b="1" dirty="0"/>
          </a:p>
          <a:p>
            <a:pPr lvl="2"/>
            <a:endParaRPr lang="en-US" b="1" dirty="0"/>
          </a:p>
        </p:txBody>
      </p:sp>
    </p:spTree>
    <p:extLst>
      <p:ext uri="{BB962C8B-B14F-4D97-AF65-F5344CB8AC3E}">
        <p14:creationId xmlns:p14="http://schemas.microsoft.com/office/powerpoint/2010/main" val="3929143805"/>
      </p:ext>
    </p:extLst>
  </p:cSld>
  <p:clrMapOvr>
    <a:masterClrMapping/>
  </p:clrMapOvr>
</p:sld>
</file>

<file path=ppt/theme/theme1.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Modern clean sophisticated presentation</Template>
  <TotalTime>31663</TotalTime>
  <Words>3975</Words>
  <Application>Microsoft Office PowerPoint</Application>
  <PresentationFormat>Widescreen</PresentationFormat>
  <Paragraphs>390</Paragraphs>
  <Slides>37</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Sagona ExtraLight</vt:lpstr>
      <vt:lpstr>Speak Pro</vt:lpstr>
      <vt:lpstr>Wingdings</vt:lpstr>
      <vt:lpstr>Office Theme</vt:lpstr>
      <vt:lpstr>PowerPoint Presentation</vt:lpstr>
      <vt:lpstr>PRESENTERS</vt:lpstr>
      <vt:lpstr>Learning outcomes</vt:lpstr>
      <vt:lpstr>High-impact educational practices</vt:lpstr>
      <vt:lpstr>High-impact practices</vt:lpstr>
      <vt:lpstr>Audience poll</vt:lpstr>
      <vt:lpstr>Hips and student outcomes</vt:lpstr>
      <vt:lpstr>Hip:  undergraduate research</vt:lpstr>
      <vt:lpstr>Hips implementation</vt:lpstr>
      <vt:lpstr>Undergraduate research methods course</vt:lpstr>
      <vt:lpstr>PSYC 4435</vt:lpstr>
      <vt:lpstr>PSYC 4435</vt:lpstr>
      <vt:lpstr>PSYC 4435</vt:lpstr>
      <vt:lpstr>PSYC 4435</vt:lpstr>
      <vt:lpstr>PSYC 4435</vt:lpstr>
      <vt:lpstr>PSYC 4435</vt:lpstr>
      <vt:lpstr>Audience poll</vt:lpstr>
      <vt:lpstr>SECTION DIVIDER SLIDE</vt:lpstr>
      <vt:lpstr>Introduction and Literature Review</vt:lpstr>
      <vt:lpstr>Purpose of Present Study</vt:lpstr>
      <vt:lpstr>Method</vt:lpstr>
      <vt:lpstr>Method</vt:lpstr>
      <vt:lpstr>Results</vt:lpstr>
      <vt:lpstr>Results</vt:lpstr>
      <vt:lpstr>Results</vt:lpstr>
      <vt:lpstr>Discussion  and  recommendations</vt:lpstr>
      <vt:lpstr>Audience poll</vt:lpstr>
      <vt:lpstr>Audience poll</vt:lpstr>
      <vt:lpstr>Impact of hips participation  on students and conclusions</vt:lpstr>
      <vt:lpstr>Student reflections</vt:lpstr>
      <vt:lpstr>Student outcomes</vt:lpstr>
      <vt:lpstr>Hips key elements</vt:lpstr>
      <vt:lpstr>Academic rigor key elements</vt:lpstr>
      <vt:lpstr>Academic rigor Context</vt:lpstr>
      <vt:lpstr>Conclusions</vt:lpstr>
      <vt:lpstr>References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impact online!</dc:title>
  <dc:creator>Schwegler, Andria F</dc:creator>
  <cp:lastModifiedBy>Schwegler, Andria F</cp:lastModifiedBy>
  <cp:revision>172</cp:revision>
  <dcterms:created xsi:type="dcterms:W3CDTF">2021-08-21T13:26:27Z</dcterms:created>
  <dcterms:modified xsi:type="dcterms:W3CDTF">2021-10-28T23:50:41Z</dcterms:modified>
</cp:coreProperties>
</file>