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64" r:id="rId3"/>
    <p:sldId id="298" r:id="rId4"/>
    <p:sldId id="292" r:id="rId5"/>
    <p:sldId id="299" r:id="rId6"/>
    <p:sldId id="324" r:id="rId7"/>
    <p:sldId id="294" r:id="rId8"/>
    <p:sldId id="311" r:id="rId9"/>
    <p:sldId id="312" r:id="rId10"/>
    <p:sldId id="328" r:id="rId11"/>
    <p:sldId id="313" r:id="rId12"/>
    <p:sldId id="314" r:id="rId13"/>
    <p:sldId id="320" r:id="rId14"/>
    <p:sldId id="316" r:id="rId15"/>
    <p:sldId id="315" r:id="rId16"/>
    <p:sldId id="319" r:id="rId17"/>
    <p:sldId id="317" r:id="rId18"/>
    <p:sldId id="321" r:id="rId19"/>
    <p:sldId id="322" r:id="rId20"/>
    <p:sldId id="323" r:id="rId21"/>
    <p:sldId id="325" r:id="rId22"/>
    <p:sldId id="318" r:id="rId23"/>
    <p:sldId id="289" r:id="rId24"/>
    <p:sldId id="301" r:id="rId25"/>
    <p:sldId id="327" r:id="rId26"/>
    <p:sldId id="302" r:id="rId27"/>
    <p:sldId id="284" r:id="rId28"/>
    <p:sldId id="286" r:id="rId29"/>
    <p:sldId id="300" r:id="rId30"/>
    <p:sldId id="326" r:id="rId31"/>
    <p:sldId id="259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45" autoAdjust="0"/>
  </p:normalViewPr>
  <p:slideViewPr>
    <p:cSldViewPr>
      <p:cViewPr varScale="1">
        <p:scale>
          <a:sx n="103" d="100"/>
          <a:sy n="103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Student Demographics </a:t>
            </a:r>
            <a:r>
              <a:rPr lang="en-US" sz="2000" dirty="0" smtClean="0"/>
              <a:t>(281 out of 996)</a:t>
            </a:r>
            <a:endParaRPr lang="en-US" sz="20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Student Demographics (out of 281)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North America (223)</c:v>
                </c:pt>
                <c:pt idx="1">
                  <c:v>South America (16)</c:v>
                </c:pt>
                <c:pt idx="2">
                  <c:v>Asia (16)</c:v>
                </c:pt>
                <c:pt idx="3">
                  <c:v>Europe (14)</c:v>
                </c:pt>
                <c:pt idx="4">
                  <c:v>Central America &amp; Caribbean (7)</c:v>
                </c:pt>
                <c:pt idx="5">
                  <c:v>Others (7)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223</c:v>
                </c:pt>
                <c:pt idx="1">
                  <c:v>16</c:v>
                </c:pt>
                <c:pt idx="2">
                  <c:v>16</c:v>
                </c:pt>
                <c:pt idx="3">
                  <c:v>14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Percentage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North America (223)</c:v>
                </c:pt>
                <c:pt idx="1">
                  <c:v>South America (16)</c:v>
                </c:pt>
                <c:pt idx="2">
                  <c:v>Asia (16)</c:v>
                </c:pt>
                <c:pt idx="3">
                  <c:v>Europe (14)</c:v>
                </c:pt>
                <c:pt idx="4">
                  <c:v>Central America &amp; Caribbean (7)</c:v>
                </c:pt>
                <c:pt idx="5">
                  <c:v>Others (7)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0.79359430604982206</c:v>
                </c:pt>
                <c:pt idx="1">
                  <c:v>5.6939501779359428E-2</c:v>
                </c:pt>
                <c:pt idx="2">
                  <c:v>5.6939501779359428E-2</c:v>
                </c:pt>
                <c:pt idx="3">
                  <c:v>4.9822064056939501E-2</c:v>
                </c:pt>
                <c:pt idx="4">
                  <c:v>2.491103202846975E-2</c:v>
                </c:pt>
                <c:pt idx="5">
                  <c:v>2.491103202846975E-2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Student Demographics (out of 404)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North America (325)</c:v>
                </c:pt>
                <c:pt idx="1">
                  <c:v>South America (26)</c:v>
                </c:pt>
                <c:pt idx="2">
                  <c:v>Asia (16)</c:v>
                </c:pt>
                <c:pt idx="3">
                  <c:v>Europe (9)</c:v>
                </c:pt>
                <c:pt idx="4">
                  <c:v>Central America &amp; Caribbean (14)</c:v>
                </c:pt>
                <c:pt idx="5">
                  <c:v>Africa (4)</c:v>
                </c:pt>
                <c:pt idx="6">
                  <c:v>Others (10)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325</c:v>
                </c:pt>
                <c:pt idx="1">
                  <c:v>26</c:v>
                </c:pt>
                <c:pt idx="2">
                  <c:v>16</c:v>
                </c:pt>
                <c:pt idx="3">
                  <c:v>9</c:v>
                </c:pt>
                <c:pt idx="4">
                  <c:v>14</c:v>
                </c:pt>
                <c:pt idx="5">
                  <c:v>4</c:v>
                </c:pt>
                <c:pt idx="6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Percentage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North America (325)</c:v>
                </c:pt>
                <c:pt idx="1">
                  <c:v>South America (26)</c:v>
                </c:pt>
                <c:pt idx="2">
                  <c:v>Asia (16)</c:v>
                </c:pt>
                <c:pt idx="3">
                  <c:v>Europe (9)</c:v>
                </c:pt>
                <c:pt idx="4">
                  <c:v>Central America &amp; Caribbean (14)</c:v>
                </c:pt>
                <c:pt idx="5">
                  <c:v>Africa (4)</c:v>
                </c:pt>
                <c:pt idx="6">
                  <c:v>Others (10)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0.8044554455445545</c:v>
                </c:pt>
                <c:pt idx="1">
                  <c:v>6.4356435643564358E-2</c:v>
                </c:pt>
                <c:pt idx="2">
                  <c:v>3.9603960396039604E-2</c:v>
                </c:pt>
                <c:pt idx="3">
                  <c:v>2.2277227722772276E-2</c:v>
                </c:pt>
                <c:pt idx="4">
                  <c:v>3.4653465346534656E-2</c:v>
                </c:pt>
                <c:pt idx="5">
                  <c:v>9.9009900990099011E-3</c:v>
                </c:pt>
                <c:pt idx="6">
                  <c:v>2.4752475247524754E-2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270082724318062"/>
          <c:y val="0.11826440639361324"/>
          <c:w val="0.27759043365573904"/>
          <c:h val="0.863809970152135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1B16B-2D52-4847-9260-B42403405A0D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92E37-5516-443E-A7B9-0DAAC7253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3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Self-introduction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Layout</a:t>
            </a:r>
            <a:r>
              <a:rPr lang="en-US" baseline="0" dirty="0" smtClean="0"/>
              <a:t> of three modules – pre-test is within the module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</a:t>
            </a:r>
            <a:r>
              <a:rPr lang="en-US" baseline="0" dirty="0" smtClean="0"/>
              <a:t> module as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</a:t>
            </a:r>
            <a:r>
              <a:rPr lang="en-US" baseline="0" dirty="0" smtClean="0"/>
              <a:t> introduction to Math module.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</a:t>
            </a:r>
            <a:r>
              <a:rPr lang="en-US" baseline="0" dirty="0" smtClean="0"/>
              <a:t> introduction on how to navigate the lessons (all content are developed with </a:t>
            </a:r>
            <a:r>
              <a:rPr lang="en-US" baseline="0" dirty="0" err="1" smtClean="0"/>
              <a:t>SoftChalk</a:t>
            </a:r>
            <a:r>
              <a:rPr lang="en-US" baseline="0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</a:t>
            </a:r>
            <a:r>
              <a:rPr lang="en-US" baseline="0" dirty="0" smtClean="0"/>
              <a:t> the instructor</a:t>
            </a:r>
            <a:r>
              <a:rPr lang="en-US" dirty="0" smtClean="0"/>
              <a:t> who facilitates the Math module.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content page with animation</a:t>
            </a:r>
            <a:r>
              <a:rPr lang="en-US" baseline="0" dirty="0" smtClean="0"/>
              <a:t> produced by BC Math faculty. Only screenshot.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content page with video illustration</a:t>
            </a:r>
            <a:r>
              <a:rPr lang="en-US" baseline="0" dirty="0" smtClean="0"/>
              <a:t> produced by BC Math faculty. Only screenshot.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http://www.youtube.com/watch?v=XQ7aNAxZ0s0 </a:t>
            </a:r>
          </a:p>
          <a:p>
            <a:r>
              <a:rPr lang="en-US" dirty="0" smtClean="0"/>
              <a:t>YouTube</a:t>
            </a:r>
            <a:r>
              <a:rPr lang="en-US" baseline="0" dirty="0" smtClean="0"/>
              <a:t> </a:t>
            </a:r>
            <a:r>
              <a:rPr lang="en-US" baseline="0" dirty="0" smtClean="0"/>
              <a:t>v</a:t>
            </a:r>
            <a:r>
              <a:rPr lang="en-US" dirty="0" smtClean="0"/>
              <a:t>ideo</a:t>
            </a:r>
            <a:r>
              <a:rPr lang="en-US" baseline="0" dirty="0" smtClean="0"/>
              <a:t> illustration </a:t>
            </a:r>
            <a:r>
              <a:rPr lang="en-US" dirty="0" smtClean="0"/>
              <a:t>by yaymath.org.</a:t>
            </a:r>
          </a:p>
          <a:p>
            <a:r>
              <a:rPr lang="en-US" dirty="0" smtClean="0"/>
              <a:t>Only screenshot.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students get 24 questions correct out</a:t>
            </a:r>
            <a:r>
              <a:rPr lang="en-US" baseline="0" dirty="0" smtClean="0"/>
              <a:t> of 30 for the Post-Test (80% or higher), they will be able to Print Certificate.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</a:t>
            </a:r>
            <a:r>
              <a:rPr lang="en-US" baseline="0" dirty="0" smtClean="0"/>
              <a:t> BC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emphasis</a:t>
            </a:r>
            <a:r>
              <a:rPr lang="en-US" baseline="0" dirty="0" smtClean="0"/>
              <a:t> on certain QM CPE standards.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emphasis</a:t>
            </a:r>
            <a:r>
              <a:rPr lang="en-US" baseline="0" dirty="0" smtClean="0"/>
              <a:t> on certain QM CPE standards.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http://www.canvas.net for registration.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</a:t>
            </a:r>
            <a:r>
              <a:rPr lang="en-US" baseline="0" dirty="0" smtClean="0"/>
              <a:t> demographics.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demographics - nationality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demographics - nationality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Tx/>
              <a:buNone/>
            </a:pPr>
            <a:r>
              <a:rPr lang="en-US" sz="2800" dirty="0" smtClean="0">
                <a:cs typeface="Arial" pitchFamily="34" charset="0"/>
              </a:rPr>
              <a:t>Group 1: registered, no-interest, no show, or no participation or completion</a:t>
            </a:r>
          </a:p>
          <a:p>
            <a:pPr marL="0" lvl="0" indent="0">
              <a:buFontTx/>
              <a:buNone/>
            </a:pPr>
            <a:r>
              <a:rPr lang="en-US" sz="2800" dirty="0" smtClean="0">
                <a:cs typeface="Arial" pitchFamily="34" charset="0"/>
              </a:rPr>
              <a:t>Group 2: interested in gaining knowledge from certain sections; no interaction or participation in discussion unless have questions</a:t>
            </a:r>
          </a:p>
          <a:p>
            <a:pPr marL="0" lvl="0" indent="0">
              <a:buFontTx/>
              <a:buNone/>
            </a:pPr>
            <a:r>
              <a:rPr lang="en-US" sz="2800" dirty="0" smtClean="0">
                <a:cs typeface="Arial" pitchFamily="34" charset="0"/>
              </a:rPr>
              <a:t>Group 3: serious and diligent, completion of everything; ask questions, participation in 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Broward College won Florida state grant to develop a developmental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</a:t>
            </a:r>
            <a:r>
              <a:rPr lang="en-US" baseline="0" dirty="0" smtClean="0"/>
              <a:t> state MOOC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Florida legislation changes about developmental education.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Two groups of students will not be required to take developmental courses: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Students who entered 9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during 2003-2004 = graduated in 2007.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These on active military duties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Without the dedication and the hard</a:t>
            </a:r>
            <a:r>
              <a:rPr lang="en-US" baseline="0" dirty="0" smtClean="0"/>
              <a:t> work of all the teams involved, nothing could have happened.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info.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Assemble</a:t>
            </a:r>
            <a:r>
              <a:rPr lang="en-US" baseline="0" dirty="0" smtClean="0"/>
              <a:t> teams, secure LMS for MOOC, identify developer and instructional support and instructor teams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QM CPE</a:t>
            </a:r>
            <a:r>
              <a:rPr lang="en-US" baseline="0" dirty="0" smtClean="0"/>
              <a:t> </a:t>
            </a:r>
            <a:r>
              <a:rPr lang="en-US" dirty="0" smtClean="0"/>
              <a:t>Rubric and Canvas checklists used during MOOC</a:t>
            </a:r>
            <a:r>
              <a:rPr lang="en-US" baseline="0" dirty="0" smtClean="0"/>
              <a:t> development; more in later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Landing page (course homepage) with video to introduce Broward College and the</a:t>
            </a:r>
            <a:r>
              <a:rPr lang="en-US" baseline="0" dirty="0" smtClean="0"/>
              <a:t> purpose and structure of the MOOC.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part</a:t>
            </a:r>
            <a:r>
              <a:rPr lang="en-US" baseline="0" dirty="0" smtClean="0"/>
              <a:t> of the landing page (course homepage) with icon/link to each module.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2E37-5516-443E-A7B9-0DAAC72530A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E131475-63B1-46F7-B926-237C0E102BBE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39612A-ED40-44D9-8493-030E7337D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1475-63B1-46F7-B926-237C0E102BBE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612A-ED40-44D9-8493-030E7337D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E131475-63B1-46F7-B926-237C0E102BBE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F39612A-ED40-44D9-8493-030E7337D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1475-63B1-46F7-B926-237C0E102BBE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39612A-ED40-44D9-8493-030E7337D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1475-63B1-46F7-B926-237C0E102BBE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F39612A-ED40-44D9-8493-030E7337D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E131475-63B1-46F7-B926-237C0E102BBE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39612A-ED40-44D9-8493-030E7337D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E131475-63B1-46F7-B926-237C0E102BBE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39612A-ED40-44D9-8493-030E7337D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1475-63B1-46F7-B926-237C0E102BBE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39612A-ED40-44D9-8493-030E7337D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1475-63B1-46F7-B926-237C0E102BBE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39612A-ED40-44D9-8493-030E7337D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1475-63B1-46F7-B926-237C0E102BBE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39612A-ED40-44D9-8493-030E7337D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E131475-63B1-46F7-B926-237C0E102BBE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F39612A-ED40-44D9-8493-030E7337D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E131475-63B1-46F7-B926-237C0E102BBE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39612A-ED40-44D9-8493-030E7337D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senate.gov/Committees/BillSummaries/2013/html/501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pic>
        <p:nvPicPr>
          <p:cNvPr id="8" name="Picture 3" descr="C:\Users\QM_DLJ\Desktop\Logo, Tax form, other prospectus\QM_10YearsLog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133" y="76200"/>
            <a:ext cx="1907208" cy="116455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175260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Use </a:t>
            </a:r>
            <a:r>
              <a:rPr lang="en-US" sz="4800" b="1" dirty="0" smtClean="0">
                <a:solidFill>
                  <a:srgbClr val="C00000"/>
                </a:solidFill>
              </a:rPr>
              <a:t>QM </a:t>
            </a:r>
            <a:r>
              <a:rPr lang="en-US" sz="4800" b="1" dirty="0" smtClean="0"/>
              <a:t>CPE Rubric</a:t>
            </a:r>
            <a:r>
              <a:rPr lang="en-US" sz="4800" dirty="0" smtClean="0"/>
              <a:t>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400" dirty="0" smtClean="0"/>
              <a:t>to Guide the Design of a 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MOOC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400" dirty="0" smtClean="0"/>
              <a:t>Developmental Course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1828800" y="43434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Yaping Gao, </a:t>
            </a:r>
            <a:r>
              <a:rPr lang="en-US" sz="3200" b="1" dirty="0" smtClean="0"/>
              <a:t>EDD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3200" dirty="0"/>
              <a:t>District Director, Instructional Design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6416"/>
            <a:ext cx="3013202" cy="63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6416"/>
            <a:ext cx="3013202" cy="63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Arial" pitchFamily="34" charset="0"/>
              </a:rPr>
              <a:t>College Foundations: </a:t>
            </a:r>
            <a:r>
              <a:rPr lang="en-US" sz="3200" b="1" dirty="0" smtClean="0">
                <a:cs typeface="Arial" pitchFamily="34" charset="0"/>
              </a:rPr>
              <a:t/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Reading</a:t>
            </a:r>
            <a:r>
              <a:rPr lang="en-US" sz="3200" b="1" dirty="0">
                <a:cs typeface="Arial" pitchFamily="34" charset="0"/>
              </a:rPr>
              <a:t>, Writing &amp; Math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3" y="1687286"/>
            <a:ext cx="8407601" cy="51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3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6416"/>
            <a:ext cx="3013202" cy="63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Arial" pitchFamily="34" charset="0"/>
              </a:rPr>
              <a:t>College Foundations: </a:t>
            </a:r>
            <a:r>
              <a:rPr lang="en-US" sz="3200" b="1" dirty="0" smtClean="0">
                <a:cs typeface="Arial" pitchFamily="34" charset="0"/>
              </a:rPr>
              <a:t/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Reading</a:t>
            </a:r>
            <a:r>
              <a:rPr lang="en-US" sz="3200" b="1" dirty="0">
                <a:cs typeface="Arial" pitchFamily="34" charset="0"/>
              </a:rPr>
              <a:t>, Writing &amp; Math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0921"/>
            <a:ext cx="8083622" cy="520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0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Arial" pitchFamily="34" charset="0"/>
              </a:rPr>
              <a:t>College Foundations: </a:t>
            </a:r>
            <a:r>
              <a:rPr lang="en-US" sz="3200" b="1" dirty="0" smtClean="0">
                <a:cs typeface="Arial" pitchFamily="34" charset="0"/>
              </a:rPr>
              <a:t/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Reading</a:t>
            </a:r>
            <a:r>
              <a:rPr lang="en-US" sz="3200" b="1" dirty="0">
                <a:cs typeface="Arial" pitchFamily="34" charset="0"/>
              </a:rPr>
              <a:t>, Writing &amp; Math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54" y="1535547"/>
            <a:ext cx="3915564" cy="448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35547"/>
            <a:ext cx="4053923" cy="524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0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6416"/>
            <a:ext cx="3013202" cy="63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Arial" pitchFamily="34" charset="0"/>
              </a:rPr>
              <a:t>College Foundations: </a:t>
            </a:r>
            <a:r>
              <a:rPr lang="en-US" sz="3200" b="1" dirty="0" smtClean="0">
                <a:cs typeface="Arial" pitchFamily="34" charset="0"/>
              </a:rPr>
              <a:t/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Reading</a:t>
            </a:r>
            <a:r>
              <a:rPr lang="en-US" sz="3200" b="1" dirty="0">
                <a:cs typeface="Arial" pitchFamily="34" charset="0"/>
              </a:rPr>
              <a:t>, Writing &amp; Math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3" y="1600200"/>
            <a:ext cx="7857467" cy="512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23" y="4363915"/>
            <a:ext cx="4324350" cy="246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7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6416"/>
            <a:ext cx="3013202" cy="63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Arial" pitchFamily="34" charset="0"/>
              </a:rPr>
              <a:t>College Foundations: </a:t>
            </a:r>
            <a:r>
              <a:rPr lang="en-US" sz="3200" b="1" dirty="0" smtClean="0">
                <a:cs typeface="Arial" pitchFamily="34" charset="0"/>
              </a:rPr>
              <a:t/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Reading</a:t>
            </a:r>
            <a:r>
              <a:rPr lang="en-US" sz="3200" b="1" dirty="0">
                <a:cs typeface="Arial" pitchFamily="34" charset="0"/>
              </a:rPr>
              <a:t>, Writing &amp; Math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1600200"/>
            <a:ext cx="7632828" cy="510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9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6416"/>
            <a:ext cx="3013202" cy="63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Arial" pitchFamily="34" charset="0"/>
              </a:rPr>
              <a:t>College Foundations: </a:t>
            </a:r>
            <a:r>
              <a:rPr lang="en-US" sz="3200" b="1" dirty="0" smtClean="0">
                <a:cs typeface="Arial" pitchFamily="34" charset="0"/>
              </a:rPr>
              <a:t/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Reading</a:t>
            </a:r>
            <a:r>
              <a:rPr lang="en-US" sz="3200" b="1" dirty="0">
                <a:cs typeface="Arial" pitchFamily="34" charset="0"/>
              </a:rPr>
              <a:t>, Writing &amp; Math</a:t>
            </a:r>
            <a:endParaRPr lang="en-US" sz="32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94" y="1563094"/>
            <a:ext cx="8359339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0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Arial" pitchFamily="34" charset="0"/>
              </a:rPr>
              <a:t>College Foundations: </a:t>
            </a:r>
            <a:r>
              <a:rPr lang="en-US" sz="3200" b="1" dirty="0" smtClean="0">
                <a:cs typeface="Arial" pitchFamily="34" charset="0"/>
              </a:rPr>
              <a:t/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Reading</a:t>
            </a:r>
            <a:r>
              <a:rPr lang="en-US" sz="3200" b="1" dirty="0">
                <a:cs typeface="Arial" pitchFamily="34" charset="0"/>
              </a:rPr>
              <a:t>, Writing &amp; Math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6253499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Animation created by Math faculty, Broward College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50692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9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Arial" pitchFamily="34" charset="0"/>
              </a:rPr>
              <a:t>College Foundations: </a:t>
            </a:r>
            <a:r>
              <a:rPr lang="en-US" sz="3200" b="1" dirty="0" smtClean="0">
                <a:cs typeface="Arial" pitchFamily="34" charset="0"/>
              </a:rPr>
              <a:t/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Reading</a:t>
            </a:r>
            <a:r>
              <a:rPr lang="en-US" sz="3200" b="1" dirty="0">
                <a:cs typeface="Arial" pitchFamily="34" charset="0"/>
              </a:rPr>
              <a:t>, Writing &amp; Math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6366452"/>
            <a:ext cx="3988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Video created by Math Faculty, Broward College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80281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9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Arial" pitchFamily="34" charset="0"/>
              </a:rPr>
              <a:t>College Foundations: </a:t>
            </a:r>
            <a:r>
              <a:rPr lang="en-US" sz="3200" b="1" dirty="0" smtClean="0">
                <a:cs typeface="Arial" pitchFamily="34" charset="0"/>
              </a:rPr>
              <a:t/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Reading</a:t>
            </a:r>
            <a:r>
              <a:rPr lang="en-US" sz="3200" b="1" dirty="0">
                <a:cs typeface="Arial" pitchFamily="34" charset="0"/>
              </a:rPr>
              <a:t>, Writing &amp; Math</a:t>
            </a:r>
            <a:endParaRPr lang="en-US" sz="32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343650" cy="47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6351930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http://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www.youtube.com/watch?v=XQ7aNAxZ0s0 –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YouTube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video by yaymath.org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Arial" pitchFamily="34" charset="0"/>
              </a:rPr>
              <a:t>College Foundations: </a:t>
            </a:r>
            <a:r>
              <a:rPr lang="en-US" sz="3200" b="1" dirty="0" smtClean="0">
                <a:cs typeface="Arial" pitchFamily="34" charset="0"/>
              </a:rPr>
              <a:t/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Reading</a:t>
            </a:r>
            <a:r>
              <a:rPr lang="en-US" sz="3200" b="1" dirty="0">
                <a:cs typeface="Arial" pitchFamily="34" charset="0"/>
              </a:rPr>
              <a:t>, Writing &amp; Math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848008" cy="487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0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6416"/>
            <a:ext cx="3013202" cy="63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4162" y="1905000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Headquarters in Ft. Lauderdale, FL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Multiple campuses &amp; county centers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Various international affiliates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68,000+ students annually (28,000 FTE)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18 Online Programs &amp; Certificates </a:t>
            </a:r>
            <a:r>
              <a:rPr lang="en-US" sz="2000" dirty="0" smtClean="0"/>
              <a:t>(since 2000)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QM subscriber since 2008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Broward College Online since January 2013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About Broward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3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Arial" pitchFamily="34" charset="0"/>
              </a:rPr>
              <a:t>College Foundations: </a:t>
            </a:r>
            <a:r>
              <a:rPr lang="en-US" sz="3200" b="1" dirty="0" smtClean="0">
                <a:cs typeface="Arial" pitchFamily="34" charset="0"/>
              </a:rPr>
              <a:t/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Reading</a:t>
            </a:r>
            <a:r>
              <a:rPr lang="en-US" sz="3200" b="1" dirty="0">
                <a:cs typeface="Arial" pitchFamily="34" charset="0"/>
              </a:rPr>
              <a:t>, Writing &amp; Math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8600" y="1676400"/>
            <a:ext cx="867833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000" b="1" i="1" dirty="0" smtClean="0">
                <a:solidFill>
                  <a:srgbClr val="C00000"/>
                </a:solidFill>
                <a:cs typeface="Arial" pitchFamily="34" charset="0"/>
              </a:rPr>
              <a:t>QM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CPE Rubric </a:t>
            </a:r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as Design Guide</a:t>
            </a:r>
          </a:p>
          <a:p>
            <a:pPr lvl="1" algn="ctr"/>
            <a:r>
              <a:rPr lang="en-US" sz="1000" i="1" dirty="0">
                <a:solidFill>
                  <a:schemeClr val="bg1"/>
                </a:solidFill>
                <a:cs typeface="Arial" pitchFamily="34" charset="0"/>
              </a:rPr>
              <a:t>0</a:t>
            </a:r>
            <a:endParaRPr lang="en-US" sz="1000" i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485900" lvl="2" indent="-571500">
              <a:buFont typeface="Wingdings" pitchFamily="2" charset="2"/>
              <a:buChar char="ü"/>
            </a:pPr>
            <a:r>
              <a:rPr lang="en-US" sz="3200" dirty="0" smtClean="0">
                <a:cs typeface="Arial" pitchFamily="34" charset="0"/>
              </a:rPr>
              <a:t>Majority standards apply</a:t>
            </a:r>
          </a:p>
          <a:p>
            <a:pPr marL="1485900" lvl="2" indent="-571500">
              <a:buFont typeface="Wingdings" pitchFamily="2" charset="2"/>
              <a:buChar char="ü"/>
            </a:pPr>
            <a:r>
              <a:rPr lang="en-US" sz="3200" dirty="0" smtClean="0">
                <a:cs typeface="Arial" pitchFamily="34" charset="0"/>
              </a:rPr>
              <a:t>Less emphasis on certain standards:</a:t>
            </a:r>
          </a:p>
          <a:p>
            <a:pPr marL="1943100" lvl="3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1.4 institutional policies related</a:t>
            </a:r>
          </a:p>
          <a:p>
            <a:pPr marL="1943100" lvl="3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1.5 prerequisite (developmental)</a:t>
            </a:r>
          </a:p>
          <a:p>
            <a:pPr marL="1943100" lvl="3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1.6 minimal technical skills</a:t>
            </a:r>
          </a:p>
          <a:p>
            <a:pPr marL="1943100" lvl="3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1.8 learner self-introduction</a:t>
            </a:r>
          </a:p>
        </p:txBody>
      </p:sp>
    </p:spTree>
    <p:extLst>
      <p:ext uri="{BB962C8B-B14F-4D97-AF65-F5344CB8AC3E}">
        <p14:creationId xmlns:p14="http://schemas.microsoft.com/office/powerpoint/2010/main" val="3803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Arial" pitchFamily="34" charset="0"/>
              </a:rPr>
              <a:t>College Foundations: </a:t>
            </a:r>
            <a:r>
              <a:rPr lang="en-US" sz="3200" b="1" dirty="0" smtClean="0">
                <a:cs typeface="Arial" pitchFamily="34" charset="0"/>
              </a:rPr>
              <a:t/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Reading</a:t>
            </a:r>
            <a:r>
              <a:rPr lang="en-US" sz="3200" b="1" dirty="0">
                <a:cs typeface="Arial" pitchFamily="34" charset="0"/>
              </a:rPr>
              <a:t>, Writing &amp; Math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8600" y="1676400"/>
            <a:ext cx="867833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000" b="1" i="1" dirty="0" smtClean="0">
                <a:solidFill>
                  <a:srgbClr val="C00000"/>
                </a:solidFill>
                <a:cs typeface="Arial" pitchFamily="34" charset="0"/>
              </a:rPr>
              <a:t>QM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CPE Rubric </a:t>
            </a:r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as Design Guide</a:t>
            </a:r>
          </a:p>
          <a:p>
            <a:pPr lvl="1" algn="ctr"/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- Continued -</a:t>
            </a:r>
          </a:p>
          <a:p>
            <a:pPr lvl="1" algn="ctr"/>
            <a:r>
              <a:rPr lang="en-US" sz="1000" i="1" dirty="0">
                <a:solidFill>
                  <a:schemeClr val="bg1"/>
                </a:solidFill>
                <a:cs typeface="Arial" pitchFamily="34" charset="0"/>
              </a:rPr>
              <a:t>0</a:t>
            </a:r>
            <a:endParaRPr lang="en-US" sz="1000" i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485900" lvl="2" indent="-571500">
              <a:buFont typeface="Wingdings" pitchFamily="2" charset="2"/>
              <a:buChar char="ü"/>
            </a:pPr>
            <a:r>
              <a:rPr lang="en-US" sz="3200" dirty="0" smtClean="0">
                <a:cs typeface="Arial" pitchFamily="34" charset="0"/>
              </a:rPr>
              <a:t>Less emphasis on certain standards:</a:t>
            </a:r>
          </a:p>
          <a:p>
            <a:pPr marL="1943100" lvl="3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5.4 required for learner interaction</a:t>
            </a:r>
          </a:p>
          <a:p>
            <a:pPr marL="1943100" lvl="3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7.2 institutional accessibility policies</a:t>
            </a:r>
          </a:p>
          <a:p>
            <a:pPr marL="1943100" lvl="3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7.3 support services &amp; resources</a:t>
            </a:r>
          </a:p>
          <a:p>
            <a:pPr marL="1943100" lvl="3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8.1 accessible technology &amp; accommodations (Canvas)</a:t>
            </a:r>
          </a:p>
        </p:txBody>
      </p:sp>
    </p:spTree>
    <p:extLst>
      <p:ext uri="{BB962C8B-B14F-4D97-AF65-F5344CB8AC3E}">
        <p14:creationId xmlns:p14="http://schemas.microsoft.com/office/powerpoint/2010/main" val="16558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cs typeface="Arial" pitchFamily="34" charset="0"/>
              </a:rPr>
              <a:t>Ready to Launch!</a:t>
            </a:r>
            <a:endParaRPr lang="en-US" sz="4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42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2209800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600" dirty="0" smtClean="0"/>
              <a:t>canvas.net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600" dirty="0" smtClean="0"/>
              <a:t>Free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600" dirty="0" smtClean="0"/>
              <a:t>Anyone can register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600" dirty="0" smtClean="0"/>
              <a:t>Only requires email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89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6416"/>
            <a:ext cx="3013202" cy="63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1524000"/>
            <a:ext cx="86021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1</a:t>
            </a:r>
            <a:r>
              <a:rPr lang="en-US" sz="3200" i="1" baseline="30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st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Session, June 3 – June 30, 2013 (4 weeks)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en-US" sz="24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endParaRPr lang="en-US" sz="2400" i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3200" dirty="0" smtClean="0">
                <a:cs typeface="Arial" pitchFamily="34" charset="0"/>
              </a:rPr>
              <a:t>996 student accounts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b="1" dirty="0" smtClean="0">
                <a:cs typeface="Arial" pitchFamily="34" charset="0"/>
              </a:rPr>
              <a:t>281</a:t>
            </a:r>
            <a:r>
              <a:rPr lang="en-US" sz="3200" dirty="0" smtClean="0">
                <a:cs typeface="Arial" pitchFamily="34" charset="0"/>
              </a:rPr>
              <a:t> completed demographics survey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Time spent: 1 hour - 10 hours+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174 Female / 107 Male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118 plan to attend Broward College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124 live in Broward County</a:t>
            </a:r>
            <a:endParaRPr lang="en-US" sz="3200" dirty="0">
              <a:cs typeface="Arial" pitchFamily="34" charset="0"/>
            </a:endParaRPr>
          </a:p>
          <a:p>
            <a:pPr marL="1485900" lvl="2" indent="-571500">
              <a:buFont typeface="Arial" pitchFamily="34" charset="0"/>
              <a:buChar char="•"/>
            </a:pPr>
            <a:endParaRPr lang="en-US" sz="3200" dirty="0" smtClean="0">
              <a:cs typeface="Arial" pitchFamily="34" charset="0"/>
            </a:endParaRPr>
          </a:p>
          <a:p>
            <a:pPr marL="1485900" lvl="2" indent="-571500">
              <a:buFont typeface="Arial" pitchFamily="34" charset="0"/>
              <a:buChar char="•"/>
            </a:pPr>
            <a:endParaRPr lang="en-US" sz="3200" dirty="0" smtClean="0"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Arial" pitchFamily="34" charset="0"/>
              </a:rPr>
              <a:t>College Foundations: </a:t>
            </a:r>
            <a:r>
              <a:rPr lang="en-US" sz="3200" b="1" dirty="0" smtClean="0">
                <a:cs typeface="Arial" pitchFamily="34" charset="0"/>
              </a:rPr>
              <a:t/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Reading</a:t>
            </a:r>
            <a:r>
              <a:rPr lang="en-US" sz="3200" b="1" dirty="0">
                <a:cs typeface="Arial" pitchFamily="34" charset="0"/>
              </a:rPr>
              <a:t>, Writing &amp; Math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7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524000"/>
            <a:ext cx="7611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1</a:t>
            </a:r>
            <a:r>
              <a:rPr lang="en-US" sz="2800" i="1" baseline="300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st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Session, June 3 – June 30, 2013 (4 weeks)</a:t>
            </a:r>
            <a:endParaRPr lang="en-US" sz="2800" dirty="0" smtClean="0">
              <a:cs typeface="Arial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37052215"/>
              </p:ext>
            </p:extLst>
          </p:nvPr>
        </p:nvGraphicFramePr>
        <p:xfrm>
          <a:off x="556928" y="2133600"/>
          <a:ext cx="7777637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33400" y="22860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cs typeface="Arial" pitchFamily="34" charset="0"/>
              </a:rPr>
              <a:t>College Foundations: </a:t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Reading, Writing &amp; Math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62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524000"/>
            <a:ext cx="80687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2</a:t>
            </a:r>
            <a:r>
              <a:rPr lang="en-US" sz="2800" i="1" baseline="30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nd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Session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July 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–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Aug. 24, 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2013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(6 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weeks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)</a:t>
            </a:r>
            <a:br>
              <a:rPr lang="en-US" sz="28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1673 students</a:t>
            </a:r>
            <a:endParaRPr lang="en-US" sz="2800" dirty="0" smtClean="0">
              <a:cs typeface="Arial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40795875"/>
              </p:ext>
            </p:extLst>
          </p:nvPr>
        </p:nvGraphicFramePr>
        <p:xfrm>
          <a:off x="677335" y="2438400"/>
          <a:ext cx="7552266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33400" y="22860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cs typeface="Arial" pitchFamily="34" charset="0"/>
              </a:rPr>
              <a:t>College Foundations: </a:t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Reading, Writing &amp; Math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97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6416"/>
            <a:ext cx="3013202" cy="63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1524000"/>
            <a:ext cx="88307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Instructor Impressions of Students</a:t>
            </a:r>
            <a:br>
              <a:rPr lang="en-US" sz="40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endParaRPr lang="en-US" sz="4000" i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600" dirty="0" smtClean="0">
                <a:cs typeface="Arial" pitchFamily="34" charset="0"/>
              </a:rPr>
              <a:t>Group 1</a:t>
            </a:r>
            <a:r>
              <a:rPr lang="en-US" sz="3600" dirty="0">
                <a:cs typeface="Arial" pitchFamily="34" charset="0"/>
              </a:rPr>
              <a:t>: </a:t>
            </a:r>
            <a:r>
              <a:rPr lang="en-US" sz="3600" dirty="0" smtClean="0">
                <a:cs typeface="Arial" pitchFamily="34" charset="0"/>
              </a:rPr>
              <a:t>no-interest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600" dirty="0" smtClean="0">
                <a:cs typeface="Arial" pitchFamily="34" charset="0"/>
              </a:rPr>
              <a:t>Group 2: interested in certain sections</a:t>
            </a:r>
            <a:endParaRPr lang="en-US" sz="3600" dirty="0">
              <a:cs typeface="Arial" pitchFamily="34" charset="0"/>
            </a:endParaRP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600" dirty="0" smtClean="0">
                <a:cs typeface="Arial" pitchFamily="34" charset="0"/>
              </a:rPr>
              <a:t>Group 3: serious and diligent</a:t>
            </a:r>
            <a:endParaRPr lang="en-US" sz="3600" dirty="0">
              <a:cs typeface="Arial" pitchFamily="34" charset="0"/>
            </a:endParaRPr>
          </a:p>
          <a:p>
            <a:pPr marL="1485900" lvl="2" indent="-571500">
              <a:buFont typeface="Arial" pitchFamily="34" charset="0"/>
              <a:buChar char="•"/>
            </a:pPr>
            <a:endParaRPr lang="en-US" sz="3200" dirty="0" smtClean="0">
              <a:cs typeface="Arial" pitchFamily="34" charset="0"/>
            </a:endParaRPr>
          </a:p>
          <a:p>
            <a:pPr marL="1485900" lvl="2" indent="-571500">
              <a:buFont typeface="Arial" pitchFamily="34" charset="0"/>
              <a:buChar char="•"/>
            </a:pPr>
            <a:endParaRPr lang="en-US" sz="3200" dirty="0" smtClean="0"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22860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cs typeface="Arial" pitchFamily="34" charset="0"/>
              </a:rPr>
              <a:t>College Foundations: </a:t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Reading, Writing &amp; Math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65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6416"/>
            <a:ext cx="3013202" cy="63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1524000"/>
            <a:ext cx="860213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Lessons Learned</a:t>
            </a:r>
            <a:br>
              <a:rPr lang="en-US" sz="40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en-US" sz="1000" i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It takes a village but can be done!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Self-motivation = Success</a:t>
            </a:r>
            <a:endParaRPr lang="en-US" sz="3200" dirty="0">
              <a:cs typeface="Arial" pitchFamily="34" charset="0"/>
            </a:endParaRP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>
                <a:cs typeface="Arial" pitchFamily="34" charset="0"/>
              </a:rPr>
              <a:t>T</a:t>
            </a:r>
            <a:r>
              <a:rPr lang="en-US" sz="3200" dirty="0" smtClean="0">
                <a:cs typeface="Arial" pitchFamily="34" charset="0"/>
              </a:rPr>
              <a:t>echnical issues</a:t>
            </a:r>
            <a:endParaRPr lang="en-US" sz="3200" dirty="0">
              <a:cs typeface="Arial" pitchFamily="34" charset="0"/>
            </a:endParaRP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>
                <a:cs typeface="Arial" pitchFamily="34" charset="0"/>
              </a:rPr>
              <a:t>Instructor </a:t>
            </a:r>
            <a:r>
              <a:rPr lang="en-US" sz="3200" dirty="0" smtClean="0">
                <a:cs typeface="Arial" pitchFamily="34" charset="0"/>
              </a:rPr>
              <a:t>presence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Course design matters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Majority </a:t>
            </a:r>
            <a:r>
              <a:rPr lang="en-US" sz="3200" dirty="0" smtClean="0">
                <a:solidFill>
                  <a:srgbClr val="C00000"/>
                </a:solidFill>
                <a:cs typeface="Arial" pitchFamily="34" charset="0"/>
              </a:rPr>
              <a:t>QM Standards </a:t>
            </a:r>
            <a:r>
              <a:rPr lang="en-US" sz="3200" dirty="0" smtClean="0">
                <a:cs typeface="Arial" pitchFamily="34" charset="0"/>
              </a:rPr>
              <a:t>apply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22860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cs typeface="Arial" pitchFamily="34" charset="0"/>
              </a:rPr>
              <a:t>College Foundations: </a:t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Reading, Writing &amp; Math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34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6416"/>
            <a:ext cx="3013202" cy="63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524000"/>
            <a:ext cx="89154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b="1" dirty="0" smtClean="0">
                <a:latin typeface="+mj-lt"/>
                <a:cs typeface="Arial" pitchFamily="34" charset="0"/>
              </a:rPr>
              <a:t>Florida’s Statewide</a:t>
            </a:r>
            <a:br>
              <a:rPr lang="en-US" sz="3200" b="1" dirty="0" smtClean="0">
                <a:latin typeface="+mj-lt"/>
                <a:cs typeface="Arial" pitchFamily="34" charset="0"/>
              </a:rPr>
            </a:br>
            <a:r>
              <a:rPr lang="en-US" sz="3200" b="1" dirty="0" smtClean="0">
                <a:latin typeface="+mj-lt"/>
                <a:cs typeface="Arial" pitchFamily="34" charset="0"/>
              </a:rPr>
              <a:t>Developmental Education MOOC</a:t>
            </a:r>
            <a:r>
              <a:rPr lang="en-US" sz="4000" dirty="0" smtClean="0">
                <a:cs typeface="Arial" pitchFamily="34" charset="0"/>
              </a:rPr>
              <a:t/>
            </a:r>
            <a:br>
              <a:rPr lang="en-US" sz="4000" dirty="0" smtClean="0">
                <a:cs typeface="Arial" pitchFamily="34" charset="0"/>
              </a:rPr>
            </a:br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What’s Ahead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2800" dirty="0" smtClean="0">
                <a:cs typeface="Arial" pitchFamily="34" charset="0"/>
              </a:rPr>
              <a:t>January 2013, FL State RFP for a state funded ($300,000) </a:t>
            </a:r>
            <a:r>
              <a:rPr lang="en-US" sz="2800" b="1" dirty="0" smtClean="0">
                <a:cs typeface="Arial" pitchFamily="34" charset="0"/>
              </a:rPr>
              <a:t>developmental course </a:t>
            </a:r>
            <a:r>
              <a:rPr lang="en-US" sz="2800" dirty="0" smtClean="0">
                <a:cs typeface="Arial" pitchFamily="34" charset="0"/>
              </a:rPr>
              <a:t>to be shared</a:t>
            </a:r>
            <a:br>
              <a:rPr lang="en-US" sz="2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by all Florida State College System Institutions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b="1" dirty="0" smtClean="0">
                <a:cs typeface="Arial" pitchFamily="34" charset="0"/>
              </a:rPr>
              <a:t>Broward College won!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cs typeface="Arial" pitchFamily="34" charset="0"/>
              </a:rPr>
              <a:t>College Readiness through </a:t>
            </a:r>
            <a:r>
              <a:rPr lang="en-US" sz="2800" u="sng" dirty="0" smtClean="0">
                <a:solidFill>
                  <a:srgbClr val="C00000"/>
                </a:solidFill>
                <a:cs typeface="Arial" pitchFamily="34" charset="0"/>
              </a:rPr>
              <a:t>Ga</a:t>
            </a:r>
            <a:r>
              <a:rPr lang="en-US" sz="2800" dirty="0" smtClean="0">
                <a:solidFill>
                  <a:srgbClr val="C00000"/>
                </a:solidFill>
                <a:cs typeface="Arial" pitchFamily="34" charset="0"/>
              </a:rPr>
              <a:t>me-</a:t>
            </a:r>
            <a:r>
              <a:rPr lang="en-US" sz="2800" u="sng" dirty="0" smtClean="0">
                <a:solidFill>
                  <a:srgbClr val="C00000"/>
                </a:solidFill>
                <a:cs typeface="Arial" pitchFamily="34" charset="0"/>
              </a:rPr>
              <a:t>B</a:t>
            </a:r>
            <a:r>
              <a:rPr lang="en-US" sz="2800" dirty="0" smtClean="0">
                <a:solidFill>
                  <a:srgbClr val="C00000"/>
                </a:solidFill>
                <a:cs typeface="Arial" pitchFamily="34" charset="0"/>
              </a:rPr>
              <a:t>ased </a:t>
            </a:r>
            <a:r>
              <a:rPr lang="en-US" sz="2800" u="sng" dirty="0" smtClean="0">
                <a:solidFill>
                  <a:srgbClr val="C00000"/>
                </a:solidFill>
                <a:cs typeface="Arial" pitchFamily="34" charset="0"/>
              </a:rPr>
              <a:t>Le</a:t>
            </a:r>
            <a:r>
              <a:rPr lang="en-US" sz="2800" dirty="0" smtClean="0">
                <a:solidFill>
                  <a:srgbClr val="C00000"/>
                </a:solidFill>
                <a:cs typeface="Arial" pitchFamily="34" charset="0"/>
              </a:rPr>
              <a:t>arning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FL State MOOC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534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6416"/>
            <a:ext cx="3013202" cy="63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524000"/>
            <a:ext cx="8915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b="1" dirty="0" smtClean="0">
                <a:latin typeface="+mj-lt"/>
                <a:cs typeface="Arial" pitchFamily="34" charset="0"/>
              </a:rPr>
              <a:t>Florida’s Statewide</a:t>
            </a:r>
            <a:br>
              <a:rPr lang="en-US" sz="3200" b="1" dirty="0" smtClean="0">
                <a:latin typeface="+mj-lt"/>
                <a:cs typeface="Arial" pitchFamily="34" charset="0"/>
              </a:rPr>
            </a:br>
            <a:r>
              <a:rPr lang="en-US" sz="3200" b="1" dirty="0" smtClean="0">
                <a:latin typeface="+mj-lt"/>
                <a:cs typeface="Arial" pitchFamily="34" charset="0"/>
              </a:rPr>
              <a:t>Developmental Education MOOC</a:t>
            </a:r>
            <a:r>
              <a:rPr lang="en-US" sz="4000" dirty="0" smtClean="0">
                <a:cs typeface="Arial" pitchFamily="34" charset="0"/>
              </a:rPr>
              <a:t/>
            </a:r>
            <a:br>
              <a:rPr lang="en-US" sz="4000" dirty="0" smtClean="0">
                <a:cs typeface="Arial" pitchFamily="34" charset="0"/>
              </a:rPr>
            </a:br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What’s Ahead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2800" dirty="0">
                <a:cs typeface="Arial" pitchFamily="34" charset="0"/>
              </a:rPr>
              <a:t>January 2014 – December 2015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2800" dirty="0" smtClean="0">
                <a:cs typeface="Arial" pitchFamily="34" charset="0"/>
              </a:rPr>
              <a:t>Hire </a:t>
            </a:r>
            <a:r>
              <a:rPr lang="en-US" sz="2800" dirty="0">
                <a:cs typeface="Arial" pitchFamily="34" charset="0"/>
              </a:rPr>
              <a:t>Project Manager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2800" dirty="0">
                <a:cs typeface="Arial" pitchFamily="34" charset="0"/>
              </a:rPr>
              <a:t>G</a:t>
            </a:r>
            <a:r>
              <a:rPr lang="en-US" sz="2800" dirty="0" smtClean="0">
                <a:cs typeface="Arial" pitchFamily="34" charset="0"/>
              </a:rPr>
              <a:t>ame-based </a:t>
            </a:r>
            <a:r>
              <a:rPr lang="en-US" sz="2800" dirty="0">
                <a:cs typeface="Arial" pitchFamily="34" charset="0"/>
              </a:rPr>
              <a:t>content development </a:t>
            </a:r>
            <a:r>
              <a:rPr lang="en-US" sz="2800" dirty="0" smtClean="0">
                <a:cs typeface="Arial" pitchFamily="34" charset="0"/>
              </a:rPr>
              <a:t>(outsourcing)</a:t>
            </a:r>
            <a:endParaRPr lang="en-US" sz="2800" dirty="0">
              <a:cs typeface="Arial" pitchFamily="34" charset="0"/>
            </a:endParaRP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2800" dirty="0">
                <a:cs typeface="Arial" pitchFamily="34" charset="0"/>
              </a:rPr>
              <a:t>Modular approach with pre-assessments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2800" dirty="0">
                <a:cs typeface="Arial" pitchFamily="34" charset="0"/>
              </a:rPr>
              <a:t>3 separate MOOCs: </a:t>
            </a:r>
            <a:r>
              <a:rPr lang="en-US" sz="2800" dirty="0" smtClean="0">
                <a:cs typeface="Arial" pitchFamily="34" charset="0"/>
              </a:rPr>
              <a:t>Reading/Writing/Math</a:t>
            </a:r>
            <a:endParaRPr lang="en-US" sz="3200" dirty="0" smtClean="0"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FL State MOOC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802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6416"/>
            <a:ext cx="3013202" cy="63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600200"/>
            <a:ext cx="8382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Florida Senate Bill – </a:t>
            </a:r>
            <a:r>
              <a:rPr lang="en-US" sz="3600" b="1" dirty="0"/>
              <a:t>SB 1720</a:t>
            </a:r>
            <a:br>
              <a:rPr lang="en-US" sz="3600" b="1" dirty="0"/>
            </a:b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www.flsenate.gov/Committees/BillSummaries/2013/html/501</a:t>
            </a:r>
            <a:endParaRPr lang="en-US" sz="2000" dirty="0" smtClean="0"/>
          </a:p>
          <a:p>
            <a:pPr algn="ctr"/>
            <a:endParaRPr lang="en-US" sz="2000" dirty="0"/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Students who are not required to be tested or to enroll in developmental education </a:t>
            </a:r>
            <a:r>
              <a:rPr lang="en-US" sz="2000" i="1" u="sng" dirty="0">
                <a:latin typeface="Arial" pitchFamily="34" charset="0"/>
                <a:cs typeface="Arial" pitchFamily="34" charset="0"/>
              </a:rPr>
              <a:t>may request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assessment and </a:t>
            </a:r>
            <a:r>
              <a:rPr lang="en-US" sz="2000" i="1" u="sng" dirty="0">
                <a:latin typeface="Arial" pitchFamily="34" charset="0"/>
                <a:cs typeface="Arial" pitchFamily="34" charset="0"/>
              </a:rPr>
              <a:t>may enroll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developmental education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if they wish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bill requires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March 1, 2014, Florida College System institutions to submit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developmental education plans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the Chancellor of the Florida College System for implementation beginning no later than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Fall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2014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Each Florida College System institution and the Florida College System Chancellor to submit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annual accountability reports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the state beginning in 2015.</a:t>
            </a:r>
          </a:p>
          <a:p>
            <a:pPr algn="ctr"/>
            <a:r>
              <a:rPr lang="en-US" sz="2000" dirty="0" smtClean="0"/>
              <a:t>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/>
              <a:t>Florida Legislative Change</a:t>
            </a:r>
          </a:p>
        </p:txBody>
      </p:sp>
    </p:spTree>
    <p:extLst>
      <p:ext uri="{BB962C8B-B14F-4D97-AF65-F5344CB8AC3E}">
        <p14:creationId xmlns:p14="http://schemas.microsoft.com/office/powerpoint/2010/main" val="29976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6416"/>
            <a:ext cx="3013202" cy="63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705600" cy="990600"/>
          </a:xfrm>
        </p:spPr>
        <p:txBody>
          <a:bodyPr>
            <a:noAutofit/>
          </a:bodyPr>
          <a:lstStyle/>
          <a:p>
            <a:r>
              <a:rPr lang="en-US" b="1" dirty="0" smtClean="0">
                <a:cs typeface="Arial" pitchFamily="34" charset="0"/>
              </a:rPr>
              <a:t>Credits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594095"/>
              </p:ext>
            </p:extLst>
          </p:nvPr>
        </p:nvGraphicFramePr>
        <p:xfrm>
          <a:off x="914400" y="1600200"/>
          <a:ext cx="77724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810000"/>
              </a:tblGrid>
              <a:tr h="2667000">
                <a:tc>
                  <a:txBody>
                    <a:bodyPr/>
                    <a:lstStyle/>
                    <a:p>
                      <a:pPr marL="0" indent="0" fontAlgn="t">
                        <a:buFont typeface="Wingdings" pitchFamily="2" charset="2"/>
                        <a:buNone/>
                      </a:pPr>
                      <a:r>
                        <a:rPr lang="en-US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Design &amp; Support Team</a:t>
                      </a:r>
                      <a:endParaRPr lang="en-US" sz="24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342900" indent="-342900" fontAlgn="t">
                        <a:buFont typeface="Wingdings" pitchFamily="2" charset="2"/>
                        <a:buChar char="ü"/>
                      </a:pP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Lizette Foley</a:t>
                      </a:r>
                    </a:p>
                    <a:p>
                      <a:pPr marL="342900" indent="-342900" fontAlgn="t">
                        <a:buFont typeface="Wingdings" pitchFamily="2" charset="2"/>
                        <a:buChar char="ü"/>
                      </a:pP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Teri Goodchild </a:t>
                      </a:r>
                    </a:p>
                    <a:p>
                      <a:pPr marL="342900" indent="-342900" fontAlgn="t">
                        <a:buFont typeface="Wingdings" pitchFamily="2" charset="2"/>
                        <a:buChar char="ü"/>
                      </a:pP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Sharon Rifkin</a:t>
                      </a:r>
                    </a:p>
                    <a:p>
                      <a:pPr marL="342900" indent="-342900" fontAlgn="t">
                        <a:buFont typeface="Wingdings" pitchFamily="2" charset="2"/>
                        <a:buChar char="ü"/>
                      </a:pP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Nova Lishon-Savarino</a:t>
                      </a:r>
                    </a:p>
                    <a:p>
                      <a:pPr fontAlgn="t"/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Instructional Team </a:t>
                      </a:r>
                      <a:endParaRPr lang="en-US" sz="24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fontAlgn="t"/>
                      <a:r>
                        <a:rPr lang="en-US" sz="2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Reading</a:t>
                      </a: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 Charlene Koonin</a:t>
                      </a:r>
                    </a:p>
                    <a:p>
                      <a:pPr fontAlgn="t"/>
                      <a:r>
                        <a:rPr lang="en-US" sz="2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Writing</a:t>
                      </a: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 David Hennessy</a:t>
                      </a:r>
                    </a:p>
                    <a:p>
                      <a:pPr fontAlgn="t"/>
                      <a:r>
                        <a:rPr lang="en-US" sz="2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Math</a:t>
                      </a: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 Pascal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Roubides</a:t>
                      </a:r>
                      <a:endParaRPr lang="en-US" sz="24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Reading SME Team </a:t>
                      </a:r>
                    </a:p>
                    <a:p>
                      <a:pPr marL="342900" indent="-342900" fontAlgn="t">
                        <a:buFont typeface="Wingdings" pitchFamily="2" charset="2"/>
                        <a:buChar char="ü"/>
                      </a:pP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Jennifer Solley </a:t>
                      </a:r>
                    </a:p>
                    <a:p>
                      <a:pPr marL="342900" indent="-342900" fontAlgn="t">
                        <a:buFont typeface="Wingdings" pitchFamily="2" charset="2"/>
                        <a:buChar char="ü"/>
                      </a:pP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Stacey Stember</a:t>
                      </a:r>
                      <a:b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endParaRPr lang="en-US" sz="24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fontAlgn="t"/>
                      <a:r>
                        <a:rPr lang="en-US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Writing SME</a:t>
                      </a:r>
                      <a:r>
                        <a:rPr lang="en-US" sz="2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Team</a:t>
                      </a:r>
                      <a:endParaRPr lang="en-US" sz="28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457200" indent="-457200" fontAlgn="t">
                        <a:buFont typeface="Wingdings" pitchFamily="2" charset="2"/>
                        <a:buChar char="ü"/>
                      </a:pP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Ana Cowo </a:t>
                      </a:r>
                    </a:p>
                    <a:p>
                      <a:pPr marL="457200" indent="-457200" fontAlgn="t">
                        <a:buFont typeface="Wingdings" pitchFamily="2" charset="2"/>
                        <a:buChar char="ü"/>
                      </a:pP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James Martin</a:t>
                      </a:r>
                    </a:p>
                    <a:p>
                      <a:pPr fontAlgn="t"/>
                      <a:endParaRPr lang="en-US" sz="28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indent="0" fontAlgn="t">
                        <a:buFont typeface="Wingdings" pitchFamily="2" charset="2"/>
                        <a:buNone/>
                      </a:pPr>
                      <a:r>
                        <a:rPr lang="en-US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Math SME Team</a:t>
                      </a:r>
                    </a:p>
                    <a:p>
                      <a:pPr marL="457200" indent="-457200" fontAlgn="t">
                        <a:buFont typeface="Wingdings" pitchFamily="2" charset="2"/>
                        <a:buChar char="ü"/>
                      </a:pP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Jody Harris </a:t>
                      </a:r>
                    </a:p>
                    <a:p>
                      <a:pPr marL="457200" indent="-457200" fontAlgn="t">
                        <a:buFont typeface="Wingdings" pitchFamily="2" charset="2"/>
                        <a:buChar char="ü"/>
                      </a:pP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Pascal Roubides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4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235631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Yaping Gao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ygao@broward.edu</a:t>
            </a:r>
            <a:r>
              <a:rPr lang="en-US" sz="4800" dirty="0" smtClean="0"/>
              <a:t> </a:t>
            </a:r>
          </a:p>
          <a:p>
            <a:endParaRPr lang="en-US" sz="3600" dirty="0" smtClean="0"/>
          </a:p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Questions?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6416"/>
            <a:ext cx="3013202" cy="63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6416"/>
            <a:ext cx="3013202" cy="63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1529166"/>
            <a:ext cx="867833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Groundwork</a:t>
            </a:r>
          </a:p>
          <a:p>
            <a:pPr lvl="1" algn="ctr"/>
            <a:r>
              <a:rPr lang="en-US" sz="1000" i="1" dirty="0">
                <a:solidFill>
                  <a:schemeClr val="bg1"/>
                </a:solidFill>
                <a:cs typeface="Arial" pitchFamily="34" charset="0"/>
              </a:rPr>
              <a:t>0</a:t>
            </a:r>
            <a:endParaRPr lang="en-US" sz="1000" i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Virtually No Budget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Contract with Canvas as LMS (free)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FL PERT Competencies </a:t>
            </a:r>
            <a:r>
              <a:rPr lang="en-US" sz="1600" dirty="0" smtClean="0">
                <a:latin typeface="+mj-lt"/>
                <a:cs typeface="Arial" pitchFamily="34" charset="0"/>
              </a:rPr>
              <a:t>(</a:t>
            </a:r>
            <a:r>
              <a:rPr lang="en-US" sz="1600" u="sng" dirty="0" smtClean="0">
                <a:latin typeface="+mj-lt"/>
                <a:cs typeface="Arial" pitchFamily="34" charset="0"/>
              </a:rPr>
              <a:t>P</a:t>
            </a:r>
            <a:r>
              <a:rPr lang="en-US" sz="1600" dirty="0" smtClean="0">
                <a:latin typeface="+mj-lt"/>
                <a:cs typeface="Arial" pitchFamily="34" charset="0"/>
              </a:rPr>
              <a:t>ostsecondary </a:t>
            </a:r>
            <a:r>
              <a:rPr lang="en-US" sz="1600" u="sng" dirty="0" smtClean="0">
                <a:latin typeface="+mj-lt"/>
                <a:cs typeface="Arial" pitchFamily="34" charset="0"/>
              </a:rPr>
              <a:t>E</a:t>
            </a:r>
            <a:r>
              <a:rPr lang="en-US" sz="1600" dirty="0" smtClean="0">
                <a:latin typeface="+mj-lt"/>
                <a:cs typeface="Arial" pitchFamily="34" charset="0"/>
              </a:rPr>
              <a:t>ducation </a:t>
            </a:r>
            <a:r>
              <a:rPr lang="en-US" sz="1600" u="sng" dirty="0" smtClean="0">
                <a:latin typeface="+mj-lt"/>
                <a:cs typeface="Arial" pitchFamily="34" charset="0"/>
              </a:rPr>
              <a:t>R</a:t>
            </a:r>
            <a:r>
              <a:rPr lang="en-US" sz="1600" dirty="0" smtClean="0">
                <a:latin typeface="+mj-lt"/>
                <a:cs typeface="Arial" pitchFamily="34" charset="0"/>
              </a:rPr>
              <a:t>eadiness </a:t>
            </a:r>
            <a:r>
              <a:rPr lang="en-US" sz="1600" u="sng" dirty="0" smtClean="0">
                <a:latin typeface="+mj-lt"/>
                <a:cs typeface="Arial" pitchFamily="34" charset="0"/>
              </a:rPr>
              <a:t>T</a:t>
            </a:r>
            <a:r>
              <a:rPr lang="en-US" sz="1600" dirty="0" smtClean="0">
                <a:latin typeface="+mj-lt"/>
                <a:cs typeface="Arial" pitchFamily="34" charset="0"/>
              </a:rPr>
              <a:t>est)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Reading, Writing &amp; Math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Faculty Developers (2 SMEs for each area)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Instructional Design Team (3 Senior IDs)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Instructor Team (3 Online Instructors)</a:t>
            </a:r>
            <a:endParaRPr lang="en-US" sz="3200" dirty="0">
              <a:cs typeface="Arial" pitchFamily="34" charset="0"/>
            </a:endParaRPr>
          </a:p>
          <a:p>
            <a:pPr marL="1485900" lvl="2" indent="-571500">
              <a:buFont typeface="Arial" pitchFamily="34" charset="0"/>
              <a:buChar char="•"/>
            </a:pPr>
            <a:endParaRPr lang="en-US" sz="3200" dirty="0" smtClean="0">
              <a:cs typeface="Arial" pitchFamily="34" charset="0"/>
            </a:endParaRPr>
          </a:p>
          <a:p>
            <a:pPr marL="1485900" lvl="2" indent="-571500">
              <a:buFont typeface="Arial" pitchFamily="34" charset="0"/>
              <a:buChar char="•"/>
            </a:pPr>
            <a:endParaRPr lang="en-US" sz="3200" dirty="0" smtClean="0"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Is MOOC the Solution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6416"/>
            <a:ext cx="3013202" cy="63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1524000"/>
            <a:ext cx="860213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Project Timeline </a:t>
            </a:r>
            <a:r>
              <a:rPr lang="en-US" sz="4000" i="1" dirty="0">
                <a:solidFill>
                  <a:schemeClr val="bg1"/>
                </a:solidFill>
                <a:cs typeface="Arial" pitchFamily="34" charset="0"/>
              </a:rPr>
              <a:t>0</a:t>
            </a:r>
            <a:endParaRPr lang="en-US" sz="6600" i="1" dirty="0">
              <a:solidFill>
                <a:schemeClr val="bg1"/>
              </a:solidFill>
              <a:cs typeface="Arial" pitchFamily="34" charset="0"/>
            </a:endParaRPr>
          </a:p>
          <a:p>
            <a:pPr lvl="1" algn="ctr"/>
            <a:r>
              <a:rPr lang="en-US" sz="1000" i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endParaRPr lang="en-US" sz="1000" i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Jan. – Feb. Assemble teams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Mar. – Apr. Content development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May – Review and fine-tune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June 3</a:t>
            </a:r>
            <a:r>
              <a:rPr lang="en-US" sz="3200" baseline="30000" dirty="0" smtClean="0">
                <a:cs typeface="Arial" pitchFamily="34" charset="0"/>
              </a:rPr>
              <a:t>rd</a:t>
            </a:r>
            <a:r>
              <a:rPr lang="en-US" sz="3200" dirty="0" smtClean="0">
                <a:cs typeface="Arial" pitchFamily="34" charset="0"/>
              </a:rPr>
              <a:t> – Launch 1</a:t>
            </a:r>
            <a:r>
              <a:rPr lang="en-US" sz="3200" baseline="30000" dirty="0" smtClean="0">
                <a:cs typeface="Arial" pitchFamily="34" charset="0"/>
              </a:rPr>
              <a:t>st</a:t>
            </a:r>
            <a:r>
              <a:rPr lang="en-US" sz="3200" dirty="0" smtClean="0">
                <a:cs typeface="Arial" pitchFamily="34" charset="0"/>
              </a:rPr>
              <a:t> session (4 weeks)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July 15</a:t>
            </a:r>
            <a:r>
              <a:rPr lang="en-US" sz="3200" baseline="30000" dirty="0" smtClean="0">
                <a:cs typeface="Arial" pitchFamily="34" charset="0"/>
              </a:rPr>
              <a:t>th</a:t>
            </a:r>
            <a:r>
              <a:rPr lang="en-US" sz="3200" dirty="0" smtClean="0">
                <a:cs typeface="Arial" pitchFamily="34" charset="0"/>
              </a:rPr>
              <a:t> – Launch 2</a:t>
            </a:r>
            <a:r>
              <a:rPr lang="en-US" sz="3200" baseline="30000" dirty="0" smtClean="0">
                <a:cs typeface="Arial" pitchFamily="34" charset="0"/>
              </a:rPr>
              <a:t>nd</a:t>
            </a:r>
            <a:r>
              <a:rPr lang="en-US" sz="3200" dirty="0" smtClean="0">
                <a:cs typeface="Arial" pitchFamily="34" charset="0"/>
              </a:rPr>
              <a:t> session (6 weeks)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Sept. 23 – Launch 3</a:t>
            </a:r>
            <a:r>
              <a:rPr lang="en-US" sz="3200" baseline="30000" dirty="0" smtClean="0">
                <a:cs typeface="Arial" pitchFamily="34" charset="0"/>
              </a:rPr>
              <a:t>rd</a:t>
            </a:r>
            <a:r>
              <a:rPr lang="en-US" sz="3200" dirty="0" smtClean="0">
                <a:cs typeface="Arial" pitchFamily="34" charset="0"/>
              </a:rPr>
              <a:t> session (12 weeks)</a:t>
            </a:r>
          </a:p>
          <a:p>
            <a:pPr marL="1485900" lvl="2" indent="-571500">
              <a:buFont typeface="Arial" pitchFamily="34" charset="0"/>
              <a:buChar char="•"/>
            </a:pPr>
            <a:endParaRPr lang="en-US" sz="3200" dirty="0" smtClean="0"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Yes, MOOC It Is!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6416"/>
            <a:ext cx="3013202" cy="63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4560" y="1524000"/>
            <a:ext cx="90194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Course Design</a:t>
            </a:r>
            <a:endParaRPr lang="en-US" sz="2000" i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lvl="1" algn="ctr"/>
            <a:r>
              <a:rPr lang="en-US" sz="1000" i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cs typeface="Arial" pitchFamily="34" charset="0"/>
              </a:rPr>
              <a:t>QM CPE Rubric </a:t>
            </a:r>
            <a:r>
              <a:rPr lang="en-US" sz="3200" dirty="0" smtClean="0">
                <a:cs typeface="Arial" pitchFamily="34" charset="0"/>
              </a:rPr>
              <a:t>(</a:t>
            </a:r>
            <a:r>
              <a:rPr lang="en-US" sz="2400" u="sng" dirty="0" smtClean="0">
                <a:cs typeface="Arial" pitchFamily="34" charset="0"/>
              </a:rPr>
              <a:t>C</a:t>
            </a:r>
            <a:r>
              <a:rPr lang="en-US" sz="2400" dirty="0" smtClean="0">
                <a:cs typeface="Arial" pitchFamily="34" charset="0"/>
              </a:rPr>
              <a:t>ontinuing &amp; </a:t>
            </a:r>
            <a:r>
              <a:rPr lang="en-US" sz="2400" u="sng" dirty="0" smtClean="0">
                <a:cs typeface="Arial" pitchFamily="34" charset="0"/>
              </a:rPr>
              <a:t>P</a:t>
            </a:r>
            <a:r>
              <a:rPr lang="en-US" sz="2400" dirty="0" smtClean="0">
                <a:cs typeface="Arial" pitchFamily="34" charset="0"/>
              </a:rPr>
              <a:t>rofessional </a:t>
            </a:r>
            <a:r>
              <a:rPr lang="en-US" sz="2400" u="sng" dirty="0" smtClean="0">
                <a:cs typeface="Arial" pitchFamily="34" charset="0"/>
              </a:rPr>
              <a:t>E</a:t>
            </a:r>
            <a:r>
              <a:rPr lang="en-US" sz="2400" dirty="0" smtClean="0">
                <a:cs typeface="Arial" pitchFamily="34" charset="0"/>
              </a:rPr>
              <a:t>ducation)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Canvas Network Course Design Checklist: Initial </a:t>
            </a:r>
            <a:r>
              <a:rPr lang="en-US" sz="3200" dirty="0">
                <a:cs typeface="Arial" pitchFamily="34" charset="0"/>
              </a:rPr>
              <a:t>R</a:t>
            </a:r>
            <a:r>
              <a:rPr lang="en-US" sz="3200" dirty="0" smtClean="0">
                <a:cs typeface="Arial" pitchFamily="34" charset="0"/>
              </a:rPr>
              <a:t>eview</a:t>
            </a:r>
            <a:endParaRPr lang="en-US" sz="3200" dirty="0">
              <a:cs typeface="Arial" pitchFamily="34" charset="0"/>
            </a:endParaRP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Canvas Network Checklist: </a:t>
            </a:r>
            <a:br>
              <a:rPr lang="en-US" sz="3200" dirty="0" smtClean="0">
                <a:cs typeface="Arial" pitchFamily="34" charset="0"/>
              </a:rPr>
            </a:br>
            <a:r>
              <a:rPr lang="en-US" sz="3200" dirty="0">
                <a:cs typeface="Arial" pitchFamily="34" charset="0"/>
              </a:rPr>
              <a:t>B</a:t>
            </a:r>
            <a:r>
              <a:rPr lang="en-US" sz="3200" dirty="0" smtClean="0">
                <a:cs typeface="Arial" pitchFamily="34" charset="0"/>
              </a:rPr>
              <a:t>efore </a:t>
            </a:r>
            <a:r>
              <a:rPr lang="en-US" sz="3200" dirty="0">
                <a:cs typeface="Arial" pitchFamily="34" charset="0"/>
              </a:rPr>
              <a:t>C</a:t>
            </a:r>
            <a:r>
              <a:rPr lang="en-US" sz="3200" dirty="0" smtClean="0">
                <a:cs typeface="Arial" pitchFamily="34" charset="0"/>
              </a:rPr>
              <a:t>ourse </a:t>
            </a:r>
            <a:r>
              <a:rPr lang="en-US" sz="3200" dirty="0">
                <a:cs typeface="Arial" pitchFamily="34" charset="0"/>
              </a:rPr>
              <a:t>L</a:t>
            </a:r>
            <a:r>
              <a:rPr lang="en-US" sz="3200" dirty="0" smtClean="0">
                <a:cs typeface="Arial" pitchFamily="34" charset="0"/>
              </a:rPr>
              <a:t>aunch</a:t>
            </a:r>
          </a:p>
          <a:p>
            <a:pPr marL="1485900" lvl="2" indent="-571500">
              <a:buFont typeface="Arial" pitchFamily="34" charset="0"/>
              <a:buChar char="•"/>
            </a:pPr>
            <a:endParaRPr lang="en-US" sz="3200" dirty="0" smtClean="0"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7056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Arial" pitchFamily="34" charset="0"/>
              </a:rPr>
              <a:t>College Foundations: </a:t>
            </a:r>
            <a:r>
              <a:rPr lang="en-US" sz="3200" b="1" dirty="0" smtClean="0">
                <a:cs typeface="Arial" pitchFamily="34" charset="0"/>
              </a:rPr>
              <a:t/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Reading</a:t>
            </a:r>
            <a:r>
              <a:rPr lang="en-US" sz="3200" b="1" dirty="0">
                <a:cs typeface="Arial" pitchFamily="34" charset="0"/>
              </a:rPr>
              <a:t>, Writing &amp; Math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72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6416"/>
            <a:ext cx="3013202" cy="63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37567"/>
            <a:ext cx="7572565" cy="519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9342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Arial" pitchFamily="34" charset="0"/>
              </a:rPr>
              <a:t>College Foundations: </a:t>
            </a:r>
            <a:r>
              <a:rPr lang="en-US" sz="3200" b="1" dirty="0" smtClean="0">
                <a:cs typeface="Arial" pitchFamily="34" charset="0"/>
              </a:rPr>
              <a:t/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Reading</a:t>
            </a:r>
            <a:r>
              <a:rPr lang="en-US" sz="3200" b="1" dirty="0">
                <a:cs typeface="Arial" pitchFamily="34" charset="0"/>
              </a:rPr>
              <a:t>, Writing &amp; Math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77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6416"/>
            <a:ext cx="3013202" cy="63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4" y="1574854"/>
            <a:ext cx="7949574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Arial" pitchFamily="34" charset="0"/>
              </a:rPr>
              <a:t>College Foundations: </a:t>
            </a:r>
            <a:r>
              <a:rPr lang="en-US" sz="3200" b="1" dirty="0" smtClean="0">
                <a:cs typeface="Arial" pitchFamily="34" charset="0"/>
              </a:rPr>
              <a:t/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Reading</a:t>
            </a:r>
            <a:r>
              <a:rPr lang="en-US" sz="3200" b="1" dirty="0">
                <a:cs typeface="Arial" pitchFamily="34" charset="0"/>
              </a:rPr>
              <a:t>, Writing &amp; Math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22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_QM_ConfBtn2013_10y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198" y="76200"/>
            <a:ext cx="114473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6416"/>
            <a:ext cx="3013202" cy="63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Arial" pitchFamily="34" charset="0"/>
              </a:rPr>
              <a:t>College Foundations: </a:t>
            </a:r>
            <a:r>
              <a:rPr lang="en-US" sz="3200" b="1" dirty="0" smtClean="0">
                <a:cs typeface="Arial" pitchFamily="34" charset="0"/>
              </a:rPr>
              <a:t/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Reading</a:t>
            </a:r>
            <a:r>
              <a:rPr lang="en-US" sz="3200" b="1" dirty="0">
                <a:cs typeface="Arial" pitchFamily="34" charset="0"/>
              </a:rPr>
              <a:t>, Writing &amp; Math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46451"/>
            <a:ext cx="8227195" cy="517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0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9596d32adb131d9e4f12c4ef34592a519ed9a5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th Annual QM conf template">
  <a:themeElements>
    <a:clrScheme name="Custom 7">
      <a:dk1>
        <a:sysClr val="windowText" lastClr="000000"/>
      </a:dk1>
      <a:lt1>
        <a:sysClr val="window" lastClr="FFFFFF"/>
      </a:lt1>
      <a:dk2>
        <a:srgbClr val="002295"/>
      </a:dk2>
      <a:lt2>
        <a:srgbClr val="F7F1E5"/>
      </a:lt2>
      <a:accent1>
        <a:srgbClr val="A80C35"/>
      </a:accent1>
      <a:accent2>
        <a:srgbClr val="FCD856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Words>849</Words>
  <Application>Microsoft Office PowerPoint</Application>
  <PresentationFormat>On-screen Show (4:3)</PresentationFormat>
  <Paragraphs>215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5th Annual QM conf template</vt:lpstr>
      <vt:lpstr>PowerPoint Presentation</vt:lpstr>
      <vt:lpstr>About Broward College</vt:lpstr>
      <vt:lpstr>Florida Legislative Change</vt:lpstr>
      <vt:lpstr>Is MOOC the Solution?</vt:lpstr>
      <vt:lpstr>Yes, MOOC It Is!</vt:lpstr>
      <vt:lpstr>College Foundations:  Reading, Writing &amp; Math</vt:lpstr>
      <vt:lpstr>College Foundations:  Reading, Writing &amp; Math</vt:lpstr>
      <vt:lpstr>College Foundations:  Reading, Writing &amp; Math</vt:lpstr>
      <vt:lpstr>College Foundations:  Reading, Writing &amp; Math</vt:lpstr>
      <vt:lpstr>College Foundations:  Reading, Writing &amp; Math</vt:lpstr>
      <vt:lpstr>College Foundations:  Reading, Writing &amp; Math</vt:lpstr>
      <vt:lpstr>College Foundations:  Reading, Writing &amp; Math</vt:lpstr>
      <vt:lpstr>College Foundations:  Reading, Writing &amp; Math</vt:lpstr>
      <vt:lpstr>College Foundations:  Reading, Writing &amp; Math</vt:lpstr>
      <vt:lpstr>College Foundations:  Reading, Writing &amp; Math</vt:lpstr>
      <vt:lpstr>College Foundations:  Reading, Writing &amp; Math</vt:lpstr>
      <vt:lpstr>College Foundations:  Reading, Writing &amp; Math</vt:lpstr>
      <vt:lpstr>College Foundations:  Reading, Writing &amp; Math</vt:lpstr>
      <vt:lpstr>College Foundations:  Reading, Writing &amp; Math</vt:lpstr>
      <vt:lpstr>College Foundations:  Reading, Writing &amp; Math</vt:lpstr>
      <vt:lpstr>College Foundations:  Reading, Writing &amp; Math</vt:lpstr>
      <vt:lpstr>Ready to Launch!</vt:lpstr>
      <vt:lpstr>College Foundations:  Reading, Writing &amp; Math</vt:lpstr>
      <vt:lpstr>PowerPoint Presentation</vt:lpstr>
      <vt:lpstr>PowerPoint Presentation</vt:lpstr>
      <vt:lpstr>PowerPoint Presentation</vt:lpstr>
      <vt:lpstr>PowerPoint Presentation</vt:lpstr>
      <vt:lpstr>FL State MOOC</vt:lpstr>
      <vt:lpstr>FL State MOOC</vt:lpstr>
      <vt:lpstr>Credits</vt:lpstr>
      <vt:lpstr>Contact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QM_DLJ</dc:creator>
  <cp:lastModifiedBy>Windows User</cp:lastModifiedBy>
  <cp:revision>97</cp:revision>
  <dcterms:created xsi:type="dcterms:W3CDTF">2013-04-18T16:28:47Z</dcterms:created>
  <dcterms:modified xsi:type="dcterms:W3CDTF">2013-09-24T13:59:27Z</dcterms:modified>
</cp:coreProperties>
</file>