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</p:sldMasterIdLst>
  <p:notesMasterIdLst>
    <p:notesMasterId r:id="rId17"/>
  </p:notesMasterIdLst>
  <p:handoutMasterIdLst>
    <p:handoutMasterId r:id="rId18"/>
  </p:handoutMasterIdLst>
  <p:sldIdLst>
    <p:sldId id="256" r:id="rId3"/>
    <p:sldId id="324" r:id="rId4"/>
    <p:sldId id="333" r:id="rId5"/>
    <p:sldId id="317" r:id="rId6"/>
    <p:sldId id="319" r:id="rId7"/>
    <p:sldId id="338" r:id="rId8"/>
    <p:sldId id="337" r:id="rId9"/>
    <p:sldId id="326" r:id="rId10"/>
    <p:sldId id="327" r:id="rId11"/>
    <p:sldId id="334" r:id="rId12"/>
    <p:sldId id="335" r:id="rId13"/>
    <p:sldId id="328" r:id="rId14"/>
    <p:sldId id="329" r:id="rId15"/>
    <p:sldId id="339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6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21" autoAdjust="0"/>
    <p:restoredTop sz="93068"/>
  </p:normalViewPr>
  <p:slideViewPr>
    <p:cSldViewPr>
      <p:cViewPr varScale="1">
        <p:scale>
          <a:sx n="68" d="100"/>
          <a:sy n="68" d="100"/>
        </p:scale>
        <p:origin x="10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4EF20-55F4-4DB2-8A2B-5F42473397F1}" type="datetimeFigureOut">
              <a:rPr lang="en-US" smtClean="0"/>
              <a:t>10/22/2020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6739D-3A1D-40A6-8861-F552882AB7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257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79C204-DDA0-4E77-88E3-BF275A66549B}" type="datetimeFigureOut">
              <a:rPr lang="en-US" smtClean="0"/>
              <a:t>10/22/2020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E39ED1-D3A5-4818-B117-EE52C5F32F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903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39ED1-D3A5-4818-B117-EE52C5F32FD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798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39ED1-D3A5-4818-B117-EE52C5F32FD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70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1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650E8-4B96-4247-AE82-957C4E2F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409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1ACA7398-CC88-4866-B0A6-EB679FBE9871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2CA057FB-A644-4F0D-8368-5A8F80673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86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62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05A5B8C8-6FB5-49AE-9E64-CA352E3AB3F9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2CA057FB-A644-4F0D-8368-5A8F80673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49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29168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DA16DDE7-2F82-41B6-9DF1-CE78E1981756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2CA057FB-A644-4F0D-8368-5A8F80673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72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29168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5FBDA7A4-3A5E-4D34-B794-5A2301959955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2CA057FB-A644-4F0D-8368-5A8F80673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6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29168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72B9A483-2178-4DC7-AFC3-19E12EE4A621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2CA057FB-A644-4F0D-8368-5A8F80673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4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9C6BFDB4-6261-43B7-84F3-C771FAB67D2A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2CA057FB-A644-4F0D-8368-5A8F80673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51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B774CE21-81F2-4371-992A-38BFE6715944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2CA057FB-A644-4F0D-8368-5A8F80673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06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4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E9AE59A6-3E66-4B2B-9B91-D39854825E7A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2CA057FB-A644-4F0D-8368-5A8F80673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42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29168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5B9EAF53-5592-46F2-95BF-4B920A6CF331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2CA057FB-A644-4F0D-8368-5A8F80673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2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9633E979-3843-455C-BDC8-2DFF779611DA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2CA057FB-A644-4F0D-8368-5A8F80673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7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/>
          <a:lstStyle/>
          <a:p>
            <a:fld id="{379EE4E5-28E7-4847-B495-8DBD8E12B2A8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/>
          <a:lstStyle/>
          <a:p>
            <a:fld id="{3A39C1FC-6C7E-884F-B97F-2D8EA5B29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59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7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7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0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5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0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6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72529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CF5276-2E4C-B549-986F-0696F04782D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003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3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fortneynd@ab.edu" TargetMode="External"/><Relationship Id="rId2" Type="http://schemas.openxmlformats.org/officeDocument/2006/relationships/hyperlink" Target="mailto:bucklewaj@ab.edu" TargetMode="Externa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" y="4419600"/>
            <a:ext cx="9135533" cy="1524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latin typeface="Oswald" pitchFamily="2" charset="77"/>
              </a:rPr>
              <a:t>A New Dawn Rises:</a:t>
            </a:r>
            <a:br>
              <a:rPr lang="en-US" sz="4000" dirty="0" smtClean="0">
                <a:solidFill>
                  <a:srgbClr val="FFC000"/>
                </a:solidFill>
                <a:latin typeface="Oswald" pitchFamily="2" charset="77"/>
              </a:rPr>
            </a:br>
            <a:r>
              <a:rPr lang="en-US" sz="4000" dirty="0" smtClean="0">
                <a:solidFill>
                  <a:srgbClr val="FFC000"/>
                </a:solidFill>
                <a:latin typeface="Oswald" pitchFamily="2" charset="77"/>
              </a:rPr>
              <a:t>Education Following COVID-19</a:t>
            </a:r>
            <a:endParaRPr lang="en-US" sz="4000" dirty="0">
              <a:solidFill>
                <a:srgbClr val="FFC000"/>
              </a:solidFill>
              <a:latin typeface="Oswald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67C7DD-3CFD-DF43-8F96-355699B137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24"/>
          <a:stretch/>
        </p:blipFill>
        <p:spPr>
          <a:xfrm>
            <a:off x="0" y="533400"/>
            <a:ext cx="9144000" cy="3429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1</a:t>
            </a:fld>
            <a:endParaRPr lang="en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67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838200"/>
          </a:xfrm>
        </p:spPr>
        <p:txBody>
          <a:bodyPr/>
          <a:lstStyle/>
          <a:p>
            <a:r>
              <a:rPr lang="en-US" sz="4000" dirty="0" smtClean="0"/>
              <a:t>Impact in Traditional Instruction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524000"/>
            <a:ext cx="7200900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Which of these online features or technologies do you plan to continue using in future FACE-TO-FACE courses?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9C1FC-6C7E-884F-B97F-2D8EA5B29672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901690"/>
              </p:ext>
            </p:extLst>
          </p:nvPr>
        </p:nvGraphicFramePr>
        <p:xfrm>
          <a:off x="1295400" y="33528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405911048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54856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Links to External</a:t>
                      </a:r>
                      <a:r>
                        <a:rPr lang="en-US" baseline="0" dirty="0" smtClean="0"/>
                        <a:t> Websites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626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Online</a:t>
                      </a:r>
                      <a:r>
                        <a:rPr lang="en-US" baseline="0" dirty="0" smtClean="0"/>
                        <a:t> Submission of students 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00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Online Tests/quizzes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680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Lecture Capture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075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Online Discussions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907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Synchronous</a:t>
                      </a:r>
                      <a:r>
                        <a:rPr lang="en-US" baseline="0" dirty="0" smtClean="0"/>
                        <a:t> class sessions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68789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314331" y="3378229"/>
            <a:ext cx="5562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580" y="3785587"/>
            <a:ext cx="5584420" cy="3292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490" y="4147170"/>
            <a:ext cx="5584420" cy="3292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490" y="4502270"/>
            <a:ext cx="5584420" cy="3292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490" y="4855472"/>
            <a:ext cx="5584420" cy="3292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490" y="5197838"/>
            <a:ext cx="5584420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9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762000"/>
          </a:xfrm>
        </p:spPr>
        <p:txBody>
          <a:bodyPr/>
          <a:lstStyle/>
          <a:p>
            <a:r>
              <a:rPr lang="en-US" dirty="0" smtClean="0"/>
              <a:t>Fall 2020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600200"/>
            <a:ext cx="7200900" cy="4267200"/>
          </a:xfrm>
        </p:spPr>
        <p:txBody>
          <a:bodyPr/>
          <a:lstStyle/>
          <a:p>
            <a:r>
              <a:rPr lang="en-US" dirty="0" smtClean="0"/>
              <a:t>The pandemic continues.</a:t>
            </a:r>
          </a:p>
          <a:p>
            <a:r>
              <a:rPr lang="en-US" dirty="0" smtClean="0"/>
              <a:t>Use of educational                      technology is even more             important. </a:t>
            </a:r>
          </a:p>
          <a:p>
            <a:pPr lvl="1"/>
            <a:r>
              <a:rPr lang="en-US" dirty="0" smtClean="0"/>
              <a:t>All virtual Instruction</a:t>
            </a:r>
          </a:p>
          <a:p>
            <a:pPr lvl="1"/>
            <a:r>
              <a:rPr lang="en-US" dirty="0" smtClean="0"/>
              <a:t>For Students under quarantine/isolation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9C1FC-6C7E-884F-B97F-2D8EA5B29672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 descr="&lt;strong&gt;COVID-19&lt;/strong&gt; pandemic in Ghana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00200"/>
            <a:ext cx="1878105" cy="187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6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914400"/>
          </a:xfrm>
        </p:spPr>
        <p:txBody>
          <a:bodyPr/>
          <a:lstStyle/>
          <a:p>
            <a:r>
              <a:rPr lang="en-US" dirty="0" smtClean="0"/>
              <a:t>What Have We Learned?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52600"/>
            <a:ext cx="72009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Most valuable items in planning for another transition to remote learning. </a:t>
            </a:r>
          </a:p>
          <a:p>
            <a:r>
              <a:rPr lang="en-US" dirty="0" smtClean="0"/>
              <a:t>Active learning techniques</a:t>
            </a:r>
          </a:p>
          <a:p>
            <a:r>
              <a:rPr lang="en-US" dirty="0" smtClean="0"/>
              <a:t>Access to digital materials</a:t>
            </a:r>
          </a:p>
          <a:p>
            <a:r>
              <a:rPr lang="en-US" dirty="0" smtClean="0"/>
              <a:t>Assistance with accessibility requirements.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9C1FC-6C7E-884F-B97F-2D8EA5B2967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6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914400"/>
          </a:xfrm>
        </p:spPr>
        <p:txBody>
          <a:bodyPr/>
          <a:lstStyle/>
          <a:p>
            <a:r>
              <a:rPr lang="en-US" dirty="0" smtClean="0"/>
              <a:t>Conversation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805186"/>
            <a:ext cx="7200900" cy="4114800"/>
          </a:xfrm>
        </p:spPr>
        <p:txBody>
          <a:bodyPr/>
          <a:lstStyle/>
          <a:p>
            <a:r>
              <a:rPr lang="en-US" dirty="0" smtClean="0"/>
              <a:t>Questions.</a:t>
            </a:r>
          </a:p>
          <a:p>
            <a:endParaRPr lang="en-US" dirty="0" smtClean="0"/>
          </a:p>
          <a:p>
            <a:r>
              <a:rPr lang="en-US" dirty="0" smtClean="0"/>
              <a:t>Suggestions from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your own experiences.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9C1FC-6C7E-884F-B97F-2D8EA5B29672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 descr="faithparent: Parenting: &lt;strong&gt;Conversation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6002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9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871" y="1565878"/>
            <a:ext cx="7200900" cy="3581400"/>
          </a:xfrm>
        </p:spPr>
        <p:txBody>
          <a:bodyPr/>
          <a:lstStyle/>
          <a:p>
            <a:r>
              <a:rPr lang="en-US" dirty="0" smtClean="0"/>
              <a:t>Dr. Andrea Bucklew, Provost </a:t>
            </a:r>
            <a:r>
              <a:rPr lang="en-US" dirty="0" smtClean="0">
                <a:hlinkClick r:id="rId2"/>
              </a:rPr>
              <a:t>bucklewaj@ab.edu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Nathan Fortney, Director of Instructional Design   </a:t>
            </a:r>
            <a:r>
              <a:rPr lang="en-US" dirty="0" smtClean="0">
                <a:hlinkClick r:id="rId3"/>
              </a:rPr>
              <a:t>fortneynd@ab.edu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9C1FC-6C7E-884F-B97F-2D8EA5B29672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72050" y="4251931"/>
            <a:ext cx="2285998" cy="1714499"/>
          </a:xfrm>
          <a:prstGeom prst="rect">
            <a:avLst/>
          </a:prstGeom>
        </p:spPr>
      </p:pic>
      <p:pic>
        <p:nvPicPr>
          <p:cNvPr id="1026" name="Picture 2" descr="https://imgsvr.eventrebels.com/ERImg/03/27/89/5191715/220810-0-7264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484" y="685800"/>
            <a:ext cx="1600201" cy="240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8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9C1FC-6C7E-884F-B97F-2D8EA5B29672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457200"/>
            <a:ext cx="7200900" cy="5410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COVID-19 Transition to Remote Learning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Speed!</a:t>
            </a:r>
          </a:p>
          <a:p>
            <a:r>
              <a:rPr lang="en-US" dirty="0" smtClean="0"/>
              <a:t>It was not true “online” learning.</a:t>
            </a:r>
          </a:p>
          <a:p>
            <a:r>
              <a:rPr lang="en-US" dirty="0" smtClean="0"/>
              <a:t>It may happen again.</a:t>
            </a:r>
          </a:p>
          <a:p>
            <a:r>
              <a:rPr lang="en-US" dirty="0" smtClean="0"/>
              <a:t>What lessons did we learn?</a:t>
            </a:r>
          </a:p>
          <a:p>
            <a:r>
              <a:rPr lang="en-US" dirty="0" smtClean="0"/>
              <a:t>Turn Necessity to Opportunity</a:t>
            </a:r>
          </a:p>
        </p:txBody>
      </p:sp>
    </p:spTree>
    <p:extLst>
      <p:ext uri="{BB962C8B-B14F-4D97-AF65-F5344CB8AC3E}">
        <p14:creationId xmlns:p14="http://schemas.microsoft.com/office/powerpoint/2010/main" val="269258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838200"/>
          </a:xfrm>
        </p:spPr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524000"/>
            <a:ext cx="7200900" cy="4343400"/>
          </a:xfrm>
        </p:spPr>
        <p:txBody>
          <a:bodyPr/>
          <a:lstStyle/>
          <a:p>
            <a:pPr lvl="0" fontAlgn="base"/>
            <a:r>
              <a:rPr lang="en-US" sz="2800" dirty="0"/>
              <a:t>Discuss methods used to assist technology resistant faculty in transitioning to online learning during </a:t>
            </a:r>
            <a:r>
              <a:rPr lang="en-US" sz="2800" dirty="0" smtClean="0"/>
              <a:t>COVID-19</a:t>
            </a:r>
            <a:r>
              <a:rPr lang="en-US" sz="2800" dirty="0"/>
              <a:t>.</a:t>
            </a:r>
          </a:p>
          <a:p>
            <a:pPr lvl="0" fontAlgn="base"/>
            <a:r>
              <a:rPr lang="en-US" sz="2800" dirty="0"/>
              <a:t>Examine how this experience has changed the way faculty teach their courses after the pandemic is over. </a:t>
            </a:r>
          </a:p>
          <a:p>
            <a:pPr lvl="0" fontAlgn="base"/>
            <a:r>
              <a:rPr lang="en-US" sz="2800" dirty="0"/>
              <a:t>Identify strategies to continue this adoption of new instructional technologies into future academic years.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9C1FC-6C7E-884F-B97F-2D8EA5B2967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35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871" y="228600"/>
            <a:ext cx="7200900" cy="8382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Faculty Survey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9C1FC-6C7E-884F-B97F-2D8EA5B29672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47800"/>
            <a:ext cx="7200900" cy="4419600"/>
          </a:xfrm>
        </p:spPr>
        <p:txBody>
          <a:bodyPr/>
          <a:lstStyle/>
          <a:p>
            <a:r>
              <a:rPr lang="en-US" dirty="0" smtClean="0"/>
              <a:t>38% had never taught an online or hybrid course.</a:t>
            </a:r>
          </a:p>
          <a:p>
            <a:r>
              <a:rPr lang="en-US" dirty="0" smtClean="0"/>
              <a:t>14% were not at all</a:t>
            </a:r>
          </a:p>
          <a:p>
            <a:pPr marL="457200" lvl="1" indent="0">
              <a:buNone/>
            </a:pPr>
            <a:r>
              <a:rPr lang="en-US" dirty="0" smtClean="0"/>
              <a:t>Prepared for remote</a:t>
            </a:r>
          </a:p>
          <a:p>
            <a:pPr marL="457200" lvl="1" indent="0">
              <a:buNone/>
            </a:pPr>
            <a:r>
              <a:rPr lang="en-US" dirty="0" smtClean="0"/>
              <a:t>Instruction.</a:t>
            </a:r>
          </a:p>
          <a:p>
            <a:pPr marL="514350" indent="-457200"/>
            <a:r>
              <a:rPr lang="en-US" dirty="0" smtClean="0"/>
              <a:t>36% only somewhat</a:t>
            </a:r>
          </a:p>
          <a:p>
            <a:pPr marL="57150" indent="0">
              <a:buNone/>
            </a:pPr>
            <a:r>
              <a:rPr lang="en-US" dirty="0" smtClean="0"/>
              <a:t>     prepared.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r="25000"/>
          <a:stretch/>
        </p:blipFill>
        <p:spPr>
          <a:xfrm>
            <a:off x="5146697" y="2590800"/>
            <a:ext cx="3186176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2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155368"/>
            <a:ext cx="6701571" cy="4500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381000"/>
            <a:ext cx="7200900" cy="8382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How to Help?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9C1FC-6C7E-884F-B97F-2D8EA5B29672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8700" y="1524000"/>
            <a:ext cx="7200900" cy="4343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Online Resources Page</a:t>
            </a:r>
          </a:p>
          <a:p>
            <a:r>
              <a:rPr lang="en-US" b="1" dirty="0" smtClean="0"/>
              <a:t>Within our LMS</a:t>
            </a:r>
          </a:p>
          <a:p>
            <a:pPr lvl="1"/>
            <a:r>
              <a:rPr lang="en-US" b="1" dirty="0" smtClean="0"/>
              <a:t>Relevant Third Party Info </a:t>
            </a:r>
          </a:p>
          <a:p>
            <a:pPr lvl="2"/>
            <a:r>
              <a:rPr lang="en-US" b="1" dirty="0" smtClean="0"/>
              <a:t>QM </a:t>
            </a:r>
          </a:p>
          <a:p>
            <a:pPr lvl="2"/>
            <a:r>
              <a:rPr lang="en-US" b="1" dirty="0" smtClean="0"/>
              <a:t>Publishers </a:t>
            </a:r>
          </a:p>
          <a:p>
            <a:pPr lvl="2"/>
            <a:r>
              <a:rPr lang="en-US" b="1" dirty="0" smtClean="0"/>
              <a:t>Crossing Silos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97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381000"/>
            <a:ext cx="7200900" cy="8382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How to Help?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9C1FC-6C7E-884F-B97F-2D8EA5B29672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8699" y="1150619"/>
            <a:ext cx="7200900" cy="4343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36% rated this as “extremely helpful”</a:t>
            </a:r>
          </a:p>
          <a:p>
            <a:pPr marL="0" indent="0">
              <a:buNone/>
            </a:pPr>
            <a:r>
              <a:rPr lang="en-US" b="1" dirty="0" smtClean="0"/>
              <a:t>44% as “somewhat helpful”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80%   Effective Effort</a:t>
            </a:r>
          </a:p>
        </p:txBody>
      </p:sp>
      <p:sp>
        <p:nvSpPr>
          <p:cNvPr id="4" name="Rectangle 3"/>
          <p:cNvSpPr/>
          <p:nvPr/>
        </p:nvSpPr>
        <p:spPr>
          <a:xfrm>
            <a:off x="997047" y="2895600"/>
            <a:ext cx="800101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7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Closer Look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9C1FC-6C7E-884F-B97F-2D8EA5B29672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700" y="2349677"/>
            <a:ext cx="7200900" cy="345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1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762000"/>
          </a:xfrm>
        </p:spPr>
        <p:txBody>
          <a:bodyPr/>
          <a:lstStyle/>
          <a:p>
            <a:r>
              <a:rPr lang="en-US" dirty="0" smtClean="0"/>
              <a:t>Assistance of “</a:t>
            </a:r>
            <a:r>
              <a:rPr lang="en-US" dirty="0" err="1" smtClean="0"/>
              <a:t>Superusers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524000"/>
            <a:ext cx="7200900" cy="4343400"/>
          </a:xfrm>
        </p:spPr>
        <p:txBody>
          <a:bodyPr/>
          <a:lstStyle/>
          <a:p>
            <a:r>
              <a:rPr lang="en-US" dirty="0" smtClean="0"/>
              <a:t>Small Instructional Design and IT offices</a:t>
            </a:r>
          </a:p>
          <a:p>
            <a:endParaRPr lang="en-US" dirty="0" smtClean="0"/>
          </a:p>
          <a:p>
            <a:r>
              <a:rPr lang="en-US" dirty="0" smtClean="0"/>
              <a:t>One-on-one assistance</a:t>
            </a:r>
          </a:p>
          <a:p>
            <a:pPr lvl="1"/>
            <a:r>
              <a:rPr lang="en-US" dirty="0" smtClean="0"/>
              <a:t>44% extremely helpful</a:t>
            </a:r>
          </a:p>
          <a:p>
            <a:pPr lvl="1"/>
            <a:r>
              <a:rPr lang="en-US" dirty="0" smtClean="0"/>
              <a:t>20% somewhat helpful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9C1FC-6C7E-884F-B97F-2D8EA5B29672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2400" y="6655693"/>
            <a:ext cx="4372997" cy="291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9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0.90243 -0.46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22" y="-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914400"/>
          </a:xfrm>
        </p:spPr>
        <p:txBody>
          <a:bodyPr/>
          <a:lstStyle/>
          <a:p>
            <a:r>
              <a:rPr lang="en-US" dirty="0" err="1" smtClean="0"/>
              <a:t>Superusers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905000"/>
            <a:ext cx="7200900" cy="3962400"/>
          </a:xfrm>
        </p:spPr>
        <p:txBody>
          <a:bodyPr/>
          <a:lstStyle/>
          <a:p>
            <a:r>
              <a:rPr lang="en-US" dirty="0" smtClean="0"/>
              <a:t>Experienced with online learning and usage of the LMS.</a:t>
            </a:r>
          </a:p>
          <a:p>
            <a:pPr lvl="6"/>
            <a:r>
              <a:rPr lang="en-US" sz="3200" dirty="0" smtClean="0"/>
              <a:t>Identified at least one per college.</a:t>
            </a:r>
          </a:p>
          <a:p>
            <a:pPr lvl="6"/>
            <a:r>
              <a:rPr lang="en-US" sz="3200" dirty="0" smtClean="0"/>
              <a:t>First line of assistance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9C1FC-6C7E-884F-B97F-2D8EA5B29672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 descr="Always look on the bright side | Courage to make connections!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r="18260"/>
          <a:stretch/>
        </p:blipFill>
        <p:spPr>
          <a:xfrm>
            <a:off x="1295400" y="3095584"/>
            <a:ext cx="2458278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5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2248</TotalTime>
  <Words>349</Words>
  <Application>Microsoft Office PowerPoint</Application>
  <PresentationFormat>On-screen Show (4:3)</PresentationFormat>
  <Paragraphs>91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Oswald</vt:lpstr>
      <vt:lpstr>Simple Light</vt:lpstr>
      <vt:lpstr>Office Theme</vt:lpstr>
      <vt:lpstr>A New Dawn Rises: Education Following COVID-19</vt:lpstr>
      <vt:lpstr>PowerPoint Presentation</vt:lpstr>
      <vt:lpstr>Learning Objectives</vt:lpstr>
      <vt:lpstr>Faculty Survey</vt:lpstr>
      <vt:lpstr>How to Help?</vt:lpstr>
      <vt:lpstr>How to Help?</vt:lpstr>
      <vt:lpstr>A Closer Look</vt:lpstr>
      <vt:lpstr>Assistance of “Superusers”</vt:lpstr>
      <vt:lpstr>Superusers</vt:lpstr>
      <vt:lpstr>Impact in Traditional Instruction</vt:lpstr>
      <vt:lpstr>Fall 2020 Status</vt:lpstr>
      <vt:lpstr>What Have We Learned?</vt:lpstr>
      <vt:lpstr>Conversation</vt:lpstr>
      <vt:lpstr>Contact Us: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the University August 15, 2018</dc:title>
  <dc:creator>bucklewaj</dc:creator>
  <cp:lastModifiedBy>Nathan Fortney</cp:lastModifiedBy>
  <cp:revision>78</cp:revision>
  <cp:lastPrinted>2020-10-15T18:42:16Z</cp:lastPrinted>
  <dcterms:created xsi:type="dcterms:W3CDTF">2018-08-13T17:34:44Z</dcterms:created>
  <dcterms:modified xsi:type="dcterms:W3CDTF">2020-10-22T17:07:16Z</dcterms:modified>
</cp:coreProperties>
</file>