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28"/>
  </p:notesMasterIdLst>
  <p:sldIdLst>
    <p:sldId id="256" r:id="rId5"/>
    <p:sldId id="290" r:id="rId6"/>
    <p:sldId id="265" r:id="rId7"/>
    <p:sldId id="261" r:id="rId8"/>
    <p:sldId id="281" r:id="rId9"/>
    <p:sldId id="270" r:id="rId10"/>
    <p:sldId id="268" r:id="rId11"/>
    <p:sldId id="277" r:id="rId12"/>
    <p:sldId id="260" r:id="rId13"/>
    <p:sldId id="278" r:id="rId14"/>
    <p:sldId id="282" r:id="rId15"/>
    <p:sldId id="291" r:id="rId16"/>
    <p:sldId id="266" r:id="rId17"/>
    <p:sldId id="279" r:id="rId18"/>
    <p:sldId id="289" r:id="rId19"/>
    <p:sldId id="283" r:id="rId20"/>
    <p:sldId id="284" r:id="rId21"/>
    <p:sldId id="258" r:id="rId22"/>
    <p:sldId id="292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58"/>
    <p:restoredTop sz="96711"/>
  </p:normalViewPr>
  <p:slideViewPr>
    <p:cSldViewPr snapToGrid="0" snapToObjects="1">
      <p:cViewPr>
        <p:scale>
          <a:sx n="92" d="100"/>
          <a:sy n="92" d="100"/>
        </p:scale>
        <p:origin x="36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5097-467F-5041-BFAD-FE6745685553}" type="datetimeFigureOut">
              <a:rPr lang="en-US" smtClean="0"/>
              <a:t>10/5/20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1E07-D020-764D-BE08-CE13E266E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51C6750-70A6-C14A-B673-F1070B9737D3}"/>
              </a:ext>
            </a:extLst>
          </p:cNvPr>
          <p:cNvSpPr/>
          <p:nvPr userDrawn="1"/>
        </p:nvSpPr>
        <p:spPr>
          <a:xfrm>
            <a:off x="8259843" y="0"/>
            <a:ext cx="3932156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69087"/>
            <a:ext cx="7772400" cy="1463040"/>
          </a:xfrm>
        </p:spPr>
        <p:txBody>
          <a:bodyPr anchor="ctr">
            <a:normAutofit/>
          </a:bodyPr>
          <a:lstStyle>
            <a:lvl1pPr algn="l">
              <a:defRPr sz="5000" spc="200" baseline="0">
                <a:solidFill>
                  <a:srgbClr val="0033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1765" y="3228728"/>
            <a:ext cx="6912936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53581" y="3503048"/>
            <a:ext cx="0" cy="914400"/>
          </a:xfrm>
          <a:prstGeom prst="line">
            <a:avLst/>
          </a:prstGeom>
          <a:ln w="19050">
            <a:solidFill>
              <a:srgbClr val="003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C85DD73-832F-4046-9013-002DC99D0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6484" y="5288369"/>
            <a:ext cx="2044007" cy="810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34B52F-7F88-1E4D-89C1-B29D2C1148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5018796"/>
            <a:ext cx="1567803" cy="1411023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764D1B9F-679A-C54B-8E7E-D1A03F8B617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661324" y="398888"/>
            <a:ext cx="3128708" cy="384350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report cover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5E110C-C3F2-9D4C-85D8-ADF6A18893C9}"/>
              </a:ext>
            </a:extLst>
          </p:cNvPr>
          <p:cNvSpPr/>
          <p:nvPr userDrawn="1"/>
        </p:nvSpPr>
        <p:spPr>
          <a:xfrm>
            <a:off x="8661324" y="4641279"/>
            <a:ext cx="3128708" cy="1870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BE7FCC-712E-C945-81B0-F680396CC3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44077" y="4813818"/>
            <a:ext cx="254203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5214"/>
            <a:ext cx="10554728" cy="1499616"/>
          </a:xfrm>
        </p:spPr>
        <p:txBody>
          <a:bodyPr/>
          <a:lstStyle>
            <a:lvl1pPr>
              <a:defRPr>
                <a:solidFill>
                  <a:srgbClr val="0033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89766"/>
            <a:ext cx="9720073" cy="402336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1810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796901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1796901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1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5696" y="195214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776510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564662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776510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564662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4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95214"/>
            <a:ext cx="10565360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3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85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280123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631574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066120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3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8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237744"/>
            <a:ext cx="1054409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821664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478852"/>
            <a:ext cx="0" cy="914400"/>
          </a:xfrm>
          <a:prstGeom prst="line">
            <a:avLst/>
          </a:prstGeom>
          <a:ln w="19050">
            <a:solidFill>
              <a:srgbClr val="003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5DDF8B8-EF30-AB4F-9DEB-C6818BDF89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80241" y="6423806"/>
            <a:ext cx="2150055" cy="153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CB12A9-F1FA-4E45-8354-EDAD625D9F2B}"/>
              </a:ext>
            </a:extLst>
          </p:cNvPr>
          <p:cNvSpPr txBox="1"/>
          <p:nvPr userDrawn="1"/>
        </p:nvSpPr>
        <p:spPr>
          <a:xfrm>
            <a:off x="9112469" y="6378832"/>
            <a:ext cx="2821865" cy="23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© 2020 QUALITY MATTERS &amp; EDUVENTURES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2F0CF-AF3B-A048-AF48-41F4787E244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1434" y="6215479"/>
            <a:ext cx="892348" cy="545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373714-B89A-3544-AB20-F9745214DE0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92111" y="6353202"/>
            <a:ext cx="2806261" cy="2957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8507C0-D1F8-2C43-8369-E6E0E698974B}"/>
              </a:ext>
            </a:extLst>
          </p:cNvPr>
          <p:cNvCxnSpPr/>
          <p:nvPr userDrawn="1"/>
        </p:nvCxnSpPr>
        <p:spPr>
          <a:xfrm>
            <a:off x="1524000" y="6289049"/>
            <a:ext cx="102791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100" baseline="0">
          <a:solidFill>
            <a:srgbClr val="003359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B908A-4517-6644-87EB-29C351193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765688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Lessons of the Pandemic: </a:t>
            </a:r>
            <a:br>
              <a:rPr lang="en-US" b="1" dirty="0"/>
            </a:br>
            <a:r>
              <a:rPr lang="en-US" sz="4400" dirty="0"/>
              <a:t>What the CHLOE 5 Survey tells us about the future of online learning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97D809-32BE-9840-9DFD-06C1FA7B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482" y="3228728"/>
            <a:ext cx="7377835" cy="1463040"/>
          </a:xfrm>
        </p:spPr>
        <p:txBody>
          <a:bodyPr>
            <a:normAutofit/>
          </a:bodyPr>
          <a:lstStyle/>
          <a:p>
            <a:r>
              <a:rPr lang="en-US" sz="2000" i="1" dirty="0"/>
              <a:t>Ron Legon, Ph.D., Executive Director Emeritus, QM, and Co-Director, CHLOE</a:t>
            </a:r>
          </a:p>
          <a:p>
            <a:r>
              <a:rPr lang="en-US" sz="2000" i="1" dirty="0"/>
              <a:t>Bethany Simunich, Ph.D., Director of Research and Innovation, QM</a:t>
            </a:r>
            <a:endParaRPr lang="en-US" sz="20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3297E32-AD63-0C46-8BBF-E8AB13E455F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2543" b="25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A55EF-61B6-F543-ADFA-78F0B880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15" y="0"/>
            <a:ext cx="3644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18DA-B4E2-B34C-9F01-4CD5679A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95214"/>
            <a:ext cx="10658677" cy="1499616"/>
          </a:xfrm>
        </p:spPr>
        <p:txBody>
          <a:bodyPr>
            <a:normAutofit/>
          </a:bodyPr>
          <a:lstStyle/>
          <a:p>
            <a:r>
              <a:rPr lang="en-US" dirty="0"/>
              <a:t>FACULTY TRAINING ONLY FOR THOSE INTENDING TO TEACH ONLINE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41FB5-36F8-9C4B-8572-E11292D67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099" y="860612"/>
            <a:ext cx="9240819" cy="5389581"/>
          </a:xfrm>
        </p:spPr>
      </p:pic>
    </p:spTree>
    <p:extLst>
      <p:ext uri="{BB962C8B-B14F-4D97-AF65-F5344CB8AC3E}">
        <p14:creationId xmlns:p14="http://schemas.microsoft.com/office/powerpoint/2010/main" val="369818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A1D1-985F-F849-A238-A9BDA149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A0F75-B329-1143-A807-482B8C608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49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60C65-3868-544C-94B9-F7CD6333F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945022"/>
            <a:ext cx="8509000" cy="51001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C956C9-BAC9-0143-80ED-C65F51E32678}"/>
              </a:ext>
            </a:extLst>
          </p:cNvPr>
          <p:cNvSpPr txBox="1">
            <a:spLocks/>
          </p:cNvSpPr>
          <p:nvPr/>
        </p:nvSpPr>
        <p:spPr>
          <a:xfrm>
            <a:off x="1024127" y="195214"/>
            <a:ext cx="10658677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kern="1200" cap="all" spc="1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Relative Maturity of tools for online learning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3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A2BA-0301-DD4A-8EE1-A0716C65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POLL</a:t>
            </a:r>
            <a:r>
              <a:rPr lang="en-US" dirty="0"/>
              <a:t>: WHAT SPRING CHALLENGE IS YOUR BIGGEST CHALLENGE THIS FALL?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E24C4-1A6D-0D49-AA60-F25482DE3538}"/>
              </a:ext>
            </a:extLst>
          </p:cNvPr>
          <p:cNvSpPr txBox="1"/>
          <p:nvPr/>
        </p:nvSpPr>
        <p:spPr>
          <a:xfrm>
            <a:off x="789709" y="1694830"/>
            <a:ext cx="1007225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Faculty unprepared/underprepared to teach remotely or online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Lack of student orientation or student support for online learning success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The Digital Divide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Lack the proper technology tools for good online learning</a:t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Courses not designed for online/course quality is an issue</a:t>
            </a:r>
            <a:br>
              <a:rPr lang="en-US" sz="2400" dirty="0"/>
            </a:b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BB6B566-4A7C-1A48-9522-32DC66558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74" b="35508"/>
          <a:stretch/>
        </p:blipFill>
        <p:spPr>
          <a:xfrm>
            <a:off x="3048" y="0"/>
            <a:ext cx="12188952" cy="33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51449-A8E9-DF4A-99BB-BFC3E74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5190008"/>
            <a:ext cx="2184400" cy="1003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D63AC-A5AA-A44A-BFC1-19615629A1F6}"/>
              </a:ext>
            </a:extLst>
          </p:cNvPr>
          <p:cNvSpPr txBox="1">
            <a:spLocks/>
          </p:cNvSpPr>
          <p:nvPr/>
        </p:nvSpPr>
        <p:spPr>
          <a:xfrm>
            <a:off x="382249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Faculty AND STUDENT POST-PIVOT REACTIONS TOWARD ONLINE LEARNING </a:t>
            </a:r>
          </a:p>
        </p:txBody>
      </p:sp>
    </p:spTree>
    <p:extLst>
      <p:ext uri="{BB962C8B-B14F-4D97-AF65-F5344CB8AC3E}">
        <p14:creationId xmlns:p14="http://schemas.microsoft.com/office/powerpoint/2010/main" val="3296328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A1D1-985F-F849-A238-A9BDA149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 Judgment of post-pivot campus faculty Attitude toward online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BE1B0-99F1-1A45-BCB9-DC5B33651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301675"/>
            <a:ext cx="8664836" cy="49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50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B06E6-BD16-004E-B956-025C4816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6" y="0"/>
            <a:ext cx="9791700" cy="265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B3EA4-292A-E94D-A8F0-6F2B666B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96" y="4924136"/>
            <a:ext cx="102616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5B0BEA-3373-6D4D-8053-03F8EBFD4666}"/>
              </a:ext>
            </a:extLst>
          </p:cNvPr>
          <p:cNvSpPr txBox="1"/>
          <p:nvPr/>
        </p:nvSpPr>
        <p:spPr>
          <a:xfrm>
            <a:off x="1226128" y="2551837"/>
            <a:ext cx="940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Rose Casey, assistant professor of English at West Virginia University said she’s read widely about online teaching; met weekly with colleagues over Zoom to discuss online pedagogy research, strategies and tools; and overhauled syllabi and teaching materials for her classes. “Like my colleagues, I take teaching seriously, and that means putting in lots of extra time to make sure that students can take courses that are intellectually stimulating without being overwhelming during a pandemic.” The good news? “I’m honestly really excited about the courses I’ve developed, and I can’t wait to work with my students this fall.” The bad? The dominant “narrative” surrounding remote education has “largely been that online courses are inferior to face-to-face, but that’s just not true.”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4624C-6D44-6D49-980D-3AB4CCEB77E6}"/>
              </a:ext>
            </a:extLst>
          </p:cNvPr>
          <p:cNvSpPr txBox="1"/>
          <p:nvPr/>
        </p:nvSpPr>
        <p:spPr>
          <a:xfrm>
            <a:off x="4641273" y="2182505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Inside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804294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A1D1-985F-F849-A238-A9BDA1493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 judgment of Post-Pivot student interest in Online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03339-43AA-ED4D-B7E1-E7FCA19B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0" y="1355464"/>
            <a:ext cx="8674100" cy="49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49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BB6B566-4A7C-1A48-9522-32DC66558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74" b="35508"/>
          <a:stretch/>
        </p:blipFill>
        <p:spPr>
          <a:xfrm>
            <a:off x="3048" y="0"/>
            <a:ext cx="12188952" cy="33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51449-A8E9-DF4A-99BB-BFC3E74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5190008"/>
            <a:ext cx="2184400" cy="1003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D63AC-A5AA-A44A-BFC1-19615629A1F6}"/>
              </a:ext>
            </a:extLst>
          </p:cNvPr>
          <p:cNvSpPr txBox="1">
            <a:spLocks/>
          </p:cNvSpPr>
          <p:nvPr/>
        </p:nvSpPr>
        <p:spPr>
          <a:xfrm>
            <a:off x="382249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Looking ahead: short and long-term Impact of Pandemic experience</a:t>
            </a:r>
          </a:p>
        </p:txBody>
      </p:sp>
    </p:spTree>
    <p:extLst>
      <p:ext uri="{BB962C8B-B14F-4D97-AF65-F5344CB8AC3E}">
        <p14:creationId xmlns:p14="http://schemas.microsoft.com/office/powerpoint/2010/main" val="37794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F7BB-E865-45CD-A437-4D655890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921" y="195214"/>
            <a:ext cx="11084442" cy="1499616"/>
          </a:xfrm>
        </p:spPr>
        <p:txBody>
          <a:bodyPr/>
          <a:lstStyle/>
          <a:p>
            <a:r>
              <a:rPr lang="en-US" b="1" dirty="0"/>
              <a:t>Fall 2020 plans</a:t>
            </a:r>
            <a:r>
              <a:rPr lang="en-US" dirty="0"/>
              <a:t>: quality improvements for remote courses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F3CCA-8576-49DB-AF25-F0C584411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086" y="1327758"/>
            <a:ext cx="9069825" cy="47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8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17000"/>
                <a:lumOff val="83000"/>
                <a:alpha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607E1F-719B-B345-9182-113D223B8B51}"/>
              </a:ext>
            </a:extLst>
          </p:cNvPr>
          <p:cNvSpPr txBox="1"/>
          <p:nvPr/>
        </p:nvSpPr>
        <p:spPr>
          <a:xfrm>
            <a:off x="540327" y="46258"/>
            <a:ext cx="113330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/>
              <a:t>Time for Class, COVID-19 Edition</a:t>
            </a:r>
          </a:p>
          <a:p>
            <a:pPr algn="ctr"/>
            <a:r>
              <a:rPr lang="en-US" sz="4000" cap="all" dirty="0"/>
              <a:t>Part 2, Planning for a Fall Like No Other</a:t>
            </a:r>
          </a:p>
          <a:p>
            <a:pPr algn="ctr"/>
            <a:r>
              <a:rPr lang="en-US" sz="2400" dirty="0"/>
              <a:t>[</a:t>
            </a:r>
            <a:r>
              <a:rPr lang="en-US" sz="2400" dirty="0" err="1"/>
              <a:t>Tyton</a:t>
            </a:r>
            <a:r>
              <a:rPr lang="en-US" sz="2400" dirty="0"/>
              <a:t> Partners - Faculty Survey, August-Sept. 2020]</a:t>
            </a:r>
            <a:endParaRPr lang="en-US" sz="1000" dirty="0"/>
          </a:p>
          <a:p>
            <a:pPr algn="ctr"/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Remote teaching has brought about a positive change in faculty attitudes toward digital 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Institutions are investing more in digital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Institutions are investing more in supporting faculty &amp; student digital learning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2-year institutions are leading 4-year institutions in these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Growing faculty confidence in presence of “ideal” digital learning environment at their institution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10% increase in faculty trust in online learning as an effective method for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Shift in preferred online course format toward blended (+4%) &amp; synchronous (+4%), and away from fully asynchronous (-9%)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Two-thirds of responding faculty are concerned about Equity Gaps among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Leading remote course redesign steps: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Revised Learning Objectives, Assessments &amp;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Introduced new Digital 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Introduced more Active Learning &amp; Evidence Based Teaching strategies</a:t>
            </a:r>
          </a:p>
        </p:txBody>
      </p:sp>
    </p:spTree>
    <p:extLst>
      <p:ext uri="{BB962C8B-B14F-4D97-AF65-F5344CB8AC3E}">
        <p14:creationId xmlns:p14="http://schemas.microsoft.com/office/powerpoint/2010/main" val="6944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6A2BA-0301-DD4A-8EE1-A0716C65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POLL</a:t>
            </a:r>
            <a:r>
              <a:rPr lang="en-US" dirty="0"/>
              <a:t>: WHAT IS YOUR PRIMARY ROLE AT YOUR INSTITUTION?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E24C4-1A6D-0D49-AA60-F25482DE3538}"/>
              </a:ext>
            </a:extLst>
          </p:cNvPr>
          <p:cNvSpPr txBox="1"/>
          <p:nvPr/>
        </p:nvSpPr>
        <p:spPr>
          <a:xfrm>
            <a:off x="789709" y="1694830"/>
            <a:ext cx="100722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Chief Online Office/Administrative leader of online learning</a:t>
            </a:r>
            <a:br>
              <a:rPr lang="en-US" sz="2400" dirty="0"/>
            </a:br>
            <a:r>
              <a:rPr lang="en-US" sz="1000" dirty="0"/>
              <a:t> 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Other Administrator, not affiliated with online learning (President, Provost,   Dean, etc.)</a:t>
            </a:r>
            <a:br>
              <a:rPr lang="en-US" sz="2400" dirty="0"/>
            </a:br>
            <a:r>
              <a:rPr lang="en-US" sz="1000" dirty="0"/>
              <a:t> 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Full-Time Faculty</a:t>
            </a:r>
            <a:br>
              <a:rPr lang="en-US" sz="2400" dirty="0"/>
            </a:br>
            <a:r>
              <a:rPr lang="en-US" sz="1000" dirty="0"/>
              <a:t> 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Part-Time Faculty</a:t>
            </a:r>
            <a:br>
              <a:rPr lang="en-US" sz="2400" dirty="0"/>
            </a:br>
            <a:r>
              <a:rPr lang="en-US" sz="1000" dirty="0"/>
              <a:t> </a:t>
            </a:r>
            <a:endParaRPr lang="en-US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Instructional designer, educational technologist,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000" dirty="0"/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Faculty developer, CTL staff,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000" dirty="0"/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IT or technology staff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000" dirty="0"/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/>
              <a:t> 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CBA7-9E8A-3B40-B026-6CC09C14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TRENDS, LOOKING AHEAD TO THE POST-PANDEMIC ERA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How likely at Your Institution</a:t>
            </a:r>
            <a:r>
              <a:rPr lang="en-US" sz="2400" dirty="0">
                <a:solidFill>
                  <a:srgbClr val="FF0000"/>
                </a:solidFill>
              </a:rPr>
              <a:t>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7D56E-A054-1F4D-8E29-44CB6E3CDD10}"/>
              </a:ext>
            </a:extLst>
          </p:cNvPr>
          <p:cNvSpPr txBox="1"/>
          <p:nvPr/>
        </p:nvSpPr>
        <p:spPr>
          <a:xfrm>
            <a:off x="796066" y="1283862"/>
            <a:ext cx="1079342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Institutional </a:t>
            </a:r>
            <a:r>
              <a:rPr lang="en-US" sz="2000" dirty="0">
                <a:solidFill>
                  <a:srgbClr val="FF0000"/>
                </a:solidFill>
              </a:rPr>
              <a:t>investment in more robust online infrastructure </a:t>
            </a:r>
            <a:r>
              <a:rPr lang="en-US" sz="2000" dirty="0"/>
              <a:t>relative to what existed before?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Schools with established online programs and presence will move further?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Schools with little online presence will take the next steps to develop capacity?</a:t>
            </a:r>
            <a:br>
              <a:rPr lang="en-US" sz="2000" dirty="0"/>
            </a:br>
            <a:r>
              <a:rPr lang="en-US" sz="1000" dirty="0"/>
              <a:t> 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robust </a:t>
            </a:r>
            <a:r>
              <a:rPr lang="en-US" sz="2000" dirty="0">
                <a:solidFill>
                  <a:srgbClr val="FF0000"/>
                </a:solidFill>
              </a:rPr>
              <a:t>orientation, technical, and instructional design support </a:t>
            </a:r>
            <a:r>
              <a:rPr lang="en-US" sz="2000" dirty="0"/>
              <a:t>for faculty and students? </a:t>
            </a:r>
          </a:p>
          <a:p>
            <a:r>
              <a:rPr lang="en-US" sz="1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competition in higher education, with such initiatives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Aggressively lower pricing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 </a:t>
            </a:r>
            <a:r>
              <a:rPr lang="en-US" sz="2000" i="1" dirty="0"/>
              <a:t>some</a:t>
            </a:r>
            <a:r>
              <a:rPr lang="en-US" sz="2000" dirty="0"/>
              <a:t> undergraduate online only programs?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Menu-based pricing for the unbundled college experience based on true cost of each component?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Expanded availability of alternative credentials – short applied programs, etc.?</a:t>
            </a:r>
            <a:br>
              <a:rPr lang="en-US" sz="1000" dirty="0"/>
            </a:br>
            <a:r>
              <a:rPr lang="en-US" sz="2000" dirty="0"/>
              <a:t> </a:t>
            </a:r>
            <a:r>
              <a:rPr lang="en-US" sz="1000" dirty="0"/>
              <a:t>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Greater attention among trustees, legislators, and political leaders to the support and regulation of online learning (a double-edged sword). Will it mean: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for increased resources?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Closer scrutiny </a:t>
            </a:r>
            <a:r>
              <a:rPr lang="en-US" sz="2000" dirty="0"/>
              <a:t>of online learning outcomes? </a:t>
            </a:r>
            <a:r>
              <a:rPr lang="en-US" sz="2000" dirty="0">
                <a:solidFill>
                  <a:srgbClr val="FF0000"/>
                </a:solidFill>
              </a:rPr>
              <a:t>Quality Assurance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Expansion of OPM services to facilitate rapid adjustments to course and program delivery modes?</a:t>
            </a:r>
            <a:br>
              <a:rPr lang="en-US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792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CBA7-9E8A-3B40-B026-6CC09C14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TRENDS, LOOKING AHEAD TO THE POST-PANDEMIC ERA</a:t>
            </a:r>
            <a:br>
              <a:rPr lang="en-US" dirty="0"/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(How likely at Your Institution?)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7D56E-A054-1F4D-8E29-44CB6E3CDD10}"/>
              </a:ext>
            </a:extLst>
          </p:cNvPr>
          <p:cNvSpPr txBox="1"/>
          <p:nvPr/>
        </p:nvSpPr>
        <p:spPr>
          <a:xfrm>
            <a:off x="699289" y="1364234"/>
            <a:ext cx="107934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Influx of new users (faculty and students) with a primary orientation toward campus-based instruction?</a:t>
            </a:r>
            <a:br>
              <a:rPr lang="en-US" sz="2000" dirty="0"/>
            </a:br>
            <a:r>
              <a:rPr lang="en-US" sz="1000" dirty="0"/>
              <a:t> </a:t>
            </a: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Demands and expectations of online learning from campus-based faculty and students for more: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Expanded Engagement strategies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Synchronous Activity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Community Building</a:t>
            </a:r>
            <a:endParaRPr lang="en-US" sz="1000" dirty="0"/>
          </a:p>
          <a:p>
            <a:pPr lvl="1"/>
            <a:r>
              <a:rPr lang="en-US" sz="1000" dirty="0"/>
              <a:t> </a:t>
            </a:r>
            <a:r>
              <a:rPr lang="en-US" sz="20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A relative boost to hybrid or blended courses and programs to support </a:t>
            </a:r>
            <a:r>
              <a:rPr lang="en-US" sz="2000" dirty="0">
                <a:solidFill>
                  <a:srgbClr val="FF0000"/>
                </a:solidFill>
              </a:rPr>
              <a:t>selective integration of online tools and methods</a:t>
            </a:r>
            <a:r>
              <a:rPr lang="en-US" sz="2000" dirty="0"/>
              <a:t> where they are perceived as superior to a fully face-to-face approach?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Increasing experimentation with </a:t>
            </a:r>
            <a:r>
              <a:rPr lang="en-US" sz="2000" dirty="0">
                <a:solidFill>
                  <a:srgbClr val="FF0000"/>
                </a:solidFill>
              </a:rPr>
              <a:t>parallel online and face-to-face tracks </a:t>
            </a:r>
            <a:r>
              <a:rPr lang="en-US" sz="2000" dirty="0"/>
              <a:t>within courses, making it feasible for institutions, faculty </a:t>
            </a:r>
            <a:r>
              <a:rPr lang="en-US" sz="2000" i="1" dirty="0"/>
              <a:t>and individual students</a:t>
            </a:r>
            <a:r>
              <a:rPr lang="en-US" sz="2000" dirty="0"/>
              <a:t> to quickly shift modes of instruction within a single term or from term to term – </a:t>
            </a:r>
            <a:r>
              <a:rPr lang="en-US" sz="2000" dirty="0">
                <a:solidFill>
                  <a:srgbClr val="FF0000"/>
                </a:solidFill>
              </a:rPr>
              <a:t>emerging “</a:t>
            </a:r>
            <a:r>
              <a:rPr lang="en-US" sz="2000" dirty="0" err="1">
                <a:solidFill>
                  <a:srgbClr val="FF0000"/>
                </a:solidFill>
              </a:rPr>
              <a:t>Hyflex</a:t>
            </a:r>
            <a:r>
              <a:rPr lang="en-US" sz="2000" dirty="0">
                <a:solidFill>
                  <a:srgbClr val="FF0000"/>
                </a:solidFill>
              </a:rPr>
              <a:t>” approach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The Digital Divide - </a:t>
            </a:r>
            <a:r>
              <a:rPr lang="en-US" sz="2000" dirty="0"/>
              <a:t>Increased focus on </a:t>
            </a:r>
            <a:r>
              <a:rPr lang="en-US" sz="2000" dirty="0">
                <a:solidFill>
                  <a:srgbClr val="FF0000"/>
                </a:solidFill>
              </a:rPr>
              <a:t>equity issues –</a:t>
            </a:r>
            <a:r>
              <a:rPr lang="en-US" sz="2000" dirty="0"/>
              <a:t>, including technology access, underserved &amp; unsupported students, and disproportionate outcome achievement</a:t>
            </a:r>
          </a:p>
          <a:p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14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9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BB6B566-4A7C-1A48-9522-32DC66558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74" b="35508"/>
          <a:stretch/>
        </p:blipFill>
        <p:spPr>
          <a:xfrm>
            <a:off x="3048" y="0"/>
            <a:ext cx="12188952" cy="33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51449-A8E9-DF4A-99BB-BFC3E74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5190008"/>
            <a:ext cx="2184400" cy="1003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D63AC-A5AA-A44A-BFC1-19615629A1F6}"/>
              </a:ext>
            </a:extLst>
          </p:cNvPr>
          <p:cNvSpPr txBox="1">
            <a:spLocks/>
          </p:cNvSpPr>
          <p:nvPr/>
        </p:nvSpPr>
        <p:spPr>
          <a:xfrm>
            <a:off x="382249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3321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BB6B566-4A7C-1A48-9522-32DC66558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74" b="35508"/>
          <a:stretch/>
        </p:blipFill>
        <p:spPr>
          <a:xfrm>
            <a:off x="3048" y="664692"/>
            <a:ext cx="12188952" cy="33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51449-A8E9-DF4A-99BB-BFC3E74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5190008"/>
            <a:ext cx="2184400" cy="1003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D63AC-A5AA-A44A-BFC1-19615629A1F6}"/>
              </a:ext>
            </a:extLst>
          </p:cNvPr>
          <p:cNvSpPr txBox="1">
            <a:spLocks/>
          </p:cNvSpPr>
          <p:nvPr/>
        </p:nvSpPr>
        <p:spPr>
          <a:xfrm>
            <a:off x="382249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E35DC-C36D-D24B-AD3C-B33FFBEF9601}"/>
              </a:ext>
            </a:extLst>
          </p:cNvPr>
          <p:cNvSpPr txBox="1"/>
          <p:nvPr/>
        </p:nvSpPr>
        <p:spPr>
          <a:xfrm>
            <a:off x="2698955" y="0"/>
            <a:ext cx="6695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CHLOE 5 PLATINUM SPONSORS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BFCD9-D938-4B4B-A40E-BCB608C58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39" y="1182429"/>
            <a:ext cx="4542503" cy="1899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785DF-F59F-C645-BC1C-516CB6C6F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446" y="1302327"/>
            <a:ext cx="4214554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E298-12AF-4747-9163-27F78893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1810"/>
            <a:ext cx="9720072" cy="1499616"/>
          </a:xfrm>
        </p:spPr>
        <p:txBody>
          <a:bodyPr anchor="ctr">
            <a:normAutofit/>
          </a:bodyPr>
          <a:lstStyle/>
          <a:p>
            <a:r>
              <a:rPr lang="en-US" dirty="0"/>
              <a:t>CHLOE context and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58DF6-0A7C-1F46-AA75-B2F80043E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1796901"/>
            <a:ext cx="475488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Perspective of the chief online officer (COO)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Distributed in May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Questions related to preparedness for and success of remote pivot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Included questions on plans for Fall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308 institutions represented</a:t>
            </a: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3A22846C-2D9A-234A-9239-965FC4D17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3" b="34202"/>
          <a:stretch/>
        </p:blipFill>
        <p:spPr>
          <a:xfrm>
            <a:off x="6412992" y="1691426"/>
            <a:ext cx="4754880" cy="38934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72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2E86-8D99-429C-93AE-5D94A8E4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Chloe 5</a:t>
            </a:r>
            <a:r>
              <a:rPr lang="en-US" dirty="0"/>
              <a:t>: sample of chief online officers from 308 institutions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8FFF2-199D-496D-BCD2-61DA36D6B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2603"/>
            <a:ext cx="12192000" cy="44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0BB6B566-4A7C-1A48-9522-32DC66558E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2974" b="35508"/>
          <a:stretch/>
        </p:blipFill>
        <p:spPr>
          <a:xfrm>
            <a:off x="3048" y="0"/>
            <a:ext cx="12188952" cy="339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51449-A8E9-DF4A-99BB-BFC3E74C2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0" y="5190008"/>
            <a:ext cx="2184400" cy="1003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0D63AC-A5AA-A44A-BFC1-19615629A1F6}"/>
              </a:ext>
            </a:extLst>
          </p:cNvPr>
          <p:cNvSpPr txBox="1">
            <a:spLocks/>
          </p:cNvSpPr>
          <p:nvPr/>
        </p:nvSpPr>
        <p:spPr>
          <a:xfrm>
            <a:off x="382249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rgbClr val="00335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MAJOR CHALLENGES DURING</a:t>
            </a:r>
          </a:p>
          <a:p>
            <a:pPr algn="l"/>
            <a:r>
              <a:rPr lang="en-US" dirty="0"/>
              <a:t>THE PIVOT TO REMOTE LEARNING</a:t>
            </a:r>
          </a:p>
        </p:txBody>
      </p:sp>
    </p:spTree>
    <p:extLst>
      <p:ext uri="{BB962C8B-B14F-4D97-AF65-F5344CB8AC3E}">
        <p14:creationId xmlns:p14="http://schemas.microsoft.com/office/powerpoint/2010/main" val="338158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467F-6694-C44E-B759-98965F91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Major Challenges: </a:t>
            </a:r>
            <a:br>
              <a:rPr lang="en-US" dirty="0"/>
            </a:br>
            <a:r>
              <a:rPr lang="en-US" dirty="0"/>
              <a:t>Lack of preparedness, resources, and coordination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606712A-8E42-474A-A67C-0A77256B6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04" y="1789113"/>
            <a:ext cx="8934930" cy="4024312"/>
          </a:xfrm>
        </p:spPr>
      </p:pic>
    </p:spTree>
    <p:extLst>
      <p:ext uri="{BB962C8B-B14F-4D97-AF65-F5344CB8AC3E}">
        <p14:creationId xmlns:p14="http://schemas.microsoft.com/office/powerpoint/2010/main" val="197665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679B-2AD2-6F46-8844-537E9F42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Campus Faculty &amp; students: UNFAMILIAR AND UNPREPARED </a:t>
            </a:r>
            <a:br>
              <a:rPr lang="en-US" dirty="0"/>
            </a:br>
            <a:r>
              <a:rPr lang="en-US" dirty="0"/>
              <a:t>FOR ONLINE LEARNING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B1120D-9B41-3E4F-B80F-B12451C7F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919" y="1761763"/>
            <a:ext cx="9720262" cy="208130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93CBB-2333-4643-9F38-781035E0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92" y="4028937"/>
            <a:ext cx="10896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48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47F2-B1D0-5743-91E8-044247CA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ORIENTATION LACKING IN MAJORITY OF INSTITUTIONS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0ED419-4459-6A42-A1E9-62E00B31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225" y="895983"/>
            <a:ext cx="8423236" cy="5400338"/>
          </a:xfrm>
        </p:spPr>
      </p:pic>
    </p:spTree>
    <p:extLst>
      <p:ext uri="{BB962C8B-B14F-4D97-AF65-F5344CB8AC3E}">
        <p14:creationId xmlns:p14="http://schemas.microsoft.com/office/powerpoint/2010/main" val="11718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6A28-047B-4F2A-9D66-463CF538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5214"/>
            <a:ext cx="10809284" cy="1499616"/>
          </a:xfrm>
        </p:spPr>
        <p:txBody>
          <a:bodyPr/>
          <a:lstStyle/>
          <a:p>
            <a:r>
              <a:rPr lang="en-US" dirty="0"/>
              <a:t>HOW MUCH HELP CAN A FEW instructional designers PROVIDE?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A9088-70F4-48DD-B676-3A3F0D2A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852"/>
            <a:ext cx="12192000" cy="3769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80B89-D891-48C4-87A9-372F2A5EA687}"/>
              </a:ext>
            </a:extLst>
          </p:cNvPr>
          <p:cNvSpPr txBox="1"/>
          <p:nvPr/>
        </p:nvSpPr>
        <p:spPr>
          <a:xfrm>
            <a:off x="3072809" y="1425976"/>
            <a:ext cx="53800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Average Number of Instructional Design Staff </a:t>
            </a:r>
          </a:p>
          <a:p>
            <a:pPr algn="ctr"/>
            <a:r>
              <a:rPr lang="en-US" sz="1600" dirty="0"/>
              <a:t>December 2019 vs. June 2020</a:t>
            </a:r>
          </a:p>
        </p:txBody>
      </p:sp>
    </p:spTree>
    <p:extLst>
      <p:ext uri="{BB962C8B-B14F-4D97-AF65-F5344CB8AC3E}">
        <p14:creationId xmlns:p14="http://schemas.microsoft.com/office/powerpoint/2010/main" val="449623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HLOE color theme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LOE-co-branded-slide-template" id="{61D57F2C-AB75-6944-9431-1CCDFA7D73D8}" vid="{2337FB40-5374-8747-B485-1FBA17AC8A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E9678635B284E86AABEF4B03745C3" ma:contentTypeVersion="0" ma:contentTypeDescription="Create a new document." ma:contentTypeScope="" ma:versionID="988ae1e406f6c16b60022c6bbeb74c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f0653ad50a605ce543296ed49f21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F57D63-EF84-4095-A87F-3AA1C50B6D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5D485-7924-4F14-820F-BFEF89E15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E8313B-6F0C-497D-9A5E-EABB744BD891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28958</TotalTime>
  <Words>1021</Words>
  <Application>Microsoft Macintosh PowerPoint</Application>
  <PresentationFormat>Widescreen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</vt:lpstr>
      <vt:lpstr>Lessons of the Pandemic:  What the CHLOE 5 Survey tells us about the future of online learning</vt:lpstr>
      <vt:lpstr>POLL: WHAT IS YOUR PRIMARY ROLE AT YOUR INSTITUTION? </vt:lpstr>
      <vt:lpstr>CHLOE context and focus</vt:lpstr>
      <vt:lpstr>Chloe 5: sample of chief online officers from 308 institutions</vt:lpstr>
      <vt:lpstr>PowerPoint Presentation</vt:lpstr>
      <vt:lpstr>Major Challenges:  Lack of preparedness, resources, and coordination</vt:lpstr>
      <vt:lpstr>Campus Faculty &amp; students: UNFAMILIAR AND UNPREPARED  FOR ONLINE LEARNING</vt:lpstr>
      <vt:lpstr>STUDENT ORIENTATION LACKING IN MAJORITY OF INSTITUTIONS </vt:lpstr>
      <vt:lpstr>HOW MUCH HELP CAN A FEW instructional designers PROVIDE?</vt:lpstr>
      <vt:lpstr>FACULTY TRAINING ONLY FOR THOSE INTENDING TO TEACH ONLINE </vt:lpstr>
      <vt:lpstr>PowerPoint Presentation</vt:lpstr>
      <vt:lpstr>POLL: WHAT SPRING CHALLENGE IS YOUR BIGGEST CHALLENGE THIS FALL?</vt:lpstr>
      <vt:lpstr>PowerPoint Presentation</vt:lpstr>
      <vt:lpstr>COO Judgment of post-pivot campus faculty Attitude toward online Learning</vt:lpstr>
      <vt:lpstr>PowerPoint Presentation</vt:lpstr>
      <vt:lpstr>COO judgment of Post-Pivot student interest in Online</vt:lpstr>
      <vt:lpstr>PowerPoint Presentation</vt:lpstr>
      <vt:lpstr>Fall 2020 plans: quality improvements for remote courses</vt:lpstr>
      <vt:lpstr>PowerPoint Presentation</vt:lpstr>
      <vt:lpstr>POSSIBLE TRENDS, LOOKING AHEAD TO THE POST-PANDEMIC ERA (How likely at Your Institution?)</vt:lpstr>
      <vt:lpstr>POSSIBLE TRENDS, LOOKING AHEAD TO THE POST-PANDEMIC ERA (How likely at Your Institution?)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Realities: CHLOE 5 Survey Results and Latest Thinking from Online Leaders</dc:title>
  <dc:creator>Bethany Simunich</dc:creator>
  <cp:lastModifiedBy>Ronald Legon</cp:lastModifiedBy>
  <cp:revision>41</cp:revision>
  <dcterms:created xsi:type="dcterms:W3CDTF">2020-08-07T22:01:37Z</dcterms:created>
  <dcterms:modified xsi:type="dcterms:W3CDTF">2020-10-14T16:14:21Z</dcterms:modified>
</cp:coreProperties>
</file>