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5143500" cx="9144000"/>
  <p:notesSz cx="6858000" cy="9144000"/>
  <p:embeddedFontLst>
    <p:embeddedFont>
      <p:font typeface="Roboto"/>
      <p:regular r:id="rId39"/>
      <p:bold r:id="rId40"/>
      <p:italic r:id="rId41"/>
      <p:boldItalic r:id="rId42"/>
    </p:embeddedFont>
    <p:embeddedFont>
      <p:font typeface="Questrial"/>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6.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font" Target="fonts/Questrial-regular.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tVqWcrMPxfY"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The assessment above was built into the class by the content provider.  In an effort to develop a culture of highly interactive asynchronous discussions, the assessment was modified to the sample presented in the next slide to </a:t>
            </a:r>
            <a:r>
              <a:rPr b="1" lang="en" sz="1000">
                <a:solidFill>
                  <a:srgbClr val="980000"/>
                </a:solidFill>
              </a:rPr>
              <a:t>evaluate learner progress</a:t>
            </a:r>
            <a:r>
              <a:rPr lang="en" sz="1000"/>
              <a:t> that </a:t>
            </a:r>
            <a:r>
              <a:rPr b="1" lang="en" sz="1000">
                <a:solidFill>
                  <a:srgbClr val="980000"/>
                </a:solidFill>
              </a:rPr>
              <a:t>allows learners to track their learning progress throughout the course.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10000"/>
              <a:buFont typeface="Arial"/>
              <a:buNone/>
            </a:pPr>
            <a:r>
              <a:rPr lang="en" sz="1000">
                <a:solidFill>
                  <a:schemeClr val="dk1"/>
                </a:solidFill>
              </a:rPr>
              <a:t>Learners are are informed how to </a:t>
            </a:r>
            <a:r>
              <a:rPr b="1" lang="en" sz="1000">
                <a:solidFill>
                  <a:srgbClr val="980000"/>
                </a:solidFill>
              </a:rPr>
              <a:t>evaluate learner progress</a:t>
            </a:r>
            <a:r>
              <a:rPr lang="en" sz="1000">
                <a:solidFill>
                  <a:schemeClr val="dk1"/>
                </a:solidFill>
              </a:rPr>
              <a:t> that </a:t>
            </a:r>
            <a:r>
              <a:rPr b="1" lang="en" sz="1000">
                <a:solidFill>
                  <a:srgbClr val="980000"/>
                </a:solidFill>
              </a:rPr>
              <a:t>allows learners to track their learning progress throughout the course </a:t>
            </a:r>
            <a:r>
              <a:rPr lang="en" sz="1000"/>
              <a:t>(i.e., QM K-12 Rubrid General Standard #3).</a:t>
            </a:r>
          </a:p>
          <a:p>
            <a:pPr lvl="0" rtl="0">
              <a:spcBef>
                <a:spcPts val="0"/>
              </a:spcBef>
              <a:buNone/>
            </a:pPr>
            <a:r>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Youtube video link:  </a:t>
            </a:r>
            <a:r>
              <a:rPr lang="en" sz="1800" u="sng">
                <a:solidFill>
                  <a:schemeClr val="hlink"/>
                </a:solidFill>
                <a:latin typeface="Roboto"/>
                <a:ea typeface="Roboto"/>
                <a:cs typeface="Roboto"/>
                <a:sym typeface="Roboto"/>
                <a:hlinkClick r:id="rId2"/>
              </a:rPr>
              <a:t>https://youtu.be/tVqWcrMPxfY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000"/>
              <a:t>QM Standard 3.1 holds learners to be accountable for asynchronous contributions that add </a:t>
            </a:r>
            <a:r>
              <a:rPr b="1" lang="en" sz="1000">
                <a:solidFill>
                  <a:srgbClr val="980000"/>
                </a:solidFill>
              </a:rPr>
              <a:t>breadth, depth, and rigor in a formative assessment</a:t>
            </a:r>
            <a:r>
              <a:rPr lang="en" sz="1000"/>
              <a:t> to simultaneously </a:t>
            </a:r>
            <a:r>
              <a:rPr b="1" lang="en" sz="1000">
                <a:solidFill>
                  <a:srgbClr val="980000"/>
                </a:solidFill>
              </a:rPr>
              <a:t>behave in online interactions that show evidence of civil discourse and being a good digital citizen</a:t>
            </a:r>
            <a:r>
              <a:rPr lang="en" sz="1000"/>
              <a:t>.</a:t>
            </a:r>
            <a:r>
              <a:rPr lang="en"/>
              <a:t> </a:t>
            </a:r>
          </a:p>
          <a:p>
            <a:pPr lvl="0">
              <a:spcBef>
                <a:spcPts val="0"/>
              </a:spcBef>
              <a:buNone/>
            </a:pPr>
            <a:r>
              <a:t/>
            </a:r>
            <a:endParaRPr/>
          </a:p>
          <a:p>
            <a:pPr lvl="0">
              <a:spcBef>
                <a:spcPts val="0"/>
              </a:spcBef>
              <a:buNone/>
            </a:pPr>
            <a:r>
              <a:rPr lang="en"/>
              <a:t>While on the surface this looks simple, it is a complex objective and assessment.</a:t>
            </a:r>
          </a:p>
          <a:p>
            <a:pPr lvl="0">
              <a:spcBef>
                <a:spcPts val="0"/>
              </a:spcBef>
              <a:buNone/>
            </a:pPr>
            <a:r>
              <a:t/>
            </a:r>
            <a:endParaRPr/>
          </a:p>
          <a:p>
            <a:pPr lvl="0">
              <a:spcBef>
                <a:spcPts val="0"/>
              </a:spcBef>
              <a:buNone/>
            </a:pPr>
            <a:r>
              <a:rPr lang="en"/>
              <a:t>Metacognitive strategies must be continually reinforced and assessed (formative).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(http://www.dispatch.com/content/graphics/2016/09/27/clinton-trump-debate-handshake.jpg)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Example of learner personalized rubric in Civics class.  In this example the learner earned 60% by responding to the writing prompt.  To potentially earn full credit the learner is responsible to asynchronously interact with classmates in an online discussion board environment (i.e., QM General Standard #3) over time and space.  Instructional feedback is provided in rubric Timeliness category or rubric.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Over time and space the learner reads classmate responses to the authentic assessment writing prompt.  While the student is not physically writing responses, the assumption is made that the learner is either consciously or subconsciously reflecting on the classmates initial discussion board contributions to consciously or subconsciously craft responses that demonstrate </a:t>
            </a:r>
            <a:r>
              <a:rPr b="1" lang="en" sz="1000">
                <a:solidFill>
                  <a:srgbClr val="980000"/>
                </a:solidFill>
              </a:rPr>
              <a:t>civil behavior and tone</a:t>
            </a:r>
            <a:r>
              <a:rPr lang="en" sz="1000"/>
              <a:t>.  After contributions and been posted that confirm category requirements the formative assessment  grade is updated (i.e., QM GS #3 - </a:t>
            </a:r>
            <a:r>
              <a:rPr lang="en" sz="1000">
                <a:solidFill>
                  <a:srgbClr val="980000"/>
                </a:solidFill>
              </a:rPr>
              <a:t>evaluate learner progress - allows learners to track their learning progress throughout the course</a:t>
            </a:r>
            <a:r>
              <a:rPr lang="en" sz="100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Over the summer, my wife and I planted a bunch of hearty hibiscus plants; one set near our driveway and the other in a raised garden bed opposite the driveway.</a:t>
            </a:r>
          </a:p>
          <a:p>
            <a:pPr lvl="0">
              <a:spcBef>
                <a:spcPts val="0"/>
              </a:spcBef>
              <a:buNone/>
            </a:pPr>
            <a:r>
              <a:t/>
            </a:r>
            <a:endParaRPr/>
          </a:p>
          <a:p>
            <a:pPr lvl="0">
              <a:spcBef>
                <a:spcPts val="0"/>
              </a:spcBef>
              <a:buNone/>
            </a:pPr>
            <a:r>
              <a:rPr lang="en"/>
              <a:t>About 2 weeks or so after planting them, one by one, the plants in the raised bed started dying, while the set next to the driveway thrived. At first we thought the sickly ones weren’t getting enough water or were still recovering from being transplanted to the ground. We did notice one of the plants in the bed still looked lively, so we used it as our barometer for ground conditions in the raised bed. We monitored watering and even fed the plants fertilizer in an attempt to revive them. But as the weeks went by, the sick plants faded away, while the other set next to the driveway produced beautiful flowers. And that single plant that was healthy among the sick plants continued to flourish.</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Student earned 100% on AP Psychology unit 1 exam.  Now what?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solidFill>
                  <a:srgbClr val="980000"/>
                </a:solidFill>
              </a:rPr>
              <a:t>Differentiated pathway</a:t>
            </a:r>
            <a:r>
              <a:rPr lang="en"/>
              <a:t> to potentially earn full credit.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solidFill>
                  <a:srgbClr val="980000"/>
                </a:solidFill>
              </a:rPr>
              <a:t>Can instructional feedback coach civil interaction with appropriate tone?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The formative assessment success of an end-of-unit reflective learning meta-cognition discussion board evaluation lead to an idea in which we wondered if “</a:t>
            </a:r>
            <a:r>
              <a:rPr b="1" lang="en" sz="1000">
                <a:solidFill>
                  <a:srgbClr val="980000"/>
                </a:solidFill>
              </a:rPr>
              <a:t>positive interactions with peers</a:t>
            </a:r>
            <a:r>
              <a:rPr lang="en" sz="1000"/>
              <a:t>” can be assessed in a Meet and Greet discussion board prior to an end-of-unit reflective learning meta-cognition formative assessment.  We have not yet been able to </a:t>
            </a:r>
            <a:r>
              <a:rPr b="1" lang="en" sz="1000">
                <a:solidFill>
                  <a:srgbClr val="980000"/>
                </a:solidFill>
              </a:rPr>
              <a:t>measure</a:t>
            </a:r>
            <a:r>
              <a:rPr lang="en" sz="1000"/>
              <a:t> or </a:t>
            </a:r>
            <a:r>
              <a:rPr b="1" lang="en" sz="1000">
                <a:solidFill>
                  <a:srgbClr val="980000"/>
                </a:solidFill>
              </a:rPr>
              <a:t>gauge</a:t>
            </a:r>
            <a:r>
              <a:rPr lang="en" sz="1000"/>
              <a:t> the Meet and Greet “positive interaction with peers” learning outcome effect on the end-of-unit reflective learning meta-cognition formative assessment but we do </a:t>
            </a:r>
            <a:r>
              <a:rPr b="1" lang="en" sz="1000">
                <a:solidFill>
                  <a:srgbClr val="980000"/>
                </a:solidFill>
              </a:rPr>
              <a:t>have a hunch</a:t>
            </a:r>
            <a:r>
              <a:rPr lang="en" sz="1000"/>
              <a:t> that the learners will be </a:t>
            </a:r>
            <a:r>
              <a:rPr i="1" lang="en" sz="1000">
                <a:solidFill>
                  <a:srgbClr val="0000FF"/>
                </a:solidFill>
              </a:rPr>
              <a:t>more engaged in their own learning</a:t>
            </a:r>
            <a:r>
              <a:rPr lang="en" sz="1000"/>
              <a:t> based on the </a:t>
            </a:r>
            <a:r>
              <a:rPr b="1" lang="en" sz="1000">
                <a:solidFill>
                  <a:srgbClr val="980000"/>
                </a:solidFill>
              </a:rPr>
              <a:t>instructional feedback</a:t>
            </a:r>
            <a:r>
              <a:rPr lang="en" sz="100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Students have been “coached” to anticipate the Socratic discussion technique in an online course.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This is a real short example of instructional feedback in an online Socratic discussion to positively reinforce the learner’s interaction with classmates.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b="1" lang="en" sz="1000">
                <a:solidFill>
                  <a:srgbClr val="980000"/>
                </a:solidFill>
              </a:rPr>
              <a:t>Can instructional feedback coach civil interaction with appropriate tone?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 got the plants from the same place and my wife wanted to go back and get a refund on the plants that died because, to her, there was no reason why one set died and the other thrived. We followed the exact same procedure for planting both. Granted, one is covered with rocks and the other with mulch. But the fact that all but one of the plants covered with mulch died, this ruled out in our minds that the planting conditions caused the plants to die. </a:t>
            </a:r>
          </a:p>
          <a:p>
            <a:pPr lvl="0">
              <a:spcBef>
                <a:spcPts val="0"/>
              </a:spcBef>
              <a:buNone/>
            </a:pPr>
            <a:r>
              <a:t/>
            </a:r>
            <a:endParaRPr/>
          </a:p>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This is a real basic rubric designed to coach and guide interactive behavior between learners while simultaneously empowering the learner’s meta-cognition by corresponding with peers..  We believe the result of this basic rubric paired with personalized instructional feedback lays the foundation for meta-cognition to occur in online interactive activities over time and space.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Instructional feedback that recognizes a learner’s interaction with classmates.  As instructors we can not always see what is occurring inside the brains of our student learners.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Sample of a student reflection on discussion board interaction.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000"/>
              <a:t>To conclude - this student summarized the measurable objective of interactive discussion boards.</a:t>
            </a:r>
          </a:p>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After the affected plants died off, I went over to one and pulled at its base. Part of the base broke off. Attached to the other part was dirt and some roots where I saw a bunch of ants and pill bugs scurrying on the roots. I looked back at the area from where I pulled the stalk and saw more ants and tons more baby pill bugs. As I dug around a bit, more ants and pill bugs! What I learned later was that, while pill bugs aren’t usually destructive to plants, get enough of them underground and some young plant roots, they will kill plants from underneath.  And you will never know what is actually going on with the plant because you can’t see it happening from above ground.</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As Rick Stiggins says, assessment is used to verify what students have learned as a result of instruction AND to support students in their learning during instruction. The way in which assessment activities and opportunities are presented to students is typically in the form of: </a:t>
            </a:r>
          </a:p>
          <a:p>
            <a:pPr lvl="0">
              <a:spcBef>
                <a:spcPts val="0"/>
              </a:spcBef>
              <a:buNone/>
            </a:pPr>
            <a:r>
              <a:t/>
            </a:r>
            <a:endParaRPr/>
          </a:p>
          <a:p>
            <a:pPr indent="-228600" lvl="0" marL="457200">
              <a:spcBef>
                <a:spcPts val="0"/>
              </a:spcBef>
              <a:buAutoNum type="arabicPeriod"/>
            </a:pPr>
            <a:r>
              <a:rPr lang="en"/>
              <a:t>Teacher asks students to demonstrate what they are thinking or have learned, where the demonstration is usually in the form of a product, such as a paper, a response to a discussion prompt, taking a quiz or completing a project.</a:t>
            </a:r>
          </a:p>
          <a:p>
            <a:pPr indent="-228600" lvl="0" marL="457200">
              <a:spcBef>
                <a:spcPts val="0"/>
              </a:spcBef>
              <a:buAutoNum type="arabicPeriod"/>
            </a:pPr>
            <a:r>
              <a:rPr lang="en"/>
              <a:t>Student produces something that demonstrates their thinking or what has been learned.</a:t>
            </a:r>
          </a:p>
          <a:p>
            <a:pPr indent="-228600" lvl="0" marL="457200">
              <a:spcBef>
                <a:spcPts val="0"/>
              </a:spcBef>
              <a:buAutoNum type="arabicPeriod"/>
            </a:pPr>
            <a:r>
              <a:rPr lang="en"/>
              <a:t>Teacher then provides feedback in the form of a grade and/or comments on what was on target, what needs improvement and suggestions for how to improve.</a:t>
            </a:r>
          </a:p>
          <a:p>
            <a:pPr lvl="0">
              <a:spcBef>
                <a:spcPts val="0"/>
              </a:spcBef>
              <a:buNone/>
            </a:pPr>
            <a:r>
              <a:t/>
            </a:r>
            <a:endParaRPr/>
          </a:p>
          <a:p>
            <a:pPr lvl="0">
              <a:spcBef>
                <a:spcPts val="0"/>
              </a:spcBef>
              <a:buNone/>
            </a:pPr>
            <a:r>
              <a:rPr lang="en"/>
              <a:t>And this process is repeated over and over again throughout their K-12 educational experience.  </a:t>
            </a:r>
          </a:p>
          <a:p>
            <a:pPr lvl="0">
              <a:spcBef>
                <a:spcPts val="0"/>
              </a:spcBef>
              <a:buNone/>
            </a:pPr>
            <a:r>
              <a:t/>
            </a:r>
            <a:endParaRPr/>
          </a:p>
          <a:p>
            <a:pPr lvl="0">
              <a:spcBef>
                <a:spcPts val="0"/>
              </a:spcBef>
              <a:buNone/>
            </a:pPr>
            <a:r>
              <a:rPr lang="en"/>
              <a:t>For students, the learning process in school is about CREATING SOMETHING for the TEACHER to assess and evaluate, and then receiving feedback from the TEACHER as to how they did or where they stand. Product focused. Teacher assessed. Student knows what teacher thinks of their product. Rinse and repeat.</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 the book </a:t>
            </a:r>
            <a:r>
              <a:rPr i="1" lang="en"/>
              <a:t>How People Learn</a:t>
            </a:r>
            <a:r>
              <a:rPr lang="en"/>
              <a:t>, the editors explain the three findings that research reveals as having significant impact on the learning process and how those findings can inform teaching practices in the classroom. The first deals with how previous knowledge and misunderstandings impact the ability to learn new things, the second deals with how competency is developed, and the third deals with role of metacognition as it impacts the learner and the learning process.</a:t>
            </a:r>
          </a:p>
          <a:p>
            <a:pPr lvl="0">
              <a:spcBef>
                <a:spcPts val="0"/>
              </a:spcBef>
              <a:buNone/>
            </a:pPr>
            <a:r>
              <a:t/>
            </a:r>
            <a:endParaRPr/>
          </a:p>
          <a:p>
            <a:pPr lvl="0">
              <a:spcBef>
                <a:spcPts val="0"/>
              </a:spcBef>
              <a:buNone/>
            </a:pPr>
            <a:r>
              <a:rPr lang="en"/>
              <a:t>The research found that experts across different fields not only know a lot of information and are highly skilled, but they also demonstrate an ability to monitor their own thinking processes as they encounter new problems and situations. Experts constantly check their own understanding of their situation, constantly pulling from their knowledge and experience to make sense of their situation, and determining what more is needed to know or do to work or solve problems. </a:t>
            </a:r>
          </a:p>
          <a:p>
            <a:pPr lvl="0">
              <a:spcBef>
                <a:spcPts val="0"/>
              </a:spcBef>
              <a:buNone/>
            </a:pPr>
            <a:r>
              <a:t/>
            </a:r>
            <a:endParaRPr/>
          </a:p>
          <a:p>
            <a:pPr lvl="0">
              <a:spcBef>
                <a:spcPts val="0"/>
              </a:spcBef>
              <a:buNone/>
            </a:pPr>
            <a:r>
              <a:rPr lang="en"/>
              <a:t>So what do experts have to do with students? We certainly don’t expect our students to be experts after taking our courses. This is true. But beyond what experts possess in terms of knowledge, skills and capabilities, they also possess a sense of ownership over their skills, knowledge and capabilities. By applying metacognitive strategies, like monitoring their own understanding and talking through their thinking processes, they take full control over their learning and level of competence. And it’s this kind of ownership that we want students to eventually get to after leaving K-12 education.</a:t>
            </a:r>
          </a:p>
          <a:p>
            <a:pPr lvl="0">
              <a:spcBef>
                <a:spcPts val="0"/>
              </a:spcBef>
              <a:buNone/>
            </a:pPr>
            <a:r>
              <a:t/>
            </a:r>
            <a:endParaRPr/>
          </a:p>
          <a:p>
            <a:pPr lvl="0">
              <a:spcBef>
                <a:spcPts val="0"/>
              </a:spcBef>
              <a:buNone/>
            </a:pPr>
            <a:r>
              <a:rPr lang="en"/>
              <a:t>And the good news is that students can be taught metacognitive strategies.</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 if we can get students more engaged in assessing their learning process -- the invisible stuff that’s in their heads -- and utilize assessment strategies based on developing metacognition in students, the learning process begins to be about STUDENTS examining THEIR THINKING, receiving COACHING and GUIDANCE from teachers and begin assessing THEMSELVES about where they are and what they can learn next.</a:t>
            </a:r>
          </a:p>
          <a:p>
            <a:pPr lvl="0">
              <a:spcBef>
                <a:spcPts val="0"/>
              </a:spcBef>
              <a:buNone/>
            </a:pPr>
            <a:r>
              <a:t/>
            </a:r>
            <a:endParaRPr/>
          </a:p>
          <a:p>
            <a:pPr lvl="0">
              <a:spcBef>
                <a:spcPts val="0"/>
              </a:spcBef>
              <a:buNone/>
            </a:pPr>
            <a:r>
              <a:rPr lang="en"/>
              <a:t>Student focused. Teacher guided. Student grows their awareness and ownership of their own learning process. Rinse and repeat.</a:t>
            </a: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 today’s presentation, we would like to share with you how standard 3 -- assessment and measurement -- considers both the visible and invisible aspects of assessment and how they support each other to promote metacognition and learning in students.</a:t>
            </a:r>
          </a:p>
          <a:p>
            <a:pPr lvl="0">
              <a:spcBef>
                <a:spcPts val="0"/>
              </a:spcBef>
              <a:buNone/>
            </a:pPr>
            <a:r>
              <a:t/>
            </a:r>
            <a:endParaRPr/>
          </a:p>
          <a:p>
            <a:pPr lvl="0" rtl="0">
              <a:spcBef>
                <a:spcPts val="0"/>
              </a:spcBef>
              <a:buNone/>
            </a:pPr>
            <a:r>
              <a:rPr lang="en"/>
              <a:t>We hope you will see how standard 3 is reflected in the online classroom examples Jon will share with you, recognize how some of your online course strategies align with standard 3, and see how metacognition is represented in the standard and how it can be supported in the online learning environment.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wrap="square"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wrap="square"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wrap="square"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wrap="square"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wrap="square"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wrap="square"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wrap="square"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2.eventrebels.com/er/CFP/AgendaAtAGlance.jsp?CFPID=546&amp;ScreenID=251&amp;DisplayPresenterID=88511&amp;DisplayProgramItemID=81579&amp;DisplayProgramSessionID=32611&amp;Token=N9WYEX5XB&amp;PreviousScreens=248" TargetMode="External"/><Relationship Id="rId4" Type="http://schemas.openxmlformats.org/officeDocument/2006/relationships/hyperlink" Target="https://ww2.eventrebels.com/er/CFP/AgendaAtAGlance.jsp?CFPID=546&amp;ScreenID=251&amp;DisplayPresenterID=88511&amp;DisplayProgramItemID=81579&amp;DisplayProgramSessionID=32611&amp;Token=N9WYEX5XB&amp;PreviousScreens=24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youtu.be/tVqWcrMPxfY"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hyperlink" Target="http://www.dispatch.com/content/graphics/2016/09/27/clinton-trump-debate-handshake.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www.nap.edu/catalog/9853/how-people-learn-brain-mind-experience-and-school-expanded-edi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wrap="square" tIns="91425">
            <a:noAutofit/>
          </a:bodyPr>
          <a:lstStyle/>
          <a:p>
            <a:pPr lvl="0">
              <a:spcBef>
                <a:spcPts val="0"/>
              </a:spcBef>
              <a:buNone/>
            </a:pPr>
            <a:r>
              <a:rPr lang="en" sz="3600">
                <a:hlinkClick r:id="rId3"/>
              </a:rPr>
              <a:t>Coach Metacognition in </a:t>
            </a:r>
          </a:p>
          <a:p>
            <a:pPr lvl="0">
              <a:spcBef>
                <a:spcPts val="0"/>
              </a:spcBef>
              <a:buNone/>
            </a:pPr>
            <a:r>
              <a:rPr lang="en" sz="3600">
                <a:hlinkClick r:id="rId4"/>
              </a:rPr>
              <a:t>Highly Interactive Asynchronous Discussion Boards</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wrap="square" tIns="91425">
            <a:noAutofit/>
          </a:bodyPr>
          <a:lstStyle/>
          <a:p>
            <a:pPr indent="0" lvl="0" marL="0" rtl="0">
              <a:spcBef>
                <a:spcPts val="0"/>
              </a:spcBef>
              <a:buNone/>
            </a:pPr>
            <a:r>
              <a:rPr lang="en"/>
              <a:t>Jon Oestreich (joestreich@cesa9.org)</a:t>
            </a:r>
          </a:p>
          <a:p>
            <a:pPr indent="0" lvl="0" marL="0">
              <a:spcBef>
                <a:spcPts val="0"/>
              </a:spcBef>
              <a:buNone/>
            </a:pPr>
            <a:r>
              <a:rPr lang="en"/>
              <a:t>Wisconsin Virtual School - a partner of the Wisconsin Digital Learning Collaborative</a:t>
            </a:r>
          </a:p>
          <a:p>
            <a:pPr lvl="0">
              <a:spcBef>
                <a:spcPts val="0"/>
              </a:spcBef>
              <a:buNone/>
            </a:pPr>
            <a:r>
              <a:t/>
            </a:r>
            <a:endParaRPr/>
          </a:p>
          <a:p>
            <a:pPr lvl="0">
              <a:spcBef>
                <a:spcPts val="0"/>
              </a:spcBef>
              <a:buNone/>
            </a:pPr>
            <a:r>
              <a:rPr lang="en"/>
              <a:t>Quality Matters</a:t>
            </a:r>
          </a:p>
          <a:p>
            <a:pPr lvl="0">
              <a:spcBef>
                <a:spcPts val="0"/>
              </a:spcBef>
              <a:buNone/>
            </a:pPr>
            <a:r>
              <a:rPr lang="en"/>
              <a:t>Engagement Strategies</a:t>
            </a:r>
          </a:p>
          <a:p>
            <a:pPr lvl="0">
              <a:spcBef>
                <a:spcPts val="0"/>
              </a:spcBef>
              <a:buNone/>
            </a:pPr>
            <a:r>
              <a:rPr lang="en"/>
              <a:t>September 26, 2017</a:t>
            </a:r>
          </a:p>
          <a:p>
            <a:pPr lvl="0">
              <a:spcBef>
                <a:spcPts val="0"/>
              </a:spcBef>
              <a:buNone/>
            </a:pPr>
            <a:r>
              <a:rPr lang="en"/>
              <a:t>11:20 AM - 12:10 PM</a:t>
            </a:r>
          </a:p>
          <a:p>
            <a:pPr lvl="0">
              <a:spcBef>
                <a:spcPts val="0"/>
              </a:spcBef>
              <a:buNone/>
            </a:pPr>
            <a:r>
              <a:rPr lang="en"/>
              <a:t>Fort Worth, Texas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What do metacognitive objectives look like?</a:t>
            </a:r>
          </a:p>
        </p:txBody>
      </p:sp>
      <p:sp>
        <p:nvSpPr>
          <p:cNvPr id="145" name="Shape 145"/>
          <p:cNvSpPr txBox="1"/>
          <p:nvPr>
            <p:ph idx="1" type="body"/>
          </p:nvPr>
        </p:nvSpPr>
        <p:spPr>
          <a:xfrm>
            <a:off x="268875" y="1930900"/>
            <a:ext cx="8222100" cy="27102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Students will be able to:</a:t>
            </a:r>
          </a:p>
          <a:p>
            <a:pPr indent="0" lvl="0" marL="457200" rtl="0">
              <a:spcBef>
                <a:spcPts val="0"/>
              </a:spcBef>
              <a:buNone/>
            </a:pPr>
            <a:r>
              <a:rPr lang="en">
                <a:solidFill>
                  <a:srgbClr val="000000"/>
                </a:solidFill>
              </a:rPr>
              <a:t>“Demonstrate effective ways to create positive interactions with peers.”</a:t>
            </a:r>
          </a:p>
          <a:p>
            <a:pPr indent="0" lvl="0" marL="457200">
              <a:spcBef>
                <a:spcPts val="0"/>
              </a:spcBef>
              <a:buNone/>
            </a:pPr>
            <a:r>
              <a:rPr lang="en">
                <a:solidFill>
                  <a:srgbClr val="000000"/>
                </a:solidFill>
              </a:rPr>
              <a:t>“Evaluate their own learning and growth based on their work submitted.”</a:t>
            </a:r>
          </a:p>
          <a:p>
            <a:pPr indent="0" lvl="0" marL="457200" rtl="0">
              <a:spcBef>
                <a:spcPts val="0"/>
              </a:spcBef>
              <a:buNone/>
            </a:pPr>
            <a:r>
              <a:rPr lang="en">
                <a:solidFill>
                  <a:srgbClr val="000000"/>
                </a:solidFill>
              </a:rPr>
              <a:t>“Show evidence of civil discourse and being a good digital citizen.”</a:t>
            </a:r>
          </a:p>
          <a:p>
            <a:pPr indent="0" lvl="0" marL="0" rtl="0">
              <a:spcBef>
                <a:spcPts val="0"/>
              </a:spcBef>
              <a:buNone/>
            </a:pPr>
            <a:r>
              <a:t/>
            </a:r>
            <a:endParaRPr>
              <a:solidFill>
                <a:srgbClr val="000000"/>
              </a:solidFill>
            </a:endParaRPr>
          </a:p>
          <a:p>
            <a:pPr indent="0" lvl="0" marL="457200">
              <a:spcBef>
                <a:spcPts val="0"/>
              </a:spcBef>
              <a:buNone/>
            </a:pPr>
            <a:r>
              <a:t/>
            </a:r>
            <a:endParaRPr>
              <a:solidFill>
                <a:srgbClr val="000000"/>
              </a:solidFill>
            </a:endParaRPr>
          </a:p>
          <a:p>
            <a:pPr lvl="0">
              <a:spcBef>
                <a:spcPts val="0"/>
              </a:spcBef>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58225" y="2345875"/>
            <a:ext cx="1965900" cy="469500"/>
          </a:xfrm>
          <a:prstGeom prst="rect">
            <a:avLst/>
          </a:prstGeom>
        </p:spPr>
        <p:txBody>
          <a:bodyPr anchorCtr="0" anchor="b" bIns="91425" lIns="91425" rIns="91425" wrap="square" tIns="91425">
            <a:noAutofit/>
          </a:bodyPr>
          <a:lstStyle/>
          <a:p>
            <a:pPr lvl="0" rtl="0">
              <a:spcBef>
                <a:spcPts val="0"/>
              </a:spcBef>
              <a:buNone/>
            </a:pPr>
            <a:r>
              <a:rPr lang="en" sz="3000"/>
              <a:t>Original</a:t>
            </a:r>
          </a:p>
        </p:txBody>
      </p:sp>
      <p:pic>
        <p:nvPicPr>
          <p:cNvPr descr="1RemovedDBA.png" id="151" name="Shape 151"/>
          <p:cNvPicPr preferRelativeResize="0"/>
          <p:nvPr/>
        </p:nvPicPr>
        <p:blipFill>
          <a:blip r:embed="rId3">
            <a:alphaModFix/>
          </a:blip>
          <a:stretch>
            <a:fillRect/>
          </a:stretch>
        </p:blipFill>
        <p:spPr>
          <a:xfrm>
            <a:off x="2471824" y="222525"/>
            <a:ext cx="6518323" cy="4698450"/>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58225" y="2345875"/>
            <a:ext cx="1965900" cy="469500"/>
          </a:xfrm>
          <a:prstGeom prst="rect">
            <a:avLst/>
          </a:prstGeom>
        </p:spPr>
        <p:txBody>
          <a:bodyPr anchorCtr="0" anchor="b" bIns="91425" lIns="91425" rIns="91425" wrap="square" tIns="91425">
            <a:noAutofit/>
          </a:bodyPr>
          <a:lstStyle/>
          <a:p>
            <a:pPr lvl="0" rtl="0">
              <a:spcBef>
                <a:spcPts val="0"/>
              </a:spcBef>
              <a:buNone/>
            </a:pPr>
            <a:r>
              <a:rPr lang="en" sz="3000"/>
              <a:t>Modified</a:t>
            </a:r>
          </a:p>
        </p:txBody>
      </p:sp>
      <p:pic>
        <p:nvPicPr>
          <p:cNvPr descr="2ReplacedDBA.png" id="157" name="Shape 157"/>
          <p:cNvPicPr preferRelativeResize="0"/>
          <p:nvPr/>
        </p:nvPicPr>
        <p:blipFill>
          <a:blip r:embed="rId3">
            <a:alphaModFix/>
          </a:blip>
          <a:stretch>
            <a:fillRect/>
          </a:stretch>
        </p:blipFill>
        <p:spPr>
          <a:xfrm>
            <a:off x="2766775" y="182225"/>
            <a:ext cx="6094249" cy="4796800"/>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2" y="2853675"/>
            <a:ext cx="2808000" cy="953400"/>
          </a:xfrm>
          <a:prstGeom prst="rect">
            <a:avLst/>
          </a:prstGeom>
        </p:spPr>
        <p:txBody>
          <a:bodyPr anchorCtr="0" anchor="b" bIns="91425" lIns="91425" rIns="91425" wrap="square" tIns="91425">
            <a:noAutofit/>
          </a:bodyPr>
          <a:lstStyle/>
          <a:p>
            <a:pPr lvl="0">
              <a:spcBef>
                <a:spcPts val="0"/>
              </a:spcBef>
              <a:buNone/>
            </a:pPr>
            <a:r>
              <a:rPr lang="en"/>
              <a:t>Socratic online discussions</a:t>
            </a:r>
          </a:p>
          <a:p>
            <a:pPr lvl="0">
              <a:spcBef>
                <a:spcPts val="0"/>
              </a:spcBef>
              <a:buNone/>
            </a:pPr>
            <a:r>
              <a:t/>
            </a:r>
            <a:endParaRPr/>
          </a:p>
          <a:p>
            <a:pPr lvl="0" rtl="0">
              <a:spcBef>
                <a:spcPts val="0"/>
              </a:spcBef>
              <a:buNone/>
            </a:pPr>
            <a:r>
              <a:rPr lang="en"/>
              <a:t>How can we prepare students for metacognitive objectives?</a:t>
            </a:r>
          </a:p>
        </p:txBody>
      </p:sp>
      <p:pic>
        <p:nvPicPr>
          <p:cNvPr descr="Screen Shot 2016-10-27 at 1.01.59 PM.png" id="163" name="Shape 163">
            <a:hlinkClick r:id="rId3"/>
          </p:cNvPr>
          <p:cNvPicPr preferRelativeResize="0"/>
          <p:nvPr/>
        </p:nvPicPr>
        <p:blipFill>
          <a:blip r:embed="rId4">
            <a:alphaModFix/>
          </a:blip>
          <a:stretch>
            <a:fillRect/>
          </a:stretch>
        </p:blipFill>
        <p:spPr>
          <a:xfrm>
            <a:off x="2812475" y="0"/>
            <a:ext cx="6331535" cy="5143499"/>
          </a:xfrm>
          <a:prstGeom prst="rect">
            <a:avLst/>
          </a:prstGeom>
          <a:noFill/>
          <a:ln cap="flat" cmpd="sng" w="38100">
            <a:solidFill>
              <a:schemeClr val="dk2"/>
            </a:solidFill>
            <a:prstDash val="solid"/>
            <a:round/>
            <a:headEnd len="med" w="med" type="none"/>
            <a:tailEnd len="med" w="med"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64025"/>
            <a:ext cx="8520600" cy="911700"/>
          </a:xfrm>
          <a:prstGeom prst="rect">
            <a:avLst/>
          </a:prstGeom>
        </p:spPr>
        <p:txBody>
          <a:bodyPr anchorCtr="0" anchor="t" bIns="91425" lIns="91425" rIns="91425" wrap="square" tIns="91425">
            <a:noAutofit/>
          </a:bodyPr>
          <a:lstStyle/>
          <a:p>
            <a:pPr lvl="0" rtl="0">
              <a:spcBef>
                <a:spcPts val="0"/>
              </a:spcBef>
              <a:buNone/>
            </a:pPr>
            <a:r>
              <a:rPr b="1" lang="en" sz="2400"/>
              <a:t>Standard 3.1</a:t>
            </a:r>
            <a:r>
              <a:rPr lang="en" sz="2400"/>
              <a:t>: </a:t>
            </a:r>
            <a:r>
              <a:rPr lang="en" sz="2400">
                <a:solidFill>
                  <a:srgbClr val="000000"/>
                </a:solidFill>
              </a:rPr>
              <a:t>The types of assessments in the course measure the stated learning objectives or competencies, and are consistent with course activities and resources.</a:t>
            </a:r>
          </a:p>
          <a:p>
            <a:pPr lvl="0">
              <a:spcBef>
                <a:spcPts val="0"/>
              </a:spcBef>
              <a:buNone/>
            </a:pPr>
            <a:r>
              <a:t/>
            </a:r>
            <a:endParaRPr sz="2400"/>
          </a:p>
        </p:txBody>
      </p:sp>
      <p:sp>
        <p:nvSpPr>
          <p:cNvPr id="169" name="Shape 169"/>
          <p:cNvSpPr txBox="1"/>
          <p:nvPr>
            <p:ph idx="1" type="body"/>
          </p:nvPr>
        </p:nvSpPr>
        <p:spPr>
          <a:xfrm>
            <a:off x="311700" y="1714975"/>
            <a:ext cx="8520600" cy="3091800"/>
          </a:xfrm>
          <a:prstGeom prst="rect">
            <a:avLst/>
          </a:prstGeom>
        </p:spPr>
        <p:txBody>
          <a:bodyPr anchorCtr="0" anchor="t" bIns="91425" lIns="91425" rIns="91425" wrap="square" tIns="91425">
            <a:noAutofit/>
          </a:bodyPr>
          <a:lstStyle/>
          <a:p>
            <a:pPr lvl="0">
              <a:lnSpc>
                <a:spcPct val="100000"/>
              </a:lnSpc>
              <a:spcBef>
                <a:spcPts val="0"/>
              </a:spcBef>
              <a:spcAft>
                <a:spcPts val="0"/>
              </a:spcAft>
              <a:buClr>
                <a:schemeClr val="dk1"/>
              </a:buClr>
              <a:buSzPct val="78571"/>
              <a:buFont typeface="Arial"/>
              <a:buNone/>
            </a:pPr>
            <a:r>
              <a:rPr b="1" lang="en" sz="1400">
                <a:solidFill>
                  <a:srgbClr val="000000"/>
                </a:solidFill>
              </a:rPr>
              <a:t>Alignment:</a:t>
            </a:r>
            <a:r>
              <a:rPr lang="en" sz="1400">
                <a:solidFill>
                  <a:srgbClr val="000000"/>
                </a:solidFill>
              </a:rPr>
              <a:t> Course assessments measure evidence of course and module/unit-level objectives or competencies being met by students (see Standards 2.1 and 2.2). Instructional materials (4.1), activities (5.1), and course technologies (6.1) support the learning objectives or competencies and enable learners to meet them.</a:t>
            </a:r>
          </a:p>
          <a:p>
            <a:pPr lvl="0">
              <a:lnSpc>
                <a:spcPct val="100000"/>
              </a:lnSpc>
              <a:spcBef>
                <a:spcPts val="0"/>
              </a:spcBef>
              <a:spcAft>
                <a:spcPts val="0"/>
              </a:spcAft>
              <a:buClr>
                <a:schemeClr val="dk1"/>
              </a:buClr>
              <a:buSzPct val="78571"/>
              <a:buFont typeface="Arial"/>
              <a:buNone/>
            </a:pPr>
            <a:r>
              <a:t/>
            </a:r>
            <a:endParaRPr sz="1400">
              <a:solidFill>
                <a:srgbClr val="000000"/>
              </a:solidFill>
            </a:endParaRPr>
          </a:p>
          <a:p>
            <a:pPr lvl="0">
              <a:lnSpc>
                <a:spcPct val="100000"/>
              </a:lnSpc>
              <a:spcBef>
                <a:spcPts val="0"/>
              </a:spcBef>
              <a:spcAft>
                <a:spcPts val="0"/>
              </a:spcAft>
              <a:buClr>
                <a:schemeClr val="dk1"/>
              </a:buClr>
              <a:buSzPct val="78571"/>
              <a:buFont typeface="Arial"/>
              <a:buNone/>
            </a:pPr>
            <a:r>
              <a:rPr lang="en" sz="1400">
                <a:solidFill>
                  <a:srgbClr val="000000"/>
                </a:solidFill>
              </a:rPr>
              <a:t>Assessments allow for evidence to confirm student mastery of the learning objectives or competencies. </a:t>
            </a:r>
            <a:r>
              <a:rPr b="1" lang="en" sz="1400">
                <a:solidFill>
                  <a:srgbClr val="980000"/>
                </a:solidFill>
              </a:rPr>
              <a:t>The breadth, depth and rigor of formative forms of assessing learning</a:t>
            </a:r>
            <a:r>
              <a:rPr lang="en" sz="1400">
                <a:solidFill>
                  <a:schemeClr val="dk1"/>
                </a:solidFill>
              </a:rPr>
              <a:t> </a:t>
            </a:r>
            <a:r>
              <a:rPr lang="en" sz="1400">
                <a:solidFill>
                  <a:srgbClr val="000000"/>
                </a:solidFill>
              </a:rPr>
              <a:t>and summative examinations can be successfully completed if students have met the objectives embedded in the course materials and learning activities.</a:t>
            </a:r>
          </a:p>
          <a:p>
            <a:pPr lvl="0">
              <a:lnSpc>
                <a:spcPct val="100000"/>
              </a:lnSpc>
              <a:spcBef>
                <a:spcPts val="0"/>
              </a:spcBef>
              <a:spcAft>
                <a:spcPts val="0"/>
              </a:spcAft>
              <a:buClr>
                <a:schemeClr val="dk1"/>
              </a:buClr>
              <a:buSzPct val="78571"/>
              <a:buFont typeface="Arial"/>
              <a:buNone/>
            </a:pPr>
            <a:r>
              <a:t/>
            </a:r>
            <a:endParaRPr sz="1400">
              <a:solidFill>
                <a:schemeClr val="dk1"/>
              </a:solidFill>
            </a:endParaRPr>
          </a:p>
          <a:p>
            <a:pPr lvl="0">
              <a:lnSpc>
                <a:spcPct val="100000"/>
              </a:lnSpc>
              <a:spcBef>
                <a:spcPts val="0"/>
              </a:spcBef>
              <a:spcAft>
                <a:spcPts val="0"/>
              </a:spcAft>
              <a:buClr>
                <a:schemeClr val="dk1"/>
              </a:buClr>
              <a:buSzPct val="78571"/>
              <a:buFont typeface="Arial"/>
              <a:buNone/>
            </a:pPr>
            <a:r>
              <a:rPr lang="en" sz="1400">
                <a:solidFill>
                  <a:srgbClr val="000000"/>
                </a:solidFill>
              </a:rPr>
              <a:t>Here are examples of objective/assessment alignment:</a:t>
            </a:r>
          </a:p>
          <a:p>
            <a:pPr indent="-317500" lvl="0" marL="457200">
              <a:lnSpc>
                <a:spcPct val="100000"/>
              </a:lnSpc>
              <a:spcBef>
                <a:spcPts val="0"/>
              </a:spcBef>
              <a:spcAft>
                <a:spcPts val="0"/>
              </a:spcAft>
              <a:buClr>
                <a:srgbClr val="000000"/>
              </a:buClr>
              <a:buSzPct val="100000"/>
              <a:buAutoNum type="arabicPeriod"/>
            </a:pPr>
            <a:r>
              <a:rPr lang="en" sz="1400">
                <a:solidFill>
                  <a:srgbClr val="000000"/>
                </a:solidFill>
              </a:rPr>
              <a:t>A problem analysis confirms the application of critical thinking skills.</a:t>
            </a:r>
          </a:p>
          <a:p>
            <a:pPr indent="-317500" lvl="0" marL="457200">
              <a:lnSpc>
                <a:spcPct val="100000"/>
              </a:lnSpc>
              <a:spcBef>
                <a:spcPts val="0"/>
              </a:spcBef>
              <a:spcAft>
                <a:spcPts val="0"/>
              </a:spcAft>
              <a:buClr>
                <a:srgbClr val="000000"/>
              </a:buClr>
              <a:buSzPct val="100000"/>
              <a:buAutoNum type="arabicPeriod"/>
            </a:pPr>
            <a:r>
              <a:rPr lang="en" sz="1400">
                <a:solidFill>
                  <a:srgbClr val="000000"/>
                </a:solidFill>
              </a:rPr>
              <a:t>A multiple-choice quiz verifies vocabulary knowledge.</a:t>
            </a:r>
          </a:p>
          <a:p>
            <a:pPr indent="-317500" lvl="0" marL="457200">
              <a:lnSpc>
                <a:spcPct val="100000"/>
              </a:lnSpc>
              <a:spcBef>
                <a:spcPts val="0"/>
              </a:spcBef>
              <a:spcAft>
                <a:spcPts val="0"/>
              </a:spcAft>
              <a:buClr>
                <a:srgbClr val="000000"/>
              </a:buClr>
              <a:buSzPct val="100000"/>
              <a:buAutoNum type="arabicPeriod"/>
            </a:pPr>
            <a:r>
              <a:rPr lang="en" sz="1400">
                <a:solidFill>
                  <a:srgbClr val="000000"/>
                </a:solidFill>
              </a:rPr>
              <a:t>A composition demonstrates writing skills.</a:t>
            </a:r>
          </a:p>
          <a:p>
            <a:pPr indent="-317500" lvl="0" marL="457200">
              <a:lnSpc>
                <a:spcPct val="100000"/>
              </a:lnSpc>
              <a:spcBef>
                <a:spcPts val="0"/>
              </a:spcBef>
              <a:spcAft>
                <a:spcPts val="0"/>
              </a:spcAft>
              <a:buClr>
                <a:srgbClr val="980000"/>
              </a:buClr>
              <a:buSzPct val="100000"/>
              <a:buAutoNum type="arabicPeriod"/>
            </a:pPr>
            <a:r>
              <a:rPr b="1" lang="en" sz="1400">
                <a:solidFill>
                  <a:srgbClr val="980000"/>
                </a:solidFill>
              </a:rPr>
              <a:t>Online interactions show evidence of civil discourse and being a good digital citizen.</a:t>
            </a:r>
          </a:p>
          <a:p>
            <a:pPr lvl="0">
              <a:lnSpc>
                <a:spcPct val="100000"/>
              </a:lnSpc>
              <a:spcBef>
                <a:spcPts val="0"/>
              </a:spcBef>
              <a:spcAft>
                <a:spcPts val="0"/>
              </a:spcAft>
              <a:buClr>
                <a:schemeClr val="dk1"/>
              </a:buClr>
              <a:buSzPct val="78571"/>
              <a:buFont typeface="Arial"/>
              <a:buNone/>
            </a:pPr>
            <a:r>
              <a:rPr lang="en" sz="1400">
                <a:solidFill>
                  <a:schemeClr val="dk1"/>
                </a:solidFill>
              </a:rPr>
              <a:t> </a:t>
            </a:r>
          </a:p>
          <a:p>
            <a:pPr lvl="0">
              <a:spcBef>
                <a:spcPts val="0"/>
              </a:spcBef>
              <a:buNone/>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grpSp>
        <p:nvGrpSpPr>
          <p:cNvPr id="174" name="Shape 174"/>
          <p:cNvGrpSpPr/>
          <p:nvPr/>
        </p:nvGrpSpPr>
        <p:grpSpPr>
          <a:xfrm>
            <a:off x="1109662" y="109537"/>
            <a:ext cx="6924675" cy="4924437"/>
            <a:chOff x="1109662" y="109537"/>
            <a:chExt cx="6924675" cy="4924437"/>
          </a:xfrm>
        </p:grpSpPr>
        <p:pic>
          <p:nvPicPr>
            <p:cNvPr descr="Screen Shot 2016-10-18 at 12.21.42 PM.png" id="175" name="Shape 175"/>
            <p:cNvPicPr preferRelativeResize="0"/>
            <p:nvPr/>
          </p:nvPicPr>
          <p:blipFill>
            <a:blip r:embed="rId3">
              <a:alphaModFix/>
            </a:blip>
            <a:stretch>
              <a:fillRect/>
            </a:stretch>
          </p:blipFill>
          <p:spPr>
            <a:xfrm>
              <a:off x="1109662" y="109537"/>
              <a:ext cx="6924675" cy="4924425"/>
            </a:xfrm>
            <a:prstGeom prst="rect">
              <a:avLst/>
            </a:prstGeom>
            <a:noFill/>
            <a:ln>
              <a:noFill/>
            </a:ln>
          </p:spPr>
        </p:pic>
        <p:sp>
          <p:nvSpPr>
            <p:cNvPr id="176" name="Shape 176"/>
            <p:cNvSpPr txBox="1"/>
            <p:nvPr/>
          </p:nvSpPr>
          <p:spPr>
            <a:xfrm>
              <a:off x="1109675" y="4766075"/>
              <a:ext cx="5667600" cy="267900"/>
            </a:xfrm>
            <a:prstGeom prst="rect">
              <a:avLst/>
            </a:prstGeom>
            <a:noFill/>
            <a:ln>
              <a:noFill/>
            </a:ln>
          </p:spPr>
          <p:txBody>
            <a:bodyPr anchorCtr="0" anchor="ctr" bIns="91425" lIns="91425" rIns="91425" wrap="square" tIns="91425">
              <a:noAutofit/>
            </a:bodyPr>
            <a:lstStyle/>
            <a:p>
              <a:pPr lvl="0" rtl="0">
                <a:spcBef>
                  <a:spcPts val="0"/>
                </a:spcBef>
                <a:buNone/>
              </a:pPr>
              <a:r>
                <a:rPr lang="en" sz="800">
                  <a:solidFill>
                    <a:srgbClr val="FFFFFF"/>
                  </a:solidFill>
                </a:rPr>
                <a:t>Source: Columbus Disptach </a:t>
              </a:r>
              <a:r>
                <a:rPr lang="en" sz="800" u="sng">
                  <a:solidFill>
                    <a:srgbClr val="FFFFFF"/>
                  </a:solidFill>
                  <a:hlinkClick r:id="rId4"/>
                </a:rPr>
                <a:t>http://www.dispatch.com/content/graphics/2016/09/27/clinton-trump-debate-handshake.jpg</a:t>
              </a: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226077" y="357800"/>
            <a:ext cx="2808000" cy="953400"/>
          </a:xfrm>
          <a:prstGeom prst="rect">
            <a:avLst/>
          </a:prstGeom>
        </p:spPr>
        <p:txBody>
          <a:bodyPr anchorCtr="0" anchor="b" bIns="91425" lIns="91425" rIns="91425" wrap="square" tIns="91425">
            <a:noAutofit/>
          </a:bodyPr>
          <a:lstStyle/>
          <a:p>
            <a:pPr lvl="0">
              <a:spcBef>
                <a:spcPts val="0"/>
              </a:spcBef>
              <a:buNone/>
            </a:pPr>
            <a:r>
              <a:rPr lang="en"/>
              <a:t>Example</a:t>
            </a:r>
          </a:p>
        </p:txBody>
      </p:sp>
      <p:sp>
        <p:nvSpPr>
          <p:cNvPr id="182" name="Shape 182"/>
          <p:cNvSpPr txBox="1"/>
          <p:nvPr>
            <p:ph idx="1" type="body"/>
          </p:nvPr>
        </p:nvSpPr>
        <p:spPr>
          <a:xfrm>
            <a:off x="226075" y="1465800"/>
            <a:ext cx="2808000" cy="31635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6-10-18 at 12.33.58 PM.png" id="183" name="Shape 183"/>
          <p:cNvPicPr preferRelativeResize="0"/>
          <p:nvPr/>
        </p:nvPicPr>
        <p:blipFill>
          <a:blip r:embed="rId3">
            <a:alphaModFix/>
          </a:blip>
          <a:stretch>
            <a:fillRect/>
          </a:stretch>
        </p:blipFill>
        <p:spPr>
          <a:xfrm>
            <a:off x="2365075" y="28762"/>
            <a:ext cx="6778924" cy="5085974"/>
          </a:xfrm>
          <a:prstGeom prst="rect">
            <a:avLst/>
          </a:prstGeom>
          <a:noFill/>
          <a:ln cap="flat" cmpd="sng" w="38100">
            <a:solidFill>
              <a:schemeClr val="dk2"/>
            </a:solidFill>
            <a:prstDash val="solid"/>
            <a:round/>
            <a:headEnd len="med" w="med" type="none"/>
            <a:tailEnd len="med" w="med"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226077" y="357800"/>
            <a:ext cx="2808000" cy="953400"/>
          </a:xfrm>
          <a:prstGeom prst="rect">
            <a:avLst/>
          </a:prstGeom>
        </p:spPr>
        <p:txBody>
          <a:bodyPr anchorCtr="0" anchor="b" bIns="91425" lIns="91425" rIns="91425" wrap="square" tIns="91425">
            <a:noAutofit/>
          </a:bodyPr>
          <a:lstStyle/>
          <a:p>
            <a:pPr lvl="0" rtl="0">
              <a:spcBef>
                <a:spcPts val="0"/>
              </a:spcBef>
              <a:buNone/>
            </a:pPr>
            <a:r>
              <a:rPr lang="en"/>
              <a:t>Example</a:t>
            </a:r>
          </a:p>
        </p:txBody>
      </p:sp>
      <p:sp>
        <p:nvSpPr>
          <p:cNvPr id="189" name="Shape 189"/>
          <p:cNvSpPr txBox="1"/>
          <p:nvPr>
            <p:ph idx="1" type="body"/>
          </p:nvPr>
        </p:nvSpPr>
        <p:spPr>
          <a:xfrm>
            <a:off x="226075" y="1465800"/>
            <a:ext cx="2808000" cy="31635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descr="Screen Shot 2016-10-18 at 12.33.58 PM.png" id="190" name="Shape 190"/>
          <p:cNvPicPr preferRelativeResize="0"/>
          <p:nvPr/>
        </p:nvPicPr>
        <p:blipFill>
          <a:blip r:embed="rId3">
            <a:alphaModFix/>
          </a:blip>
          <a:stretch>
            <a:fillRect/>
          </a:stretch>
        </p:blipFill>
        <p:spPr>
          <a:xfrm>
            <a:off x="2365075" y="28762"/>
            <a:ext cx="6778924" cy="5085974"/>
          </a:xfrm>
          <a:prstGeom prst="rect">
            <a:avLst/>
          </a:prstGeom>
          <a:noFill/>
          <a:ln cap="flat" cmpd="sng" w="38100">
            <a:solidFill>
              <a:schemeClr val="dk2"/>
            </a:solidFill>
            <a:prstDash val="solid"/>
            <a:round/>
            <a:headEnd len="med" w="med" type="none"/>
            <a:tailEnd len="med" w="med" type="none"/>
          </a:ln>
        </p:spPr>
      </p:pic>
      <p:sp>
        <p:nvSpPr>
          <p:cNvPr id="191" name="Shape 191"/>
          <p:cNvSpPr/>
          <p:nvPr/>
        </p:nvSpPr>
        <p:spPr>
          <a:xfrm>
            <a:off x="2373275" y="25325"/>
            <a:ext cx="6770700" cy="5076000"/>
          </a:xfrm>
          <a:prstGeom prst="rect">
            <a:avLst/>
          </a:prstGeom>
          <a:solidFill>
            <a:srgbClr val="B7B7B7">
              <a:alpha val="71540"/>
            </a:srgbClr>
          </a:solidFill>
          <a:ln cap="flat" cmpd="sng" w="38100">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Screen Shot 2016-10-18 at 12.33.58 PM.png" id="192" name="Shape 192"/>
          <p:cNvPicPr preferRelativeResize="0"/>
          <p:nvPr/>
        </p:nvPicPr>
        <p:blipFill rotWithShape="1">
          <a:blip r:embed="rId3">
            <a:alphaModFix/>
          </a:blip>
          <a:srcRect b="24773" l="6110" r="2548" t="62789"/>
          <a:stretch/>
        </p:blipFill>
        <p:spPr>
          <a:xfrm>
            <a:off x="713425" y="3207050"/>
            <a:ext cx="8430575" cy="861274"/>
          </a:xfrm>
          <a:prstGeom prst="rect">
            <a:avLst/>
          </a:prstGeom>
          <a:noFill/>
          <a:ln cap="flat" cmpd="sng" w="38100">
            <a:solidFill>
              <a:schemeClr val="dk2"/>
            </a:solidFill>
            <a:prstDash val="solid"/>
            <a:round/>
            <a:headEnd len="med" w="med" type="none"/>
            <a:tailEnd len="med" w="med" type="none"/>
          </a:ln>
        </p:spPr>
      </p:pic>
      <p:pic>
        <p:nvPicPr>
          <p:cNvPr descr="Screen Shot 2016-10-18 at 12.15.46 PM.png" id="193" name="Shape 193"/>
          <p:cNvPicPr preferRelativeResize="0"/>
          <p:nvPr/>
        </p:nvPicPr>
        <p:blipFill>
          <a:blip r:embed="rId4">
            <a:alphaModFix/>
          </a:blip>
          <a:stretch>
            <a:fillRect/>
          </a:stretch>
        </p:blipFill>
        <p:spPr>
          <a:xfrm>
            <a:off x="3604994" y="994527"/>
            <a:ext cx="4299082" cy="1982399"/>
          </a:xfrm>
          <a:prstGeom prst="rect">
            <a:avLst/>
          </a:prstGeom>
          <a:noFill/>
          <a:ln cap="flat" cmpd="sng" w="38100">
            <a:solidFill>
              <a:schemeClr val="dk2"/>
            </a:solidFill>
            <a:prstDash val="solid"/>
            <a:round/>
            <a:headEnd len="med" w="med" type="none"/>
            <a:tailEnd len="med" w="med"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104575" y="2398937"/>
            <a:ext cx="1873200" cy="469500"/>
          </a:xfrm>
          <a:prstGeom prst="rect">
            <a:avLst/>
          </a:prstGeom>
        </p:spPr>
        <p:txBody>
          <a:bodyPr anchorCtr="0" anchor="b" bIns="91425" lIns="91425" rIns="91425" wrap="square" tIns="91425">
            <a:noAutofit/>
          </a:bodyPr>
          <a:lstStyle/>
          <a:p>
            <a:pPr lvl="0" rtl="0">
              <a:spcBef>
                <a:spcPts val="0"/>
              </a:spcBef>
              <a:buNone/>
            </a:pPr>
            <a:r>
              <a:rPr lang="en" sz="3000"/>
              <a:t>Example</a:t>
            </a:r>
          </a:p>
        </p:txBody>
      </p:sp>
      <p:pic>
        <p:nvPicPr>
          <p:cNvPr descr="3.1RubricWithFeedback.png" id="199" name="Shape 199"/>
          <p:cNvPicPr preferRelativeResize="0"/>
          <p:nvPr/>
        </p:nvPicPr>
        <p:blipFill>
          <a:blip r:embed="rId3">
            <a:alphaModFix/>
          </a:blip>
          <a:stretch>
            <a:fillRect/>
          </a:stretch>
        </p:blipFill>
        <p:spPr>
          <a:xfrm>
            <a:off x="2649625" y="193675"/>
            <a:ext cx="6330175" cy="4812825"/>
          </a:xfrm>
          <a:prstGeom prst="rect">
            <a:avLst/>
          </a:prstGeom>
          <a:noFill/>
          <a:ln cap="flat" cmpd="sng" w="38100">
            <a:solidFill>
              <a:srgbClr val="000000"/>
            </a:solidFill>
            <a:prstDash val="solid"/>
            <a:round/>
            <a:headEnd len="med" w="med" type="none"/>
            <a:tailEnd len="med" w="med" type="none"/>
          </a:ln>
        </p:spPr>
      </p:pic>
      <p:sp>
        <p:nvSpPr>
          <p:cNvPr id="200" name="Shape 200"/>
          <p:cNvSpPr/>
          <p:nvPr/>
        </p:nvSpPr>
        <p:spPr>
          <a:xfrm rot="-731">
            <a:off x="1174074" y="4673575"/>
            <a:ext cx="1410600" cy="469800"/>
          </a:xfrm>
          <a:prstGeom prst="rightArrow">
            <a:avLst>
              <a:gd fmla="val 27134" name="adj1"/>
              <a:gd fmla="val 32763" name="adj2"/>
            </a:avLst>
          </a:prstGeom>
          <a:solidFill>
            <a:srgbClr val="CC4125"/>
          </a:solidFill>
          <a:ln cap="flat" cmpd="sng" w="9525">
            <a:solidFill>
              <a:srgbClr val="CC412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rot="-731">
            <a:off x="1174074" y="3509500"/>
            <a:ext cx="1410600" cy="469800"/>
          </a:xfrm>
          <a:prstGeom prst="rightArrow">
            <a:avLst>
              <a:gd fmla="val 27134" name="adj1"/>
              <a:gd fmla="val 32763" name="adj2"/>
            </a:avLst>
          </a:prstGeom>
          <a:solidFill>
            <a:srgbClr val="CC4125"/>
          </a:solidFill>
          <a:ln cap="flat" cmpd="sng" w="9525">
            <a:solidFill>
              <a:srgbClr val="CC4125"/>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a:off x="2754325" y="4863975"/>
            <a:ext cx="395400" cy="1281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3.2RubricWithFeedback.png" id="207" name="Shape 207"/>
          <p:cNvPicPr preferRelativeResize="0"/>
          <p:nvPr/>
        </p:nvPicPr>
        <p:blipFill>
          <a:blip r:embed="rId3">
            <a:alphaModFix/>
          </a:blip>
          <a:stretch>
            <a:fillRect/>
          </a:stretch>
        </p:blipFill>
        <p:spPr>
          <a:xfrm>
            <a:off x="2652700" y="165525"/>
            <a:ext cx="6339074" cy="4828525"/>
          </a:xfrm>
          <a:prstGeom prst="rect">
            <a:avLst/>
          </a:prstGeom>
          <a:noFill/>
          <a:ln cap="flat" cmpd="sng" w="38100">
            <a:solidFill>
              <a:srgbClr val="000000"/>
            </a:solidFill>
            <a:prstDash val="solid"/>
            <a:round/>
            <a:headEnd len="med" w="med" type="none"/>
            <a:tailEnd len="med" w="med" type="none"/>
          </a:ln>
        </p:spPr>
      </p:pic>
      <p:sp>
        <p:nvSpPr>
          <p:cNvPr id="208" name="Shape 208"/>
          <p:cNvSpPr/>
          <p:nvPr/>
        </p:nvSpPr>
        <p:spPr>
          <a:xfrm rot="-731">
            <a:off x="1127199" y="4673550"/>
            <a:ext cx="1410600" cy="469800"/>
          </a:xfrm>
          <a:prstGeom prst="rightArrow">
            <a:avLst>
              <a:gd fmla="val 27134" name="adj1"/>
              <a:gd fmla="val 32763" name="adj2"/>
            </a:avLst>
          </a:prstGeom>
          <a:solidFill>
            <a:srgbClr val="CC4125"/>
          </a:solidFill>
          <a:ln cap="flat" cmpd="sng" w="9525">
            <a:solidFill>
              <a:srgbClr val="A61C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9" name="Shape 209"/>
          <p:cNvSpPr/>
          <p:nvPr/>
        </p:nvSpPr>
        <p:spPr>
          <a:xfrm>
            <a:off x="2714036" y="4870350"/>
            <a:ext cx="477000" cy="1503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txBox="1"/>
          <p:nvPr>
            <p:ph type="title"/>
          </p:nvPr>
        </p:nvSpPr>
        <p:spPr>
          <a:xfrm>
            <a:off x="104575" y="2398937"/>
            <a:ext cx="1873200" cy="469500"/>
          </a:xfrm>
          <a:prstGeom prst="rect">
            <a:avLst/>
          </a:prstGeom>
        </p:spPr>
        <p:txBody>
          <a:bodyPr anchorCtr="0" anchor="b" bIns="91425" lIns="91425" rIns="91425" wrap="square" tIns="91425">
            <a:noAutofit/>
          </a:bodyPr>
          <a:lstStyle/>
          <a:p>
            <a:pPr lvl="0" rtl="0">
              <a:spcBef>
                <a:spcPts val="0"/>
              </a:spcBef>
              <a:buNone/>
            </a:pPr>
            <a:r>
              <a:rPr lang="en" sz="3000"/>
              <a:t>Example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Hearty Hibiscus Story</a:t>
            </a:r>
          </a:p>
        </p:txBody>
      </p:sp>
      <p:sp>
        <p:nvSpPr>
          <p:cNvPr id="74" name="Shape 74"/>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75" name="Shape 75"/>
          <p:cNvPicPr preferRelativeResize="0"/>
          <p:nvPr/>
        </p:nvPicPr>
        <p:blipFill>
          <a:blip r:embed="rId3">
            <a:alphaModFix/>
          </a:blip>
          <a:stretch>
            <a:fillRect/>
          </a:stretch>
        </p:blipFill>
        <p:spPr>
          <a:xfrm rot="-5400000">
            <a:off x="1811111" y="-2053234"/>
            <a:ext cx="5279648" cy="93861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471900" y="264475"/>
            <a:ext cx="8222100" cy="1394400"/>
          </a:xfrm>
          <a:prstGeom prst="rect">
            <a:avLst/>
          </a:prstGeom>
        </p:spPr>
        <p:txBody>
          <a:bodyPr anchorCtr="0" anchor="b" bIns="91425" lIns="91425" rIns="91425" wrap="square" tIns="91425">
            <a:noAutofit/>
          </a:bodyPr>
          <a:lstStyle/>
          <a:p>
            <a:pPr lvl="0" rtl="0">
              <a:spcBef>
                <a:spcPts val="0"/>
              </a:spcBef>
              <a:buNone/>
            </a:pPr>
            <a:r>
              <a:rPr b="1" lang="en" sz="2400"/>
              <a:t>Standard 3.3: </a:t>
            </a:r>
            <a:r>
              <a:rPr lang="en" sz="2400">
                <a:solidFill>
                  <a:srgbClr val="000000"/>
                </a:solidFill>
              </a:rPr>
              <a:t>Assessment strategies provide students with opportunities to self-reflect on their progress towards meeting course requirements and mastering learning objectives or competencies.</a:t>
            </a:r>
          </a:p>
        </p:txBody>
      </p:sp>
      <p:sp>
        <p:nvSpPr>
          <p:cNvPr id="216" name="Shape 216"/>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1400">
                <a:solidFill>
                  <a:srgbClr val="000000"/>
                </a:solidFill>
              </a:rPr>
              <a:t>Learning is more effective when learners have multiple opportunities to evaluate and measure their learning progress through ongoing, varied, and frequent formative assessments with timely feedback. </a:t>
            </a:r>
          </a:p>
          <a:p>
            <a:pPr lvl="0" rtl="0">
              <a:lnSpc>
                <a:spcPct val="100000"/>
              </a:lnSpc>
              <a:spcBef>
                <a:spcPts val="0"/>
              </a:spcBef>
              <a:spcAft>
                <a:spcPts val="0"/>
              </a:spcAft>
              <a:buNone/>
            </a:pPr>
            <a:r>
              <a:rPr lang="en" sz="1400">
                <a:solidFill>
                  <a:srgbClr val="000000"/>
                </a:solidFill>
              </a:rPr>
              <a:t> </a:t>
            </a:r>
          </a:p>
          <a:p>
            <a:pPr lvl="0" rtl="0">
              <a:lnSpc>
                <a:spcPct val="100000"/>
              </a:lnSpc>
              <a:spcBef>
                <a:spcPts val="0"/>
              </a:spcBef>
              <a:spcAft>
                <a:spcPts val="0"/>
              </a:spcAft>
              <a:buNone/>
            </a:pPr>
            <a:r>
              <a:rPr lang="en" sz="1400">
                <a:solidFill>
                  <a:srgbClr val="000000"/>
                </a:solidFill>
              </a:rPr>
              <a:t>The feedback may come from the instructor directly, from assignments and assessments that have feedback built into them, or even from other learners.</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b="1" lang="en" sz="1400">
                <a:solidFill>
                  <a:srgbClr val="980000"/>
                </a:solidFill>
              </a:rPr>
              <a:t>Students are provided opportunities to self-reflect and engage in higher-order thinking and reasoning activities.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Wisconsin Virtual School - AP Psychology</a:t>
            </a:r>
          </a:p>
        </p:txBody>
      </p:sp>
      <p:pic>
        <p:nvPicPr>
          <p:cNvPr descr="VariedPathwaysDirection.png" id="222" name="Shape 222"/>
          <p:cNvPicPr preferRelativeResize="0"/>
          <p:nvPr/>
        </p:nvPicPr>
        <p:blipFill>
          <a:blip r:embed="rId3">
            <a:alphaModFix/>
          </a:blip>
          <a:stretch>
            <a:fillRect/>
          </a:stretch>
        </p:blipFill>
        <p:spPr>
          <a:xfrm>
            <a:off x="239112" y="2135025"/>
            <a:ext cx="8687674" cy="1910124"/>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58225" y="2345875"/>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p:txBody>
      </p:sp>
      <p:pic>
        <p:nvPicPr>
          <p:cNvPr descr="VariedPathways.png" id="228" name="Shape 228"/>
          <p:cNvPicPr preferRelativeResize="0"/>
          <p:nvPr/>
        </p:nvPicPr>
        <p:blipFill>
          <a:blip r:embed="rId3">
            <a:alphaModFix/>
          </a:blip>
          <a:stretch>
            <a:fillRect/>
          </a:stretch>
        </p:blipFill>
        <p:spPr>
          <a:xfrm>
            <a:off x="2695099" y="96837"/>
            <a:ext cx="6333749" cy="4949824"/>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b="1" lang="en" sz="2400"/>
              <a:t>Standard 3.4: </a:t>
            </a:r>
            <a:r>
              <a:rPr lang="en" sz="2400">
                <a:solidFill>
                  <a:srgbClr val="000000"/>
                </a:solidFill>
                <a:latin typeface="Calibri"/>
                <a:ea typeface="Calibri"/>
                <a:cs typeface="Calibri"/>
                <a:sym typeface="Calibri"/>
              </a:rPr>
              <a:t>Multiple methods of assessment strategies are selected based on the specified learning objectives or competencies and student need.</a:t>
            </a:r>
          </a:p>
        </p:txBody>
      </p:sp>
      <p:sp>
        <p:nvSpPr>
          <p:cNvPr id="234" name="Shape 234"/>
          <p:cNvSpPr txBox="1"/>
          <p:nvPr>
            <p:ph idx="1" type="body"/>
          </p:nvPr>
        </p:nvSpPr>
        <p:spPr>
          <a:xfrm>
            <a:off x="471900" y="1919075"/>
            <a:ext cx="8222100" cy="2710200"/>
          </a:xfrm>
          <a:prstGeom prst="rect">
            <a:avLst/>
          </a:prstGeom>
          <a:ln>
            <a:noFill/>
          </a:ln>
        </p:spPr>
        <p:txBody>
          <a:bodyPr anchorCtr="0" anchor="t" bIns="91425" lIns="91425" rIns="91425" wrap="square" tIns="91425">
            <a:noAutofit/>
          </a:bodyPr>
          <a:lstStyle/>
          <a:p>
            <a:pPr lvl="0" rtl="0">
              <a:lnSpc>
                <a:spcPct val="100000"/>
              </a:lnSpc>
              <a:spcBef>
                <a:spcPts val="0"/>
              </a:spcBef>
              <a:spcAft>
                <a:spcPts val="0"/>
              </a:spcAft>
              <a:buClr>
                <a:schemeClr val="dk1"/>
              </a:buClr>
              <a:buSzPct val="61111"/>
              <a:buFont typeface="Arial"/>
              <a:buNone/>
            </a:pPr>
            <a:r>
              <a:rPr lang="en">
                <a:solidFill>
                  <a:srgbClr val="000000"/>
                </a:solidFill>
              </a:rPr>
              <a:t>Multiple assessment strategies are appropriate to the content being measured and the format in which they are used.</a:t>
            </a:r>
          </a:p>
          <a:p>
            <a:pPr lvl="0" rtl="0">
              <a:lnSpc>
                <a:spcPct val="100000"/>
              </a:lnSpc>
              <a:spcBef>
                <a:spcPts val="0"/>
              </a:spcBef>
              <a:spcAft>
                <a:spcPts val="0"/>
              </a:spcAft>
              <a:buClr>
                <a:schemeClr val="dk1"/>
              </a:buClr>
              <a:buSzPct val="61111"/>
              <a:buFont typeface="Arial"/>
              <a:buNone/>
            </a:pPr>
            <a:r>
              <a:rPr lang="en">
                <a:solidFill>
                  <a:schemeClr val="dk1"/>
                </a:solidFill>
              </a:rPr>
              <a:t> </a:t>
            </a:r>
          </a:p>
          <a:p>
            <a:pPr lvl="0" rtl="0">
              <a:lnSpc>
                <a:spcPct val="100000"/>
              </a:lnSpc>
              <a:spcBef>
                <a:spcPts val="0"/>
              </a:spcBef>
              <a:spcAft>
                <a:spcPts val="0"/>
              </a:spcAft>
              <a:buClr>
                <a:schemeClr val="dk1"/>
              </a:buClr>
              <a:buSzPct val="61111"/>
              <a:buFont typeface="Arial"/>
              <a:buNone/>
            </a:pPr>
            <a:r>
              <a:rPr lang="en">
                <a:solidFill>
                  <a:srgbClr val="000000"/>
                </a:solidFill>
              </a:rPr>
              <a:t>Assessments are varied in order to provide </a:t>
            </a:r>
            <a:r>
              <a:rPr b="1" lang="en">
                <a:solidFill>
                  <a:srgbClr val="980000"/>
                </a:solidFill>
              </a:rPr>
              <a:t>differentiated pathways</a:t>
            </a:r>
            <a:r>
              <a:rPr lang="en">
                <a:solidFill>
                  <a:srgbClr val="000000"/>
                </a:solidFill>
              </a:rPr>
              <a:t> for students to demonstrate mastery. For example, discussion-based assessments (one-on-one meetings between teacher and student via telephone, online communication tools, or face-to-face) may be used to supplement or substitute for written tests. </a:t>
            </a:r>
          </a:p>
          <a:p>
            <a:pPr lvl="0" rtl="0">
              <a:lnSpc>
                <a:spcPct val="100000"/>
              </a:lnSpc>
              <a:spcBef>
                <a:spcPts val="0"/>
              </a:spcBef>
              <a:spcAft>
                <a:spcPts val="0"/>
              </a:spcAft>
              <a:buClr>
                <a:srgbClr val="000000"/>
              </a:buClr>
              <a:buSzPct val="61111"/>
              <a:buFont typeface="Arial"/>
              <a:buNone/>
            </a:pPr>
            <a:r>
              <a:t/>
            </a:r>
            <a:endParaRPr>
              <a:solidFill>
                <a:srgbClr val="000000"/>
              </a:solidFill>
            </a:endParaRPr>
          </a:p>
          <a:p>
            <a:pPr lvl="0" rtl="0">
              <a:lnSpc>
                <a:spcPct val="100000"/>
              </a:lnSpc>
              <a:spcBef>
                <a:spcPts val="0"/>
              </a:spcBef>
              <a:spcAft>
                <a:spcPts val="0"/>
              </a:spcAft>
              <a:buNone/>
            </a:pPr>
            <a:r>
              <a:t/>
            </a:r>
            <a:endParaRPr b="1">
              <a:solidFill>
                <a:srgbClr val="980000"/>
              </a:solidFill>
            </a:endParaRPr>
          </a:p>
          <a:p>
            <a:pPr lvl="0" rtl="0">
              <a:lnSpc>
                <a:spcPct val="100000"/>
              </a:lnSpc>
              <a:spcBef>
                <a:spcPts val="0"/>
              </a:spcBef>
              <a:spcAft>
                <a:spcPts val="0"/>
              </a:spcAft>
              <a:buNone/>
            </a:pPr>
            <a:r>
              <a:t/>
            </a:r>
            <a:endParaRPr>
              <a:solidFill>
                <a:schemeClr val="dk1"/>
              </a:solidFill>
            </a:endParaRPr>
          </a:p>
          <a:p>
            <a:pPr lvl="0" rtl="0">
              <a:lnSpc>
                <a:spcPct val="100000"/>
              </a:lnSpc>
              <a:spcBef>
                <a:spcPts val="0"/>
              </a:spcBef>
              <a:spcAft>
                <a:spcPts val="0"/>
              </a:spcAft>
              <a:buNone/>
            </a:pPr>
            <a:r>
              <a:t/>
            </a:r>
            <a:endParaRPr>
              <a:solidFill>
                <a:schemeClr val="dk1"/>
              </a:solidFill>
            </a:endParaRPr>
          </a:p>
          <a:p>
            <a:pPr lvl="0" rtl="0">
              <a:lnSpc>
                <a:spcPct val="100000"/>
              </a:lnSpc>
              <a:spcBef>
                <a:spcPts val="0"/>
              </a:spcBef>
              <a:spcAft>
                <a:spcPts val="0"/>
              </a:spcAft>
              <a:buNone/>
            </a:pPr>
            <a:r>
              <a:rPr lang="en">
                <a:solidFill>
                  <a:srgbClr val="000000"/>
                </a:solidFill>
              </a:rPr>
              <a:t> </a:t>
            </a:r>
          </a:p>
          <a:p>
            <a:pPr lvl="0" rtl="0">
              <a:lnSpc>
                <a:spcPct val="100000"/>
              </a:lnSpc>
              <a:spcBef>
                <a:spcPts val="0"/>
              </a:spcBef>
              <a:spcAft>
                <a:spcPts val="0"/>
              </a:spcAft>
              <a:buNone/>
            </a:pPr>
            <a:r>
              <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58225" y="2345875"/>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p:txBody>
      </p:sp>
      <p:pic>
        <p:nvPicPr>
          <p:cNvPr descr="4Unit1.png" id="240" name="Shape 240"/>
          <p:cNvPicPr preferRelativeResize="0"/>
          <p:nvPr/>
        </p:nvPicPr>
        <p:blipFill>
          <a:blip r:embed="rId3">
            <a:alphaModFix/>
          </a:blip>
          <a:stretch>
            <a:fillRect/>
          </a:stretch>
        </p:blipFill>
        <p:spPr>
          <a:xfrm>
            <a:off x="2256274" y="182049"/>
            <a:ext cx="6624474" cy="4891650"/>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107658" y="182038"/>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p:txBody>
      </p:sp>
      <p:sp>
        <p:nvSpPr>
          <p:cNvPr id="246" name="Shape 246"/>
          <p:cNvSpPr txBox="1"/>
          <p:nvPr/>
        </p:nvSpPr>
        <p:spPr>
          <a:xfrm>
            <a:off x="107650" y="860400"/>
            <a:ext cx="1795200" cy="3130800"/>
          </a:xfrm>
          <a:prstGeom prst="rect">
            <a:avLst/>
          </a:prstGeom>
          <a:noFill/>
          <a:ln>
            <a:noFill/>
          </a:ln>
        </p:spPr>
        <p:txBody>
          <a:bodyPr anchorCtr="0" anchor="t" bIns="91425" lIns="91425" rIns="91425" wrap="square" tIns="91425">
            <a:noAutofit/>
          </a:bodyPr>
          <a:lstStyle/>
          <a:p>
            <a:pPr lvl="0">
              <a:spcBef>
                <a:spcPts val="0"/>
              </a:spcBef>
              <a:buNone/>
            </a:pPr>
            <a:r>
              <a:rPr b="1" lang="en" sz="1800">
                <a:solidFill>
                  <a:srgbClr val="FFFFFF"/>
                </a:solidFill>
              </a:rPr>
              <a:t>Can instructional feedback coach civil interaction with appropriate tone?</a:t>
            </a:r>
          </a:p>
        </p:txBody>
      </p:sp>
      <p:pic>
        <p:nvPicPr>
          <p:cNvPr id="247" name="Shape 247"/>
          <p:cNvPicPr preferRelativeResize="0"/>
          <p:nvPr/>
        </p:nvPicPr>
        <p:blipFill>
          <a:blip r:embed="rId3">
            <a:alphaModFix/>
          </a:blip>
          <a:stretch>
            <a:fillRect/>
          </a:stretch>
        </p:blipFill>
        <p:spPr>
          <a:xfrm>
            <a:off x="2073550" y="478163"/>
            <a:ext cx="7012922" cy="41871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157058" y="3427863"/>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a:p>
            <a:pPr lvl="0" rtl="0">
              <a:spcBef>
                <a:spcPts val="0"/>
              </a:spcBef>
              <a:buNone/>
            </a:pPr>
            <a:r>
              <a:t/>
            </a:r>
            <a:endParaRPr/>
          </a:p>
          <a:p>
            <a:pPr indent="0" lvl="0" marL="0" rtl="0">
              <a:lnSpc>
                <a:spcPct val="115000"/>
              </a:lnSpc>
              <a:spcBef>
                <a:spcPts val="0"/>
              </a:spcBef>
              <a:spcAft>
                <a:spcPts val="1600"/>
              </a:spcAft>
              <a:buNone/>
            </a:pPr>
            <a:r>
              <a:rPr lang="en" sz="1800">
                <a:solidFill>
                  <a:srgbClr val="FFFFFF"/>
                </a:solidFill>
              </a:rPr>
              <a:t>What may “Demonstrate effective ways to create positive interactions with peers” look like?</a:t>
            </a:r>
          </a:p>
        </p:txBody>
      </p:sp>
      <p:pic>
        <p:nvPicPr>
          <p:cNvPr id="253" name="Shape 253"/>
          <p:cNvPicPr preferRelativeResize="0"/>
          <p:nvPr/>
        </p:nvPicPr>
        <p:blipFill>
          <a:blip r:embed="rId3">
            <a:alphaModFix/>
          </a:blip>
          <a:stretch>
            <a:fillRect/>
          </a:stretch>
        </p:blipFill>
        <p:spPr>
          <a:xfrm>
            <a:off x="2275350" y="152400"/>
            <a:ext cx="6716250" cy="47902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157058" y="3427863"/>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a:p>
            <a:pPr lvl="0" rtl="0">
              <a:spcBef>
                <a:spcPts val="0"/>
              </a:spcBef>
              <a:buNone/>
            </a:pPr>
            <a:r>
              <a:t/>
            </a:r>
            <a:endParaRPr/>
          </a:p>
          <a:p>
            <a:pPr indent="0" lvl="0" marL="0" rtl="0">
              <a:lnSpc>
                <a:spcPct val="115000"/>
              </a:lnSpc>
              <a:spcBef>
                <a:spcPts val="0"/>
              </a:spcBef>
              <a:spcAft>
                <a:spcPts val="1600"/>
              </a:spcAft>
              <a:buNone/>
            </a:pPr>
            <a:r>
              <a:rPr lang="en" sz="1800">
                <a:solidFill>
                  <a:srgbClr val="FFFFFF"/>
                </a:solidFill>
              </a:rPr>
              <a:t>What may “Demonstrate effective ways to create positive interactions with peers” look like?</a:t>
            </a:r>
          </a:p>
        </p:txBody>
      </p:sp>
      <p:pic>
        <p:nvPicPr>
          <p:cNvPr id="259" name="Shape 259"/>
          <p:cNvPicPr preferRelativeResize="0"/>
          <p:nvPr/>
        </p:nvPicPr>
        <p:blipFill>
          <a:blip r:embed="rId3">
            <a:alphaModFix/>
          </a:blip>
          <a:stretch>
            <a:fillRect/>
          </a:stretch>
        </p:blipFill>
        <p:spPr>
          <a:xfrm>
            <a:off x="2275350" y="152400"/>
            <a:ext cx="6716250" cy="4790299"/>
          </a:xfrm>
          <a:prstGeom prst="rect">
            <a:avLst/>
          </a:prstGeom>
          <a:noFill/>
          <a:ln>
            <a:noFill/>
          </a:ln>
        </p:spPr>
      </p:pic>
      <p:pic>
        <p:nvPicPr>
          <p:cNvPr id="260" name="Shape 260"/>
          <p:cNvPicPr preferRelativeResize="0"/>
          <p:nvPr/>
        </p:nvPicPr>
        <p:blipFill>
          <a:blip r:embed="rId4">
            <a:alphaModFix/>
          </a:blip>
          <a:stretch>
            <a:fillRect/>
          </a:stretch>
        </p:blipFill>
        <p:spPr>
          <a:xfrm>
            <a:off x="3115674" y="1172350"/>
            <a:ext cx="5545875" cy="2798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157058" y="3427863"/>
            <a:ext cx="1965900" cy="469500"/>
          </a:xfrm>
          <a:prstGeom prst="rect">
            <a:avLst/>
          </a:prstGeom>
        </p:spPr>
        <p:txBody>
          <a:bodyPr anchorCtr="0" anchor="b" bIns="91425" lIns="91425" rIns="91425" wrap="square" tIns="91425">
            <a:noAutofit/>
          </a:bodyPr>
          <a:lstStyle/>
          <a:p>
            <a:pPr lvl="0" rtl="0">
              <a:spcBef>
                <a:spcPts val="0"/>
              </a:spcBef>
              <a:buNone/>
            </a:pPr>
            <a:r>
              <a:rPr lang="en" sz="1800"/>
              <a:t>Instructional Feedback</a:t>
            </a:r>
          </a:p>
          <a:p>
            <a:pPr lvl="0" rtl="0">
              <a:spcBef>
                <a:spcPts val="0"/>
              </a:spcBef>
              <a:buNone/>
            </a:pPr>
            <a:r>
              <a:t/>
            </a:r>
            <a:endParaRPr/>
          </a:p>
          <a:p>
            <a:pPr indent="0" lvl="0" marL="0" rtl="0">
              <a:lnSpc>
                <a:spcPct val="115000"/>
              </a:lnSpc>
              <a:spcBef>
                <a:spcPts val="0"/>
              </a:spcBef>
              <a:spcAft>
                <a:spcPts val="1600"/>
              </a:spcAft>
              <a:buNone/>
            </a:pPr>
            <a:r>
              <a:rPr lang="en" sz="1800">
                <a:solidFill>
                  <a:srgbClr val="FFFFFF"/>
                </a:solidFill>
              </a:rPr>
              <a:t>What may “Demonstrate effective ways to create positive interactions with peers” look like?</a:t>
            </a:r>
          </a:p>
        </p:txBody>
      </p:sp>
      <p:pic>
        <p:nvPicPr>
          <p:cNvPr id="266" name="Shape 266"/>
          <p:cNvPicPr preferRelativeResize="0"/>
          <p:nvPr/>
        </p:nvPicPr>
        <p:blipFill>
          <a:blip r:embed="rId3">
            <a:alphaModFix/>
          </a:blip>
          <a:stretch>
            <a:fillRect/>
          </a:stretch>
        </p:blipFill>
        <p:spPr>
          <a:xfrm>
            <a:off x="2781966" y="1430825"/>
            <a:ext cx="6023399" cy="2405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86499" y="1874397"/>
            <a:ext cx="2098200" cy="1394700"/>
          </a:xfrm>
          <a:prstGeom prst="rect">
            <a:avLst/>
          </a:prstGeom>
        </p:spPr>
        <p:txBody>
          <a:bodyPr anchorCtr="0" anchor="b" bIns="91425" lIns="91425" rIns="91425" wrap="square" tIns="91425">
            <a:noAutofit/>
          </a:bodyPr>
          <a:lstStyle/>
          <a:p>
            <a:pPr lvl="0">
              <a:spcBef>
                <a:spcPts val="0"/>
              </a:spcBef>
              <a:buNone/>
            </a:pPr>
            <a:r>
              <a:rPr lang="en" sz="3000"/>
              <a:t>Example</a:t>
            </a:r>
          </a:p>
          <a:p>
            <a:pPr lvl="0">
              <a:spcBef>
                <a:spcPts val="0"/>
              </a:spcBef>
              <a:buNone/>
            </a:pPr>
            <a:r>
              <a:t/>
            </a:r>
            <a:endParaRPr sz="3000"/>
          </a:p>
          <a:p>
            <a:pPr lvl="0" rtl="0">
              <a:spcBef>
                <a:spcPts val="0"/>
              </a:spcBef>
              <a:buNone/>
            </a:pPr>
            <a:r>
              <a:rPr lang="en" sz="1800"/>
              <a:t>Learner-learner interaction</a:t>
            </a:r>
          </a:p>
        </p:txBody>
      </p:sp>
      <p:pic>
        <p:nvPicPr>
          <p:cNvPr id="272" name="Shape 272"/>
          <p:cNvPicPr preferRelativeResize="0"/>
          <p:nvPr/>
        </p:nvPicPr>
        <p:blipFill>
          <a:blip r:embed="rId3">
            <a:alphaModFix/>
          </a:blip>
          <a:stretch>
            <a:fillRect/>
          </a:stretch>
        </p:blipFill>
        <p:spPr>
          <a:xfrm>
            <a:off x="2337158" y="423162"/>
            <a:ext cx="6666791" cy="4297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0" y="-20"/>
            <a:ext cx="9143998" cy="51435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144708" y="2907313"/>
            <a:ext cx="1965900" cy="469499"/>
          </a:xfrm>
          <a:prstGeom prst="rect">
            <a:avLst/>
          </a:prstGeom>
        </p:spPr>
        <p:txBody>
          <a:bodyPr anchorCtr="0" anchor="b" bIns="91425" lIns="91425" rIns="91425" wrap="square" tIns="91425">
            <a:noAutofit/>
          </a:bodyPr>
          <a:lstStyle/>
          <a:p>
            <a:pPr lvl="0">
              <a:spcBef>
                <a:spcPts val="0"/>
              </a:spcBef>
              <a:buNone/>
            </a:pPr>
            <a:r>
              <a:rPr lang="en" sz="3000"/>
              <a:t>Example</a:t>
            </a:r>
          </a:p>
          <a:p>
            <a:pPr lvl="0">
              <a:spcBef>
                <a:spcPts val="0"/>
              </a:spcBef>
              <a:buNone/>
            </a:pPr>
            <a:r>
              <a:t/>
            </a:r>
            <a:endParaRPr sz="3000"/>
          </a:p>
          <a:p>
            <a:pPr lvl="0" rtl="0">
              <a:spcBef>
                <a:spcPts val="0"/>
              </a:spcBef>
              <a:buNone/>
            </a:pPr>
            <a:r>
              <a:rPr lang="en" sz="1800"/>
              <a:t>Content + Learner-Learner Interaction Rubric</a:t>
            </a:r>
          </a:p>
        </p:txBody>
      </p:sp>
      <p:pic>
        <p:nvPicPr>
          <p:cNvPr id="278" name="Shape 278"/>
          <p:cNvPicPr preferRelativeResize="0"/>
          <p:nvPr/>
        </p:nvPicPr>
        <p:blipFill>
          <a:blip r:embed="rId3">
            <a:alphaModFix/>
          </a:blip>
          <a:stretch>
            <a:fillRect/>
          </a:stretch>
        </p:blipFill>
        <p:spPr>
          <a:xfrm>
            <a:off x="2263025" y="210075"/>
            <a:ext cx="6666799" cy="47079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157058" y="2698813"/>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a:p>
            <a:pPr lvl="0" rtl="0">
              <a:spcBef>
                <a:spcPts val="0"/>
              </a:spcBef>
              <a:buNone/>
            </a:pPr>
            <a:r>
              <a:t/>
            </a:r>
            <a:endParaRPr/>
          </a:p>
          <a:p>
            <a:pPr lvl="0" rtl="0">
              <a:spcBef>
                <a:spcPts val="0"/>
              </a:spcBef>
              <a:buNone/>
            </a:pPr>
            <a:r>
              <a:rPr lang="en"/>
              <a:t>Instructional Feedback (e.g., text)</a:t>
            </a:r>
          </a:p>
        </p:txBody>
      </p:sp>
      <p:pic>
        <p:nvPicPr>
          <p:cNvPr id="284" name="Shape 284"/>
          <p:cNvPicPr preferRelativeResize="0"/>
          <p:nvPr/>
        </p:nvPicPr>
        <p:blipFill>
          <a:blip r:embed="rId3">
            <a:alphaModFix/>
          </a:blip>
          <a:stretch>
            <a:fillRect/>
          </a:stretch>
        </p:blipFill>
        <p:spPr>
          <a:xfrm>
            <a:off x="4156124" y="3168323"/>
            <a:ext cx="4175975" cy="1803276"/>
          </a:xfrm>
          <a:prstGeom prst="rect">
            <a:avLst/>
          </a:prstGeom>
          <a:noFill/>
          <a:ln>
            <a:noFill/>
          </a:ln>
        </p:spPr>
      </p:pic>
      <p:pic>
        <p:nvPicPr>
          <p:cNvPr id="285" name="Shape 285"/>
          <p:cNvPicPr preferRelativeResize="0"/>
          <p:nvPr/>
        </p:nvPicPr>
        <p:blipFill>
          <a:blip r:embed="rId4">
            <a:alphaModFix/>
          </a:blip>
          <a:stretch>
            <a:fillRect/>
          </a:stretch>
        </p:blipFill>
        <p:spPr>
          <a:xfrm>
            <a:off x="4156119" y="152375"/>
            <a:ext cx="4175974" cy="2502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157058" y="2698813"/>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a:p>
            <a:pPr lvl="0" rtl="0">
              <a:spcBef>
                <a:spcPts val="0"/>
              </a:spcBef>
              <a:buNone/>
            </a:pPr>
            <a:r>
              <a:t/>
            </a:r>
            <a:endParaRPr/>
          </a:p>
          <a:p>
            <a:pPr lvl="0" rtl="0">
              <a:spcBef>
                <a:spcPts val="0"/>
              </a:spcBef>
              <a:buNone/>
            </a:pPr>
            <a:r>
              <a:rPr lang="en"/>
              <a:t>Student interactive reflection (e.g., text)</a:t>
            </a:r>
          </a:p>
        </p:txBody>
      </p:sp>
      <p:pic>
        <p:nvPicPr>
          <p:cNvPr id="291" name="Shape 291"/>
          <p:cNvPicPr preferRelativeResize="0"/>
          <p:nvPr/>
        </p:nvPicPr>
        <p:blipFill>
          <a:blip r:embed="rId3">
            <a:alphaModFix/>
          </a:blip>
          <a:stretch>
            <a:fillRect/>
          </a:stretch>
        </p:blipFill>
        <p:spPr>
          <a:xfrm>
            <a:off x="2615308" y="211525"/>
            <a:ext cx="6286862"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157058" y="2698813"/>
            <a:ext cx="1965900" cy="469500"/>
          </a:xfrm>
          <a:prstGeom prst="rect">
            <a:avLst/>
          </a:prstGeom>
        </p:spPr>
        <p:txBody>
          <a:bodyPr anchorCtr="0" anchor="b" bIns="91425" lIns="91425" rIns="91425" wrap="square" tIns="91425">
            <a:noAutofit/>
          </a:bodyPr>
          <a:lstStyle/>
          <a:p>
            <a:pPr lvl="0" rtl="0">
              <a:spcBef>
                <a:spcPts val="0"/>
              </a:spcBef>
              <a:buNone/>
            </a:pPr>
            <a:r>
              <a:rPr lang="en" sz="3000"/>
              <a:t>Example</a:t>
            </a:r>
          </a:p>
          <a:p>
            <a:pPr lvl="0" rtl="0">
              <a:spcBef>
                <a:spcPts val="0"/>
              </a:spcBef>
              <a:buNone/>
            </a:pPr>
            <a:r>
              <a:t/>
            </a:r>
            <a:endParaRPr/>
          </a:p>
          <a:p>
            <a:pPr lvl="0" rtl="0">
              <a:spcBef>
                <a:spcPts val="0"/>
              </a:spcBef>
              <a:buNone/>
            </a:pPr>
            <a:r>
              <a:rPr lang="en"/>
              <a:t>Student interactive reflection (e.g., text)</a:t>
            </a:r>
          </a:p>
        </p:txBody>
      </p:sp>
      <p:pic>
        <p:nvPicPr>
          <p:cNvPr id="297" name="Shape 297"/>
          <p:cNvPicPr preferRelativeResize="0"/>
          <p:nvPr/>
        </p:nvPicPr>
        <p:blipFill>
          <a:blip r:embed="rId3">
            <a:alphaModFix/>
          </a:blip>
          <a:stretch>
            <a:fillRect/>
          </a:stretch>
        </p:blipFill>
        <p:spPr>
          <a:xfrm>
            <a:off x="2615308" y="211525"/>
            <a:ext cx="6286862" cy="4838700"/>
          </a:xfrm>
          <a:prstGeom prst="rect">
            <a:avLst/>
          </a:prstGeom>
          <a:noFill/>
          <a:ln>
            <a:noFill/>
          </a:ln>
        </p:spPr>
      </p:pic>
      <p:pic>
        <p:nvPicPr>
          <p:cNvPr id="298" name="Shape 298"/>
          <p:cNvPicPr preferRelativeResize="0"/>
          <p:nvPr/>
        </p:nvPicPr>
        <p:blipFill>
          <a:blip r:embed="rId4">
            <a:alphaModFix/>
          </a:blip>
          <a:stretch>
            <a:fillRect/>
          </a:stretch>
        </p:blipFill>
        <p:spPr>
          <a:xfrm>
            <a:off x="157050" y="3423050"/>
            <a:ext cx="9839274" cy="8588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Your Wonderings, Challenges and Critique about Metacognition</a:t>
            </a:r>
          </a:p>
        </p:txBody>
      </p:sp>
      <p:grpSp>
        <p:nvGrpSpPr>
          <p:cNvPr id="304" name="Shape 304"/>
          <p:cNvGrpSpPr/>
          <p:nvPr/>
        </p:nvGrpSpPr>
        <p:grpSpPr>
          <a:xfrm>
            <a:off x="4571999" y="1506436"/>
            <a:ext cx="3716958" cy="3716968"/>
            <a:chOff x="3153562" y="830958"/>
            <a:chExt cx="4422318" cy="4422330"/>
          </a:xfrm>
        </p:grpSpPr>
        <p:sp>
          <p:nvSpPr>
            <p:cNvPr id="305" name="Shape 305"/>
            <p:cNvSpPr/>
            <p:nvPr/>
          </p:nvSpPr>
          <p:spPr>
            <a:xfrm rot="9985198">
              <a:off x="3532558" y="1209935"/>
              <a:ext cx="3664344" cy="3664344"/>
            </a:xfrm>
            <a:prstGeom prst="pie">
              <a:avLst>
                <a:gd fmla="val 0" name="adj1"/>
                <a:gd fmla="val 10778223" name="adj2"/>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6" name="Shape 306"/>
            <p:cNvSpPr/>
            <p:nvPr/>
          </p:nvSpPr>
          <p:spPr>
            <a:xfrm rot="-814802">
              <a:off x="3532540" y="1209966"/>
              <a:ext cx="3664344" cy="3664344"/>
            </a:xfrm>
            <a:prstGeom prst="pie">
              <a:avLst>
                <a:gd fmla="val 0" name="adj1"/>
                <a:gd fmla="val 10778223" name="adj2"/>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7" name="Shape 307"/>
            <p:cNvSpPr/>
            <p:nvPr/>
          </p:nvSpPr>
          <p:spPr>
            <a:xfrm rot="-814735">
              <a:off x="5340353" y="1916054"/>
              <a:ext cx="1832317" cy="1832317"/>
            </a:xfrm>
            <a:prstGeom prst="pie">
              <a:avLst>
                <a:gd fmla="val 0" name="adj1"/>
                <a:gd fmla="val 10817364" name="adj2"/>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8" name="Shape 308"/>
            <p:cNvSpPr/>
            <p:nvPr/>
          </p:nvSpPr>
          <p:spPr>
            <a:xfrm rot="9985265">
              <a:off x="3559301" y="2346247"/>
              <a:ext cx="1832317" cy="1832317"/>
            </a:xfrm>
            <a:prstGeom prst="pie">
              <a:avLst>
                <a:gd fmla="val 0" name="adj1"/>
                <a:gd fmla="val 10778223" name="adj2"/>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09" name="Shape 309"/>
            <p:cNvCxnSpPr>
              <a:endCxn id="308" idx="2"/>
            </p:cNvCxnSpPr>
            <p:nvPr/>
          </p:nvCxnSpPr>
          <p:spPr>
            <a:xfrm flipH="1" rot="10800000">
              <a:off x="3598710" y="3047306"/>
              <a:ext cx="1767300" cy="426900"/>
            </a:xfrm>
            <a:prstGeom prst="straightConnector1">
              <a:avLst/>
            </a:prstGeom>
            <a:noFill/>
            <a:ln cap="flat" cmpd="sng" w="38100">
              <a:solidFill>
                <a:srgbClr val="A4C2F4"/>
              </a:solidFill>
              <a:prstDash val="solid"/>
              <a:round/>
              <a:headEnd len="lg" w="lg" type="none"/>
              <a:tailEnd len="lg" w="lg" type="none"/>
            </a:ln>
          </p:spPr>
        </p:cxnSp>
        <p:cxnSp>
          <p:nvCxnSpPr>
            <p:cNvPr id="310" name="Shape 310"/>
            <p:cNvCxnSpPr/>
            <p:nvPr/>
          </p:nvCxnSpPr>
          <p:spPr>
            <a:xfrm rot="-814930">
              <a:off x="5346310" y="2826968"/>
              <a:ext cx="1817837" cy="0"/>
            </a:xfrm>
            <a:prstGeom prst="straightConnector1">
              <a:avLst/>
            </a:prstGeom>
            <a:noFill/>
            <a:ln cap="flat" cmpd="sng" w="38100">
              <a:solidFill>
                <a:srgbClr val="FFE599"/>
              </a:solidFill>
              <a:prstDash val="solid"/>
              <a:round/>
              <a:headEnd len="lg" w="lg" type="none"/>
              <a:tailEnd len="lg" w="lg" type="none"/>
            </a:ln>
          </p:spPr>
        </p:cxnSp>
        <p:sp>
          <p:nvSpPr>
            <p:cNvPr id="311" name="Shape 311"/>
            <p:cNvSpPr txBox="1"/>
            <p:nvPr/>
          </p:nvSpPr>
          <p:spPr>
            <a:xfrm>
              <a:off x="5228275" y="2341037"/>
              <a:ext cx="1893600" cy="6330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Questrial"/>
                  <a:ea typeface="Questrial"/>
                  <a:cs typeface="Questrial"/>
                  <a:sym typeface="Questrial"/>
                </a:rPr>
                <a:t>Visible</a:t>
              </a:r>
            </a:p>
          </p:txBody>
        </p:sp>
        <p:sp>
          <p:nvSpPr>
            <p:cNvPr id="312" name="Shape 312"/>
            <p:cNvSpPr txBox="1"/>
            <p:nvPr/>
          </p:nvSpPr>
          <p:spPr>
            <a:xfrm>
              <a:off x="3655100" y="3044450"/>
              <a:ext cx="1725600" cy="6330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Questrial"/>
                  <a:ea typeface="Questrial"/>
                  <a:cs typeface="Questrial"/>
                  <a:sym typeface="Questrial"/>
                </a:rPr>
                <a:t>Invisible</a:t>
              </a:r>
            </a:p>
          </p:txBody>
        </p:sp>
      </p:grpSp>
      <p:grpSp>
        <p:nvGrpSpPr>
          <p:cNvPr id="313" name="Shape 313"/>
          <p:cNvGrpSpPr/>
          <p:nvPr/>
        </p:nvGrpSpPr>
        <p:grpSpPr>
          <a:xfrm>
            <a:off x="1118804" y="1828824"/>
            <a:ext cx="3072300" cy="3072300"/>
            <a:chOff x="1118804" y="1828824"/>
            <a:chExt cx="3072300" cy="3072300"/>
          </a:xfrm>
        </p:grpSpPr>
        <p:sp>
          <p:nvSpPr>
            <p:cNvPr id="314" name="Shape 314"/>
            <p:cNvSpPr/>
            <p:nvPr/>
          </p:nvSpPr>
          <p:spPr>
            <a:xfrm>
              <a:off x="1118804" y="1828824"/>
              <a:ext cx="3072300" cy="3072300"/>
            </a:xfrm>
            <a:prstGeom prst="ellipse">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5" name="Shape 315"/>
            <p:cNvSpPr txBox="1"/>
            <p:nvPr/>
          </p:nvSpPr>
          <p:spPr>
            <a:xfrm>
              <a:off x="1440054" y="3098903"/>
              <a:ext cx="2429699" cy="531899"/>
            </a:xfrm>
            <a:prstGeom prst="rect">
              <a:avLst/>
            </a:prstGeom>
            <a:noFill/>
            <a:ln>
              <a:noFill/>
            </a:ln>
          </p:spPr>
          <p:txBody>
            <a:bodyPr anchorCtr="0" anchor="ctr" bIns="91425" lIns="91425" rIns="91425" wrap="square" tIns="91425">
              <a:noAutofit/>
            </a:bodyPr>
            <a:lstStyle/>
            <a:p>
              <a:pPr lvl="0" rtl="0" algn="ctr">
                <a:spcBef>
                  <a:spcPts val="0"/>
                </a:spcBef>
                <a:buNone/>
              </a:pPr>
              <a:r>
                <a:rPr b="1" lang="en" sz="3000">
                  <a:latin typeface="Questrial"/>
                  <a:ea typeface="Questrial"/>
                  <a:cs typeface="Questrial"/>
                  <a:sym typeface="Questrial"/>
                </a:rPr>
                <a:t>Assessment</a:t>
              </a:r>
            </a:p>
          </p:txBody>
        </p:sp>
        <p:sp>
          <p:nvSpPr>
            <p:cNvPr id="316" name="Shape 316"/>
            <p:cNvSpPr txBox="1"/>
            <p:nvPr/>
          </p:nvSpPr>
          <p:spPr>
            <a:xfrm>
              <a:off x="1662776" y="3696709"/>
              <a:ext cx="2034899" cy="616800"/>
            </a:xfrm>
            <a:prstGeom prst="rect">
              <a:avLst/>
            </a:prstGeom>
            <a:noFill/>
            <a:ln>
              <a:noFill/>
            </a:ln>
          </p:spPr>
          <p:txBody>
            <a:bodyPr anchorCtr="0" anchor="ctr" bIns="91425" lIns="91425" rIns="91425" wrap="square" tIns="91425">
              <a:noAutofit/>
            </a:bodyPr>
            <a:lstStyle/>
            <a:p>
              <a:pPr lvl="0" rtl="0" algn="ctr">
                <a:spcBef>
                  <a:spcPts val="0"/>
                </a:spcBef>
                <a:buNone/>
              </a:pPr>
              <a:r>
                <a:rPr lang="en"/>
                <a:t>Process of Learning</a:t>
              </a:r>
            </a:p>
            <a:p>
              <a:pPr lvl="0" rtl="0" algn="ctr">
                <a:spcBef>
                  <a:spcPts val="0"/>
                </a:spcBef>
                <a:buNone/>
              </a:pPr>
              <a:r>
                <a:rPr lang="en"/>
                <a:t>(invisible evidence)</a:t>
              </a:r>
            </a:p>
          </p:txBody>
        </p:sp>
        <p:sp>
          <p:nvSpPr>
            <p:cNvPr id="317" name="Shape 317"/>
            <p:cNvSpPr txBox="1"/>
            <p:nvPr/>
          </p:nvSpPr>
          <p:spPr>
            <a:xfrm>
              <a:off x="1381001" y="2476366"/>
              <a:ext cx="2578799" cy="616800"/>
            </a:xfrm>
            <a:prstGeom prst="rect">
              <a:avLst/>
            </a:prstGeom>
            <a:noFill/>
            <a:ln>
              <a:noFill/>
            </a:ln>
          </p:spPr>
          <p:txBody>
            <a:bodyPr anchorCtr="0" anchor="ctr" bIns="91425" lIns="91425" rIns="91425" wrap="square" tIns="91425">
              <a:noAutofit/>
            </a:bodyPr>
            <a:lstStyle/>
            <a:p>
              <a:pPr lvl="0" rtl="0" algn="ctr">
                <a:spcBef>
                  <a:spcPts val="0"/>
                </a:spcBef>
                <a:buNone/>
              </a:pPr>
              <a:r>
                <a:rPr lang="en"/>
                <a:t>Products of Learning</a:t>
              </a:r>
            </a:p>
            <a:p>
              <a:pPr lvl="0" rtl="0" algn="ctr">
                <a:spcBef>
                  <a:spcPts val="0"/>
                </a:spcBef>
                <a:buNone/>
              </a:pPr>
              <a:r>
                <a:rPr lang="en"/>
                <a:t>(visible evidence)</a:t>
              </a: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t/>
            </a:r>
            <a:endParaRPr/>
          </a:p>
        </p:txBody>
      </p:sp>
      <p:sp>
        <p:nvSpPr>
          <p:cNvPr id="86" name="Shape 86"/>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87" name="Shape 87"/>
          <p:cNvPicPr preferRelativeResize="0"/>
          <p:nvPr/>
        </p:nvPicPr>
        <p:blipFill rotWithShape="1">
          <a:blip r:embed="rId3">
            <a:alphaModFix/>
          </a:blip>
          <a:srcRect b="6550" l="0" r="6542" t="0"/>
          <a:stretch/>
        </p:blipFill>
        <p:spPr>
          <a:xfrm>
            <a:off x="0" y="0"/>
            <a:ext cx="9143998" cy="5143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Assessment as Evidence of Learning</a:t>
            </a:r>
          </a:p>
        </p:txBody>
      </p:sp>
      <p:grpSp>
        <p:nvGrpSpPr>
          <p:cNvPr id="93" name="Shape 93"/>
          <p:cNvGrpSpPr/>
          <p:nvPr/>
        </p:nvGrpSpPr>
        <p:grpSpPr>
          <a:xfrm>
            <a:off x="1124803" y="1828824"/>
            <a:ext cx="3072195" cy="3072195"/>
            <a:chOff x="676862" y="1184550"/>
            <a:chExt cx="3655200" cy="3655200"/>
          </a:xfrm>
        </p:grpSpPr>
        <p:sp>
          <p:nvSpPr>
            <p:cNvPr id="94" name="Shape 94"/>
            <p:cNvSpPr/>
            <p:nvPr/>
          </p:nvSpPr>
          <p:spPr>
            <a:xfrm>
              <a:off x="676862" y="1184550"/>
              <a:ext cx="3655200" cy="3655200"/>
            </a:xfrm>
            <a:prstGeom prst="ellipse">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5" name="Shape 95"/>
            <p:cNvSpPr txBox="1"/>
            <p:nvPr/>
          </p:nvSpPr>
          <p:spPr>
            <a:xfrm>
              <a:off x="1059075" y="2695650"/>
              <a:ext cx="2890800" cy="6330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3000">
                  <a:latin typeface="Questrial"/>
                  <a:ea typeface="Questrial"/>
                  <a:cs typeface="Questrial"/>
                  <a:sym typeface="Questrial"/>
                </a:rPr>
                <a:t>Assessment</a:t>
              </a:r>
            </a:p>
          </p:txBody>
        </p:sp>
        <p:sp>
          <p:nvSpPr>
            <p:cNvPr id="96" name="Shape 96"/>
            <p:cNvSpPr txBox="1"/>
            <p:nvPr/>
          </p:nvSpPr>
          <p:spPr>
            <a:xfrm>
              <a:off x="981678" y="1954975"/>
              <a:ext cx="3068099" cy="733800"/>
            </a:xfrm>
            <a:prstGeom prst="rect">
              <a:avLst/>
            </a:prstGeom>
            <a:noFill/>
            <a:ln>
              <a:noFill/>
            </a:ln>
          </p:spPr>
          <p:txBody>
            <a:bodyPr anchorCtr="0" anchor="ctr" bIns="91425" lIns="91425" rIns="91425" wrap="square" tIns="91425">
              <a:noAutofit/>
            </a:bodyPr>
            <a:lstStyle/>
            <a:p>
              <a:pPr lvl="0" rtl="0" algn="ctr">
                <a:spcBef>
                  <a:spcPts val="0"/>
                </a:spcBef>
                <a:buNone/>
              </a:pPr>
              <a:r>
                <a:rPr lang="en"/>
                <a:t>Products of Learning</a:t>
              </a:r>
            </a:p>
            <a:p>
              <a:pPr lvl="0" algn="ctr">
                <a:spcBef>
                  <a:spcPts val="0"/>
                </a:spcBef>
                <a:buNone/>
              </a:pPr>
              <a:r>
                <a:rPr lang="en"/>
                <a:t>(visible evidence)</a:t>
              </a:r>
            </a:p>
          </p:txBody>
        </p:sp>
      </p:grpSp>
      <p:sp>
        <p:nvSpPr>
          <p:cNvPr id="97" name="Shape 97"/>
          <p:cNvSpPr txBox="1"/>
          <p:nvPr/>
        </p:nvSpPr>
        <p:spPr>
          <a:xfrm>
            <a:off x="4724400" y="2133600"/>
            <a:ext cx="4114800" cy="2590800"/>
          </a:xfrm>
          <a:prstGeom prst="rect">
            <a:avLst/>
          </a:prstGeom>
          <a:noFill/>
          <a:ln>
            <a:noFill/>
          </a:ln>
        </p:spPr>
        <p:txBody>
          <a:bodyPr anchorCtr="0" anchor="t" bIns="91425" lIns="91425" rIns="91425" wrap="square" tIns="91425">
            <a:noAutofit/>
          </a:bodyPr>
          <a:lstStyle/>
          <a:p>
            <a:pPr indent="-342900" lvl="0" marL="457200" rtl="0">
              <a:spcBef>
                <a:spcPts val="0"/>
              </a:spcBef>
              <a:buSzPct val="100000"/>
              <a:buFont typeface="Roboto"/>
              <a:buAutoNum type="arabicPeriod"/>
            </a:pPr>
            <a:r>
              <a:rPr lang="en" sz="1800">
                <a:latin typeface="Roboto"/>
                <a:ea typeface="Roboto"/>
                <a:cs typeface="Roboto"/>
                <a:sym typeface="Roboto"/>
              </a:rPr>
              <a:t>Teacher asks students to produce evidence of learning.</a:t>
            </a:r>
            <a:br>
              <a:rPr lang="en" sz="1800">
                <a:latin typeface="Roboto"/>
                <a:ea typeface="Roboto"/>
                <a:cs typeface="Roboto"/>
                <a:sym typeface="Roboto"/>
              </a:rPr>
            </a:br>
          </a:p>
          <a:p>
            <a:pPr indent="-342900" lvl="0" marL="457200" rtl="0">
              <a:spcBef>
                <a:spcPts val="0"/>
              </a:spcBef>
              <a:buSzPct val="100000"/>
              <a:buFont typeface="Roboto"/>
              <a:buAutoNum type="arabicPeriod"/>
            </a:pPr>
            <a:r>
              <a:rPr lang="en" sz="1800">
                <a:latin typeface="Roboto"/>
                <a:ea typeface="Roboto"/>
                <a:cs typeface="Roboto"/>
                <a:sym typeface="Roboto"/>
              </a:rPr>
              <a:t>Student produces the evidence and submits to teacher.</a:t>
            </a:r>
            <a:br>
              <a:rPr lang="en" sz="1800">
                <a:latin typeface="Roboto"/>
                <a:ea typeface="Roboto"/>
                <a:cs typeface="Roboto"/>
                <a:sym typeface="Roboto"/>
              </a:rPr>
            </a:br>
          </a:p>
          <a:p>
            <a:pPr indent="-342900" lvl="0" marL="457200" rtl="0">
              <a:spcBef>
                <a:spcPts val="0"/>
              </a:spcBef>
              <a:buSzPct val="100000"/>
              <a:buFont typeface="Roboto"/>
              <a:buAutoNum type="arabicPeriod"/>
            </a:pPr>
            <a:r>
              <a:rPr lang="en" sz="1800">
                <a:latin typeface="Roboto"/>
                <a:ea typeface="Roboto"/>
                <a:cs typeface="Roboto"/>
                <a:sym typeface="Roboto"/>
              </a:rPr>
              <a:t>Teacher provides feedback about evidence back to student.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lang="en"/>
              <a:t>Research on Metacognition and Learning</a:t>
            </a:r>
          </a:p>
        </p:txBody>
      </p:sp>
      <p:sp>
        <p:nvSpPr>
          <p:cNvPr id="103" name="Shape 103"/>
          <p:cNvSpPr txBox="1"/>
          <p:nvPr/>
        </p:nvSpPr>
        <p:spPr>
          <a:xfrm>
            <a:off x="4724400" y="1981200"/>
            <a:ext cx="4114800" cy="2590800"/>
          </a:xfrm>
          <a:prstGeom prst="rect">
            <a:avLst/>
          </a:prstGeom>
          <a:noFill/>
          <a:ln>
            <a:noFill/>
          </a:ln>
        </p:spPr>
        <p:txBody>
          <a:bodyPr anchorCtr="0" anchor="t" bIns="91425" lIns="91425" rIns="91425" wrap="square" tIns="91425">
            <a:noAutofit/>
          </a:bodyPr>
          <a:lstStyle/>
          <a:p>
            <a:pPr indent="-342900" lvl="0" marL="457200" rtl="0">
              <a:spcBef>
                <a:spcPts val="0"/>
              </a:spcBef>
              <a:buSzPct val="100000"/>
              <a:buFont typeface="Roboto"/>
              <a:buChar char="●"/>
            </a:pPr>
            <a:r>
              <a:rPr lang="en" sz="1800">
                <a:latin typeface="Roboto"/>
                <a:ea typeface="Roboto"/>
                <a:cs typeface="Roboto"/>
                <a:sym typeface="Roboto"/>
              </a:rPr>
              <a:t>“A ‘metacognitive’ approach to instruction can help students learn to take control of their own learning by defining learning goals and monitoring their progress in achieving them.”</a:t>
            </a:r>
            <a:br>
              <a:rPr lang="en" sz="1800">
                <a:latin typeface="Roboto"/>
                <a:ea typeface="Roboto"/>
                <a:cs typeface="Roboto"/>
                <a:sym typeface="Roboto"/>
              </a:rPr>
            </a:br>
          </a:p>
          <a:p>
            <a:pPr indent="-342900" lvl="0" marL="457200" rtl="0">
              <a:spcBef>
                <a:spcPts val="0"/>
              </a:spcBef>
              <a:buSzPct val="100000"/>
              <a:buFont typeface="Roboto"/>
              <a:buChar char="●"/>
            </a:pPr>
            <a:r>
              <a:rPr lang="en" sz="1800">
                <a:latin typeface="Roboto"/>
                <a:ea typeface="Roboto"/>
                <a:cs typeface="Roboto"/>
                <a:sym typeface="Roboto"/>
              </a:rPr>
              <a:t>Students can be taught metacognitive strategies.</a:t>
            </a:r>
          </a:p>
        </p:txBody>
      </p:sp>
      <p:pic>
        <p:nvPicPr>
          <p:cNvPr id="104" name="Shape 104"/>
          <p:cNvPicPr preferRelativeResize="0"/>
          <p:nvPr/>
        </p:nvPicPr>
        <p:blipFill>
          <a:blip r:embed="rId3">
            <a:alphaModFix/>
          </a:blip>
          <a:stretch>
            <a:fillRect/>
          </a:stretch>
        </p:blipFill>
        <p:spPr>
          <a:xfrm>
            <a:off x="1600200" y="1828800"/>
            <a:ext cx="2133600" cy="2971800"/>
          </a:xfrm>
          <a:prstGeom prst="rect">
            <a:avLst/>
          </a:prstGeom>
          <a:noFill/>
          <a:ln>
            <a:noFill/>
          </a:ln>
        </p:spPr>
      </p:pic>
      <p:sp>
        <p:nvSpPr>
          <p:cNvPr id="105" name="Shape 105"/>
          <p:cNvSpPr txBox="1"/>
          <p:nvPr/>
        </p:nvSpPr>
        <p:spPr>
          <a:xfrm>
            <a:off x="0" y="4876800"/>
            <a:ext cx="6180000" cy="256800"/>
          </a:xfrm>
          <a:prstGeom prst="rect">
            <a:avLst/>
          </a:prstGeom>
          <a:noFill/>
          <a:ln>
            <a:noFill/>
          </a:ln>
        </p:spPr>
        <p:txBody>
          <a:bodyPr anchorCtr="0" anchor="ctr" bIns="91425" lIns="91425" rIns="91425" wrap="square" tIns="91425">
            <a:noAutofit/>
          </a:bodyPr>
          <a:lstStyle/>
          <a:p>
            <a:pPr lvl="0" rtl="0">
              <a:spcBef>
                <a:spcPts val="0"/>
              </a:spcBef>
              <a:buNone/>
            </a:pPr>
            <a:r>
              <a:rPr lang="en" sz="1000" u="sng">
                <a:solidFill>
                  <a:schemeClr val="hlink"/>
                </a:solidFill>
                <a:hlinkClick r:id="rId4"/>
              </a:rPr>
              <a:t>https://www.nap.edu/catalog/9853/how-people-learn-brain-mind-experience-and-school-expanded-edition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lang="en"/>
              <a:t>Assessment as Evidence of Learning</a:t>
            </a:r>
          </a:p>
        </p:txBody>
      </p:sp>
      <p:sp>
        <p:nvSpPr>
          <p:cNvPr id="111" name="Shape 111"/>
          <p:cNvSpPr txBox="1"/>
          <p:nvPr/>
        </p:nvSpPr>
        <p:spPr>
          <a:xfrm>
            <a:off x="4724400" y="2133600"/>
            <a:ext cx="4114800" cy="2590800"/>
          </a:xfrm>
          <a:prstGeom prst="rect">
            <a:avLst/>
          </a:prstGeom>
          <a:noFill/>
          <a:ln>
            <a:noFill/>
          </a:ln>
        </p:spPr>
        <p:txBody>
          <a:bodyPr anchorCtr="0" anchor="t" bIns="91425" lIns="91425" rIns="91425" wrap="square" tIns="91425">
            <a:noAutofit/>
          </a:bodyPr>
          <a:lstStyle/>
          <a:p>
            <a:pPr indent="-342900" lvl="0" marL="457200" rtl="0">
              <a:spcBef>
                <a:spcPts val="0"/>
              </a:spcBef>
              <a:buSzPct val="100000"/>
              <a:buFont typeface="Roboto"/>
              <a:buAutoNum type="arabicPeriod"/>
            </a:pPr>
            <a:r>
              <a:rPr lang="en" sz="1800">
                <a:latin typeface="Roboto"/>
                <a:ea typeface="Roboto"/>
                <a:cs typeface="Roboto"/>
                <a:sym typeface="Roboto"/>
              </a:rPr>
              <a:t>Teacher asks students to explain the “why” of their products.</a:t>
            </a:r>
            <a:br>
              <a:rPr lang="en" sz="1800">
                <a:latin typeface="Roboto"/>
                <a:ea typeface="Roboto"/>
                <a:cs typeface="Roboto"/>
                <a:sym typeface="Roboto"/>
              </a:rPr>
            </a:br>
          </a:p>
          <a:p>
            <a:pPr indent="-342900" lvl="0" marL="457200" rtl="0">
              <a:spcBef>
                <a:spcPts val="0"/>
              </a:spcBef>
              <a:buSzPct val="100000"/>
              <a:buFont typeface="Roboto"/>
              <a:buAutoNum type="arabicPeriod"/>
            </a:pPr>
            <a:r>
              <a:rPr lang="en" sz="1800">
                <a:latin typeface="Roboto"/>
                <a:ea typeface="Roboto"/>
                <a:cs typeface="Roboto"/>
                <a:sym typeface="Roboto"/>
              </a:rPr>
              <a:t>Students build their self-monitoring skills.</a:t>
            </a:r>
            <a:br>
              <a:rPr lang="en" sz="1800">
                <a:latin typeface="Roboto"/>
                <a:ea typeface="Roboto"/>
                <a:cs typeface="Roboto"/>
                <a:sym typeface="Roboto"/>
              </a:rPr>
            </a:br>
          </a:p>
          <a:p>
            <a:pPr indent="-342900" lvl="0" marL="457200" rtl="0">
              <a:spcBef>
                <a:spcPts val="0"/>
              </a:spcBef>
              <a:buSzPct val="100000"/>
              <a:buFont typeface="Roboto"/>
              <a:buAutoNum type="arabicPeriod"/>
            </a:pPr>
            <a:r>
              <a:rPr lang="en" sz="1800">
                <a:latin typeface="Roboto"/>
                <a:ea typeface="Roboto"/>
                <a:cs typeface="Roboto"/>
                <a:sym typeface="Roboto"/>
              </a:rPr>
              <a:t>Students actively engage in their own learning process and demonstrate growth.</a:t>
            </a:r>
          </a:p>
        </p:txBody>
      </p:sp>
      <p:sp>
        <p:nvSpPr>
          <p:cNvPr id="112" name="Shape 112"/>
          <p:cNvSpPr/>
          <p:nvPr/>
        </p:nvSpPr>
        <p:spPr>
          <a:xfrm>
            <a:off x="1118804" y="1828824"/>
            <a:ext cx="3072195" cy="3072195"/>
          </a:xfrm>
          <a:prstGeom prst="ellipse">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3" name="Shape 113"/>
          <p:cNvSpPr txBox="1"/>
          <p:nvPr/>
        </p:nvSpPr>
        <p:spPr>
          <a:xfrm>
            <a:off x="1440054" y="3098903"/>
            <a:ext cx="2429717" cy="532036"/>
          </a:xfrm>
          <a:prstGeom prst="rect">
            <a:avLst/>
          </a:prstGeom>
          <a:noFill/>
          <a:ln>
            <a:noFill/>
          </a:ln>
        </p:spPr>
        <p:txBody>
          <a:bodyPr anchorCtr="0" anchor="ctr" bIns="91425" lIns="91425" rIns="91425" wrap="square" tIns="91425">
            <a:noAutofit/>
          </a:bodyPr>
          <a:lstStyle/>
          <a:p>
            <a:pPr lvl="0" rtl="0" algn="ctr">
              <a:spcBef>
                <a:spcPts val="0"/>
              </a:spcBef>
              <a:buNone/>
            </a:pPr>
            <a:r>
              <a:rPr b="1" lang="en" sz="3000">
                <a:latin typeface="Questrial"/>
                <a:ea typeface="Questrial"/>
                <a:cs typeface="Questrial"/>
                <a:sym typeface="Questrial"/>
              </a:rPr>
              <a:t>Assessment</a:t>
            </a:r>
          </a:p>
        </p:txBody>
      </p:sp>
      <p:sp>
        <p:nvSpPr>
          <p:cNvPr id="114" name="Shape 114"/>
          <p:cNvSpPr txBox="1"/>
          <p:nvPr/>
        </p:nvSpPr>
        <p:spPr>
          <a:xfrm>
            <a:off x="1662776" y="3696709"/>
            <a:ext cx="2034850" cy="616758"/>
          </a:xfrm>
          <a:prstGeom prst="rect">
            <a:avLst/>
          </a:prstGeom>
          <a:noFill/>
          <a:ln>
            <a:noFill/>
          </a:ln>
        </p:spPr>
        <p:txBody>
          <a:bodyPr anchorCtr="0" anchor="ctr" bIns="91425" lIns="91425" rIns="91425" wrap="square" tIns="91425">
            <a:noAutofit/>
          </a:bodyPr>
          <a:lstStyle/>
          <a:p>
            <a:pPr lvl="0" rtl="0" algn="ctr">
              <a:spcBef>
                <a:spcPts val="0"/>
              </a:spcBef>
              <a:buNone/>
            </a:pPr>
            <a:r>
              <a:rPr lang="en"/>
              <a:t>Process of Learning</a:t>
            </a:r>
          </a:p>
          <a:p>
            <a:pPr lvl="0" rtl="0" algn="ctr">
              <a:spcBef>
                <a:spcPts val="0"/>
              </a:spcBef>
              <a:buNone/>
            </a:pPr>
            <a:r>
              <a:rPr lang="en"/>
              <a:t>(invisible evidence)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lang="en"/>
              <a:t>Assessment of the Visible and Invisible</a:t>
            </a:r>
          </a:p>
        </p:txBody>
      </p:sp>
      <p:grpSp>
        <p:nvGrpSpPr>
          <p:cNvPr id="120" name="Shape 120"/>
          <p:cNvGrpSpPr/>
          <p:nvPr/>
        </p:nvGrpSpPr>
        <p:grpSpPr>
          <a:xfrm>
            <a:off x="4571999" y="1506436"/>
            <a:ext cx="3716958" cy="3716968"/>
            <a:chOff x="3153562" y="830958"/>
            <a:chExt cx="4422318" cy="4422330"/>
          </a:xfrm>
        </p:grpSpPr>
        <p:sp>
          <p:nvSpPr>
            <p:cNvPr id="121" name="Shape 121"/>
            <p:cNvSpPr/>
            <p:nvPr/>
          </p:nvSpPr>
          <p:spPr>
            <a:xfrm rot="9985198">
              <a:off x="3532558" y="1209935"/>
              <a:ext cx="3664344" cy="3664344"/>
            </a:xfrm>
            <a:prstGeom prst="pie">
              <a:avLst>
                <a:gd fmla="val 0" name="adj1"/>
                <a:gd fmla="val 10778223" name="adj2"/>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rot="-814802">
              <a:off x="3532540" y="1209966"/>
              <a:ext cx="3664344" cy="3664344"/>
            </a:xfrm>
            <a:prstGeom prst="pie">
              <a:avLst>
                <a:gd fmla="val 0" name="adj1"/>
                <a:gd fmla="val 10778223" name="adj2"/>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rot="-814735">
              <a:off x="5340353" y="1916054"/>
              <a:ext cx="1832317" cy="1832317"/>
            </a:xfrm>
            <a:prstGeom prst="pie">
              <a:avLst>
                <a:gd fmla="val 0" name="adj1"/>
                <a:gd fmla="val 10817364" name="adj2"/>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9985265">
              <a:off x="3559301" y="2346247"/>
              <a:ext cx="1832317" cy="1832317"/>
            </a:xfrm>
            <a:prstGeom prst="pie">
              <a:avLst>
                <a:gd fmla="val 0" name="adj1"/>
                <a:gd fmla="val 10778223" name="adj2"/>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5" name="Shape 125"/>
            <p:cNvCxnSpPr>
              <a:endCxn id="124" idx="2"/>
            </p:cNvCxnSpPr>
            <p:nvPr/>
          </p:nvCxnSpPr>
          <p:spPr>
            <a:xfrm flipH="1" rot="10800000">
              <a:off x="3598710" y="3047306"/>
              <a:ext cx="1767300" cy="426900"/>
            </a:xfrm>
            <a:prstGeom prst="straightConnector1">
              <a:avLst/>
            </a:prstGeom>
            <a:noFill/>
            <a:ln cap="flat" cmpd="sng" w="38100">
              <a:solidFill>
                <a:srgbClr val="A4C2F4"/>
              </a:solidFill>
              <a:prstDash val="solid"/>
              <a:round/>
              <a:headEnd len="lg" w="lg" type="none"/>
              <a:tailEnd len="lg" w="lg" type="none"/>
            </a:ln>
          </p:spPr>
        </p:cxnSp>
        <p:cxnSp>
          <p:nvCxnSpPr>
            <p:cNvPr id="126" name="Shape 126"/>
            <p:cNvCxnSpPr/>
            <p:nvPr/>
          </p:nvCxnSpPr>
          <p:spPr>
            <a:xfrm rot="-814930">
              <a:off x="5346310" y="2826968"/>
              <a:ext cx="1817837" cy="0"/>
            </a:xfrm>
            <a:prstGeom prst="straightConnector1">
              <a:avLst/>
            </a:prstGeom>
            <a:noFill/>
            <a:ln cap="flat" cmpd="sng" w="38100">
              <a:solidFill>
                <a:srgbClr val="FFE599"/>
              </a:solidFill>
              <a:prstDash val="solid"/>
              <a:round/>
              <a:headEnd len="lg" w="lg" type="none"/>
              <a:tailEnd len="lg" w="lg" type="none"/>
            </a:ln>
          </p:spPr>
        </p:cxnSp>
        <p:sp>
          <p:nvSpPr>
            <p:cNvPr id="127" name="Shape 127"/>
            <p:cNvSpPr txBox="1"/>
            <p:nvPr/>
          </p:nvSpPr>
          <p:spPr>
            <a:xfrm>
              <a:off x="5228275" y="2341037"/>
              <a:ext cx="1893600" cy="6330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Questrial"/>
                  <a:ea typeface="Questrial"/>
                  <a:cs typeface="Questrial"/>
                  <a:sym typeface="Questrial"/>
                </a:rPr>
                <a:t>Visible</a:t>
              </a:r>
            </a:p>
          </p:txBody>
        </p:sp>
        <p:sp>
          <p:nvSpPr>
            <p:cNvPr id="128" name="Shape 128"/>
            <p:cNvSpPr txBox="1"/>
            <p:nvPr/>
          </p:nvSpPr>
          <p:spPr>
            <a:xfrm>
              <a:off x="3655100" y="3044450"/>
              <a:ext cx="1725600" cy="633000"/>
            </a:xfrm>
            <a:prstGeom prst="rect">
              <a:avLst/>
            </a:prstGeom>
            <a:noFill/>
            <a:ln>
              <a:noFill/>
            </a:ln>
          </p:spPr>
          <p:txBody>
            <a:bodyPr anchorCtr="0" anchor="t" bIns="91425" lIns="91425" rIns="91425" wrap="square" tIns="91425">
              <a:noAutofit/>
            </a:bodyPr>
            <a:lstStyle/>
            <a:p>
              <a:pPr lvl="0" rtl="0" algn="ctr">
                <a:spcBef>
                  <a:spcPts val="0"/>
                </a:spcBef>
                <a:buNone/>
              </a:pPr>
              <a:r>
                <a:rPr lang="en" sz="2400">
                  <a:latin typeface="Questrial"/>
                  <a:ea typeface="Questrial"/>
                  <a:cs typeface="Questrial"/>
                  <a:sym typeface="Questrial"/>
                </a:rPr>
                <a:t>Invisible</a:t>
              </a:r>
            </a:p>
          </p:txBody>
        </p:sp>
      </p:grpSp>
      <p:grpSp>
        <p:nvGrpSpPr>
          <p:cNvPr id="129" name="Shape 129"/>
          <p:cNvGrpSpPr/>
          <p:nvPr/>
        </p:nvGrpSpPr>
        <p:grpSpPr>
          <a:xfrm>
            <a:off x="1118804" y="1828824"/>
            <a:ext cx="3072195" cy="3072195"/>
            <a:chOff x="1118804" y="1828824"/>
            <a:chExt cx="3072195" cy="3072195"/>
          </a:xfrm>
        </p:grpSpPr>
        <p:sp>
          <p:nvSpPr>
            <p:cNvPr id="130" name="Shape 130"/>
            <p:cNvSpPr/>
            <p:nvPr/>
          </p:nvSpPr>
          <p:spPr>
            <a:xfrm>
              <a:off x="1118804" y="1828824"/>
              <a:ext cx="3072195" cy="3072195"/>
            </a:xfrm>
            <a:prstGeom prst="ellipse">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1" name="Shape 131"/>
            <p:cNvSpPr txBox="1"/>
            <p:nvPr/>
          </p:nvSpPr>
          <p:spPr>
            <a:xfrm>
              <a:off x="1440054" y="3098903"/>
              <a:ext cx="2429717" cy="532036"/>
            </a:xfrm>
            <a:prstGeom prst="rect">
              <a:avLst/>
            </a:prstGeom>
            <a:noFill/>
            <a:ln>
              <a:noFill/>
            </a:ln>
          </p:spPr>
          <p:txBody>
            <a:bodyPr anchorCtr="0" anchor="ctr" bIns="91425" lIns="91425" rIns="91425" wrap="square" tIns="91425">
              <a:noAutofit/>
            </a:bodyPr>
            <a:lstStyle/>
            <a:p>
              <a:pPr lvl="0" rtl="0" algn="ctr">
                <a:spcBef>
                  <a:spcPts val="0"/>
                </a:spcBef>
                <a:buNone/>
              </a:pPr>
              <a:r>
                <a:rPr b="1" lang="en" sz="3000">
                  <a:latin typeface="Questrial"/>
                  <a:ea typeface="Questrial"/>
                  <a:cs typeface="Questrial"/>
                  <a:sym typeface="Questrial"/>
                </a:rPr>
                <a:t>Assessment</a:t>
              </a:r>
            </a:p>
          </p:txBody>
        </p:sp>
        <p:sp>
          <p:nvSpPr>
            <p:cNvPr id="132" name="Shape 132"/>
            <p:cNvSpPr txBox="1"/>
            <p:nvPr/>
          </p:nvSpPr>
          <p:spPr>
            <a:xfrm>
              <a:off x="1662776" y="3696709"/>
              <a:ext cx="2034850" cy="616758"/>
            </a:xfrm>
            <a:prstGeom prst="rect">
              <a:avLst/>
            </a:prstGeom>
            <a:noFill/>
            <a:ln>
              <a:noFill/>
            </a:ln>
          </p:spPr>
          <p:txBody>
            <a:bodyPr anchorCtr="0" anchor="ctr" bIns="91425" lIns="91425" rIns="91425" wrap="square" tIns="91425">
              <a:noAutofit/>
            </a:bodyPr>
            <a:lstStyle/>
            <a:p>
              <a:pPr lvl="0" rtl="0" algn="ctr">
                <a:spcBef>
                  <a:spcPts val="0"/>
                </a:spcBef>
                <a:buNone/>
              </a:pPr>
              <a:r>
                <a:rPr lang="en"/>
                <a:t>Process of Learning</a:t>
              </a:r>
            </a:p>
            <a:p>
              <a:pPr lvl="0" rtl="0" algn="ctr">
                <a:spcBef>
                  <a:spcPts val="0"/>
                </a:spcBef>
                <a:buNone/>
              </a:pPr>
              <a:r>
                <a:rPr lang="en"/>
                <a:t>(invisible evidence)</a:t>
              </a:r>
            </a:p>
          </p:txBody>
        </p:sp>
        <p:sp>
          <p:nvSpPr>
            <p:cNvPr id="133" name="Shape 133"/>
            <p:cNvSpPr txBox="1"/>
            <p:nvPr/>
          </p:nvSpPr>
          <p:spPr>
            <a:xfrm>
              <a:off x="1381001" y="2476366"/>
              <a:ext cx="2578799" cy="616800"/>
            </a:xfrm>
            <a:prstGeom prst="rect">
              <a:avLst/>
            </a:prstGeom>
            <a:noFill/>
            <a:ln>
              <a:noFill/>
            </a:ln>
          </p:spPr>
          <p:txBody>
            <a:bodyPr anchorCtr="0" anchor="ctr" bIns="91425" lIns="91425" rIns="91425" wrap="square" tIns="91425">
              <a:noAutofit/>
            </a:bodyPr>
            <a:lstStyle/>
            <a:p>
              <a:pPr lvl="0" rtl="0" algn="ctr">
                <a:spcBef>
                  <a:spcPts val="0"/>
                </a:spcBef>
                <a:buNone/>
              </a:pPr>
              <a:r>
                <a:rPr lang="en"/>
                <a:t>Products of Learning</a:t>
              </a:r>
            </a:p>
            <a:p>
              <a:pPr lvl="0" rtl="0" algn="ctr">
                <a:spcBef>
                  <a:spcPts val="0"/>
                </a:spcBef>
                <a:buNone/>
              </a:pPr>
              <a:r>
                <a:rPr lang="en"/>
                <a:t>(visible evidence)</a:t>
              </a: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b="1" lang="en"/>
              <a:t>General Standard 3: </a:t>
            </a:r>
          </a:p>
          <a:p>
            <a:pPr lvl="0">
              <a:spcBef>
                <a:spcPts val="0"/>
              </a:spcBef>
              <a:buNone/>
            </a:pPr>
            <a:r>
              <a:rPr b="1" lang="en"/>
              <a:t>Assessment &amp; Measurement</a:t>
            </a:r>
          </a:p>
        </p:txBody>
      </p:sp>
      <p:sp>
        <p:nvSpPr>
          <p:cNvPr id="139" name="Shape 139"/>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lnSpc>
                <a:spcPct val="100000"/>
              </a:lnSpc>
              <a:spcBef>
                <a:spcPts val="0"/>
              </a:spcBef>
              <a:spcAft>
                <a:spcPts val="0"/>
              </a:spcAft>
              <a:buNone/>
            </a:pPr>
            <a:r>
              <a:rPr lang="en">
                <a:solidFill>
                  <a:srgbClr val="000000"/>
                </a:solidFill>
                <a:latin typeface="Calibri"/>
                <a:ea typeface="Calibri"/>
                <a:cs typeface="Calibri"/>
                <a:sym typeface="Calibri"/>
              </a:rPr>
              <a:t>Assessments are integral to the learning process and are designed to </a:t>
            </a:r>
            <a:r>
              <a:rPr b="1" lang="en">
                <a:solidFill>
                  <a:srgbClr val="980000"/>
                </a:solidFill>
                <a:latin typeface="Calibri"/>
                <a:ea typeface="Calibri"/>
                <a:cs typeface="Calibri"/>
                <a:sym typeface="Calibri"/>
              </a:rPr>
              <a:t>evaluate learner progress</a:t>
            </a:r>
            <a:r>
              <a:rPr lang="en">
                <a:solidFill>
                  <a:srgbClr val="000000"/>
                </a:solidFill>
                <a:latin typeface="Calibri"/>
                <a:ea typeface="Calibri"/>
                <a:cs typeface="Calibri"/>
                <a:sym typeface="Calibri"/>
              </a:rPr>
              <a:t> in achieving the stated learning objectives and mastering the competencies.</a:t>
            </a:r>
          </a:p>
          <a:p>
            <a:pPr lvl="0">
              <a:lnSpc>
                <a:spcPct val="100000"/>
              </a:lnSpc>
              <a:spcBef>
                <a:spcPts val="0"/>
              </a:spcBef>
              <a:spcAft>
                <a:spcPts val="0"/>
              </a:spcAft>
              <a:buNone/>
            </a:pPr>
            <a:r>
              <a:t/>
            </a:r>
            <a:endParaRPr i="1">
              <a:solidFill>
                <a:srgbClr val="000000"/>
              </a:solidFill>
              <a:latin typeface="Calibri"/>
              <a:ea typeface="Calibri"/>
              <a:cs typeface="Calibri"/>
              <a:sym typeface="Calibri"/>
            </a:endParaRPr>
          </a:p>
          <a:p>
            <a:pPr lvl="0" rtl="0">
              <a:lnSpc>
                <a:spcPct val="100000"/>
              </a:lnSpc>
              <a:spcBef>
                <a:spcPts val="0"/>
              </a:spcBef>
              <a:spcAft>
                <a:spcPts val="0"/>
              </a:spcAft>
              <a:buNone/>
            </a:pPr>
            <a:r>
              <a:rPr i="1" lang="en">
                <a:solidFill>
                  <a:srgbClr val="000000"/>
                </a:solidFill>
                <a:latin typeface="Calibri"/>
                <a:ea typeface="Calibri"/>
                <a:cs typeface="Calibri"/>
                <a:sym typeface="Calibri"/>
              </a:rPr>
              <a:t>Overview Statement: </a:t>
            </a:r>
            <a:r>
              <a:rPr lang="en">
                <a:solidFill>
                  <a:srgbClr val="000000"/>
                </a:solidFill>
                <a:latin typeface="Calibri"/>
                <a:ea typeface="Calibri"/>
                <a:cs typeface="Calibri"/>
                <a:sym typeface="Calibri"/>
              </a:rPr>
              <a:t>Assessment is implemented in a manner that corresponds to the course learning objectives or competencies and not only allows the instructor a broad perspective on learners’ mastery of content but also </a:t>
            </a:r>
            <a:r>
              <a:rPr b="1" lang="en">
                <a:solidFill>
                  <a:srgbClr val="980000"/>
                </a:solidFill>
                <a:latin typeface="Calibri"/>
                <a:ea typeface="Calibri"/>
                <a:cs typeface="Calibri"/>
                <a:sym typeface="Calibri"/>
              </a:rPr>
              <a:t>allows learners to track their learning progress throughout the course. </a:t>
            </a: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