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0" r:id="rId1"/>
    <p:sldMasterId id="2147483671" r:id="rId2"/>
  </p:sldMasterIdLst>
  <p:notesMasterIdLst>
    <p:notesMasterId r:id="rId28"/>
  </p:notesMasterIdLst>
  <p:sldIdLst>
    <p:sldId id="283" r:id="rId3"/>
    <p:sldId id="257" r:id="rId4"/>
    <p:sldId id="260" r:id="rId5"/>
    <p:sldId id="282"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Lst>
  <p:sldSz cx="9144000" cy="5715000" type="screen16x10"/>
  <p:notesSz cx="6858000" cy="9144000"/>
  <p:embeddedFontLst>
    <p:embeddedFont>
      <p:font typeface="Architects Daughter" panose="020B0604020202020204" charset="0"/>
      <p:regular r:id="rId29"/>
    </p:embeddedFont>
    <p:embeddedFont>
      <p:font typeface="Caveat" panose="020B0604020202020204" charset="0"/>
      <p:regular r:id="rId30"/>
      <p:bold r:id="rId31"/>
    </p:embeddedFont>
    <p:embeddedFont>
      <p:font typeface="Montserrat" panose="00000500000000000000" pitchFamily="2" charset="0"/>
      <p:regular r:id="rId32"/>
      <p:bold r:id="rId33"/>
      <p:italic r:id="rId34"/>
      <p:boldItalic r:id="rId35"/>
    </p:embeddedFont>
    <p:embeddedFont>
      <p:font typeface="MV Boli" panose="02000500030200090000" pitchFamily="2" charset="0"/>
      <p:regular r:id="rId36"/>
    </p:embeddedFont>
    <p:embeddedFont>
      <p:font typeface="News Cycle" panose="02000503000000000000" pitchFamily="2" charset="2"/>
      <p:regular r:id="rId37"/>
      <p:bold r:id="rId38"/>
    </p:embeddedFont>
    <p:embeddedFont>
      <p:font typeface="Roboto" panose="02000000000000000000" pitchFamily="2" charset="0"/>
      <p:regular r:id="rId39"/>
      <p:bold r:id="rId40"/>
      <p:italic r:id="rId41"/>
      <p:boldItalic r:id="rId42"/>
    </p:embeddedFont>
    <p:embeddedFont>
      <p:font typeface="Roboto Condensed" panose="02000000000000000000" pitchFamily="2"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1C75"/>
    <a:srgbClr val="000099"/>
    <a:srgbClr val="867E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505B26E-EDAB-4716-8AEE-B878664B2CFD}">
  <a:tblStyle styleId="{4505B26E-EDAB-4716-8AEE-B878664B2CFD}"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62" autoAdjust="0"/>
    <p:restoredTop sz="94660"/>
  </p:normalViewPr>
  <p:slideViewPr>
    <p:cSldViewPr snapToGrid="0">
      <p:cViewPr varScale="1">
        <p:scale>
          <a:sx n="71" d="100"/>
          <a:sy n="71" d="100"/>
        </p:scale>
        <p:origin x="296" y="44"/>
      </p:cViewPr>
      <p:guideLst>
        <p:guide orient="horz" pos="180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viewProps" Target="view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686109"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17df5d17e8_1_45: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7" name="Google Shape;97;g117df5d17e8_1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4246617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17df5d17e8_1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5" name="Google Shape;195;g117df5d17e8_1_118:notes"/>
          <p:cNvSpPr>
            <a:spLocks noGrp="1" noRot="1" noChangeAspect="1"/>
          </p:cNvSpPr>
          <p:nvPr>
            <p:ph type="sldImg" idx="2"/>
          </p:nvPr>
        </p:nvSpPr>
        <p:spPr>
          <a:xfrm>
            <a:off x="686109"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17df5d17e8_1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6" name="Google Shape;206;g117df5d17e8_1_128:notes"/>
          <p:cNvSpPr>
            <a:spLocks noGrp="1" noRot="1" noChangeAspect="1"/>
          </p:cNvSpPr>
          <p:nvPr>
            <p:ph type="sldImg" idx="2"/>
          </p:nvPr>
        </p:nvSpPr>
        <p:spPr>
          <a:xfrm>
            <a:off x="686109"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17d49f58dc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7" name="Google Shape;217;g117d49f58dc_0_53:notes"/>
          <p:cNvSpPr>
            <a:spLocks noGrp="1" noRot="1" noChangeAspect="1"/>
          </p:cNvSpPr>
          <p:nvPr>
            <p:ph type="sldImg" idx="2"/>
          </p:nvPr>
        </p:nvSpPr>
        <p:spPr>
          <a:xfrm>
            <a:off x="686109"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17d49f58dc_0_4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117d49f58dc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117df5d17e8_1_183: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Google Shape;234;g117df5d17e8_1_1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17df5d17e8_1_158: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0" name="Google Shape;240;g117df5d17e8_1_1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117df5d17e8_1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7" name="Google Shape;247;g117df5d17e8_1_202:notes"/>
          <p:cNvSpPr>
            <a:spLocks noGrp="1" noRot="1" noChangeAspect="1"/>
          </p:cNvSpPr>
          <p:nvPr>
            <p:ph type="sldImg" idx="2"/>
          </p:nvPr>
        </p:nvSpPr>
        <p:spPr>
          <a:xfrm>
            <a:off x="686109"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17df5d17e8_1_192: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g117df5d17e8_1_1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117df5d17e8_1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0" name="Google Shape;260;g117df5d17e8_1_19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117df5d17e8_1_207: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8" name="Google Shape;268;g117df5d17e8_1_2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17df5d17e8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g117df5d17e8_1_53:notes"/>
          <p:cNvSpPr>
            <a:spLocks noGrp="1" noRot="1" noChangeAspect="1"/>
          </p:cNvSpPr>
          <p:nvPr>
            <p:ph type="sldImg" idx="2"/>
          </p:nvPr>
        </p:nvSpPr>
        <p:spPr>
          <a:xfrm>
            <a:off x="686109"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17df5d17e8_1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g117df5d17e8_1_213:notes"/>
          <p:cNvSpPr>
            <a:spLocks noGrp="1" noRot="1" noChangeAspect="1"/>
          </p:cNvSpPr>
          <p:nvPr>
            <p:ph type="sldImg" idx="2"/>
          </p:nvPr>
        </p:nvSpPr>
        <p:spPr>
          <a:xfrm>
            <a:off x="686109"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17df5d17e8_1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2" name="Google Shape;282;g117df5d17e8_1_220:notes"/>
          <p:cNvSpPr>
            <a:spLocks noGrp="1" noRot="1" noChangeAspect="1"/>
          </p:cNvSpPr>
          <p:nvPr>
            <p:ph type="sldImg" idx="2"/>
          </p:nvPr>
        </p:nvSpPr>
        <p:spPr>
          <a:xfrm>
            <a:off x="686109"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117df5d17e8_1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89" name="Google Shape;289;g117df5d17e8_1_227:notes"/>
          <p:cNvSpPr>
            <a:spLocks noGrp="1" noRot="1" noChangeAspect="1"/>
          </p:cNvSpPr>
          <p:nvPr>
            <p:ph type="sldImg" idx="2"/>
          </p:nvPr>
        </p:nvSpPr>
        <p:spPr>
          <a:xfrm>
            <a:off x="686109"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17df5d17e8_1_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5" name="Google Shape;295;g117df5d17e8_1_232:notes"/>
          <p:cNvSpPr>
            <a:spLocks noGrp="1" noRot="1" noChangeAspect="1"/>
          </p:cNvSpPr>
          <p:nvPr>
            <p:ph type="sldImg" idx="2"/>
          </p:nvPr>
        </p:nvSpPr>
        <p:spPr>
          <a:xfrm>
            <a:off x="686109"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53f7589868_0_58:notes"/>
          <p:cNvSpPr>
            <a:spLocks noGrp="1" noRot="1" noChangeAspect="1"/>
          </p:cNvSpPr>
          <p:nvPr>
            <p:ph type="sldImg" idx="2"/>
          </p:nvPr>
        </p:nvSpPr>
        <p:spPr>
          <a:xfrm>
            <a:off x="6861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53f7589868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117d49f58dc_0_65:notes"/>
          <p:cNvSpPr>
            <a:spLocks noGrp="1" noRot="1" noChangeAspect="1"/>
          </p:cNvSpPr>
          <p:nvPr>
            <p:ph type="sldImg" idx="2"/>
          </p:nvPr>
        </p:nvSpPr>
        <p:spPr>
          <a:xfrm>
            <a:off x="686109"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117d49f58dc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17df5d17e8_1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 name="Google Shape;129;g117df5d17e8_1_58: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17df5d17e8_1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 name="Google Shape;129;g117df5d17e8_1_58:notes"/>
          <p:cNvSpPr>
            <a:spLocks noGrp="1" noRot="1" noChangeAspect="1"/>
          </p:cNvSpPr>
          <p:nvPr>
            <p:ph type="sldImg" idx="2"/>
          </p:nvPr>
        </p:nvSpPr>
        <p:spPr>
          <a:xfrm>
            <a:off x="685800"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68554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17df5d17e8_1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g117df5d17e8_1_68:notes"/>
          <p:cNvSpPr>
            <a:spLocks noGrp="1" noRot="1" noChangeAspect="1"/>
          </p:cNvSpPr>
          <p:nvPr>
            <p:ph type="sldImg" idx="2"/>
          </p:nvPr>
        </p:nvSpPr>
        <p:spPr>
          <a:xfrm>
            <a:off x="686109"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117df5d17e8_1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g117df5d17e8_1_78:notes"/>
          <p:cNvSpPr>
            <a:spLocks noGrp="1" noRot="1" noChangeAspect="1"/>
          </p:cNvSpPr>
          <p:nvPr>
            <p:ph type="sldImg" idx="2"/>
          </p:nvPr>
        </p:nvSpPr>
        <p:spPr>
          <a:xfrm>
            <a:off x="686109"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117df5d17e8_1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g117df5d17e8_1_88:notes"/>
          <p:cNvSpPr>
            <a:spLocks noGrp="1" noRot="1" noChangeAspect="1"/>
          </p:cNvSpPr>
          <p:nvPr>
            <p:ph type="sldImg" idx="2"/>
          </p:nvPr>
        </p:nvSpPr>
        <p:spPr>
          <a:xfrm>
            <a:off x="686109"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17df5d17e8_1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g117df5d17e8_1_98:notes"/>
          <p:cNvSpPr>
            <a:spLocks noGrp="1" noRot="1" noChangeAspect="1"/>
          </p:cNvSpPr>
          <p:nvPr>
            <p:ph type="sldImg" idx="2"/>
          </p:nvPr>
        </p:nvSpPr>
        <p:spPr>
          <a:xfrm>
            <a:off x="686109"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17df5d17e8_1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4" name="Google Shape;184;g117df5d17e8_1_108:notes"/>
          <p:cNvSpPr>
            <a:spLocks noGrp="1" noRot="1" noChangeAspect="1"/>
          </p:cNvSpPr>
          <p:nvPr>
            <p:ph type="sldImg" idx="2"/>
          </p:nvPr>
        </p:nvSpPr>
        <p:spPr>
          <a:xfrm>
            <a:off x="686109" y="685800"/>
            <a:ext cx="54864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827306"/>
            <a:ext cx="8520600" cy="2280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149028"/>
            <a:ext cx="8520600" cy="880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229028"/>
            <a:ext cx="8520600" cy="21816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502472"/>
            <a:ext cx="8520600" cy="14454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4"/>
        <p:cNvGrpSpPr/>
        <p:nvPr/>
      </p:nvGrpSpPr>
      <p:grpSpPr>
        <a:xfrm>
          <a:off x="0" y="0"/>
          <a:ext cx="0" cy="0"/>
          <a:chOff x="0" y="0"/>
          <a:chExt cx="0" cy="0"/>
        </a:xfrm>
      </p:grpSpPr>
      <p:sp>
        <p:nvSpPr>
          <p:cNvPr id="55" name="Google Shape;55;p14"/>
          <p:cNvSpPr txBox="1">
            <a:spLocks noGrp="1"/>
          </p:cNvSpPr>
          <p:nvPr>
            <p:ph type="title"/>
          </p:nvPr>
        </p:nvSpPr>
        <p:spPr>
          <a:xfrm>
            <a:off x="311700" y="494472"/>
            <a:ext cx="8520600" cy="636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6" name="Google Shape;56;p14"/>
          <p:cNvSpPr txBox="1">
            <a:spLocks noGrp="1"/>
          </p:cNvSpPr>
          <p:nvPr>
            <p:ph type="body" idx="1"/>
          </p:nvPr>
        </p:nvSpPr>
        <p:spPr>
          <a:xfrm>
            <a:off x="311700" y="1280528"/>
            <a:ext cx="8520600" cy="37959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57" name="Google Shape;57;p14"/>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
        <p:nvSpPr>
          <p:cNvPr id="59" name="Google Shape;59;p15"/>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0"/>
        <p:cNvGrpSpPr/>
        <p:nvPr/>
      </p:nvGrpSpPr>
      <p:grpSpPr>
        <a:xfrm>
          <a:off x="0" y="0"/>
          <a:ext cx="0" cy="0"/>
          <a:chOff x="0" y="0"/>
          <a:chExt cx="0" cy="0"/>
        </a:xfrm>
      </p:grpSpPr>
      <p:sp>
        <p:nvSpPr>
          <p:cNvPr id="61" name="Google Shape;61;p16"/>
          <p:cNvSpPr txBox="1">
            <a:spLocks noGrp="1"/>
          </p:cNvSpPr>
          <p:nvPr>
            <p:ph type="title"/>
          </p:nvPr>
        </p:nvSpPr>
        <p:spPr>
          <a:xfrm>
            <a:off x="311700" y="494472"/>
            <a:ext cx="8520600" cy="636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2" name="Google Shape;62;p16"/>
          <p:cNvSpPr txBox="1">
            <a:spLocks noGrp="1"/>
          </p:cNvSpPr>
          <p:nvPr>
            <p:ph type="body" idx="1"/>
          </p:nvPr>
        </p:nvSpPr>
        <p:spPr>
          <a:xfrm>
            <a:off x="311700" y="1280528"/>
            <a:ext cx="3999900" cy="37959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63" name="Google Shape;63;p16"/>
          <p:cNvSpPr txBox="1">
            <a:spLocks noGrp="1"/>
          </p:cNvSpPr>
          <p:nvPr>
            <p:ph type="body" idx="2"/>
          </p:nvPr>
        </p:nvSpPr>
        <p:spPr>
          <a:xfrm>
            <a:off x="4832400" y="1280528"/>
            <a:ext cx="3999900" cy="37959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64" name="Google Shape;64;p16"/>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5"/>
        <p:cNvGrpSpPr/>
        <p:nvPr/>
      </p:nvGrpSpPr>
      <p:grpSpPr>
        <a:xfrm>
          <a:off x="0" y="0"/>
          <a:ext cx="0" cy="0"/>
          <a:chOff x="0" y="0"/>
          <a:chExt cx="0" cy="0"/>
        </a:xfrm>
      </p:grpSpPr>
      <p:sp>
        <p:nvSpPr>
          <p:cNvPr id="66" name="Google Shape;66;p17"/>
          <p:cNvSpPr txBox="1">
            <a:spLocks noGrp="1"/>
          </p:cNvSpPr>
          <p:nvPr>
            <p:ph type="ctrTitle"/>
          </p:nvPr>
        </p:nvSpPr>
        <p:spPr>
          <a:xfrm>
            <a:off x="311708" y="827306"/>
            <a:ext cx="8520600" cy="2280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67" name="Google Shape;67;p17"/>
          <p:cNvSpPr txBox="1">
            <a:spLocks noGrp="1"/>
          </p:cNvSpPr>
          <p:nvPr>
            <p:ph type="subTitle" idx="1"/>
          </p:nvPr>
        </p:nvSpPr>
        <p:spPr>
          <a:xfrm>
            <a:off x="311700" y="3149028"/>
            <a:ext cx="8520600" cy="880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68" name="Google Shape;68;p17"/>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9"/>
        <p:cNvGrpSpPr/>
        <p:nvPr/>
      </p:nvGrpSpPr>
      <p:grpSpPr>
        <a:xfrm>
          <a:off x="0" y="0"/>
          <a:ext cx="0" cy="0"/>
          <a:chOff x="0" y="0"/>
          <a:chExt cx="0" cy="0"/>
        </a:xfrm>
      </p:grpSpPr>
      <p:sp>
        <p:nvSpPr>
          <p:cNvPr id="70" name="Google Shape;70;p18"/>
          <p:cNvSpPr txBox="1">
            <a:spLocks noGrp="1"/>
          </p:cNvSpPr>
          <p:nvPr>
            <p:ph type="title"/>
          </p:nvPr>
        </p:nvSpPr>
        <p:spPr>
          <a:xfrm>
            <a:off x="311700" y="2389833"/>
            <a:ext cx="8520600" cy="935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71" name="Google Shape;71;p18"/>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2"/>
        <p:cNvGrpSpPr/>
        <p:nvPr/>
      </p:nvGrpSpPr>
      <p:grpSpPr>
        <a:xfrm>
          <a:off x="0" y="0"/>
          <a:ext cx="0" cy="0"/>
          <a:chOff x="0" y="0"/>
          <a:chExt cx="0" cy="0"/>
        </a:xfrm>
      </p:grpSpPr>
      <p:sp>
        <p:nvSpPr>
          <p:cNvPr id="73" name="Google Shape;73;p19"/>
          <p:cNvSpPr txBox="1">
            <a:spLocks noGrp="1"/>
          </p:cNvSpPr>
          <p:nvPr>
            <p:ph type="title"/>
          </p:nvPr>
        </p:nvSpPr>
        <p:spPr>
          <a:xfrm>
            <a:off x="311700" y="494472"/>
            <a:ext cx="8520600" cy="636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4" name="Google Shape;74;p19"/>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5"/>
        <p:cNvGrpSpPr/>
        <p:nvPr/>
      </p:nvGrpSpPr>
      <p:grpSpPr>
        <a:xfrm>
          <a:off x="0" y="0"/>
          <a:ext cx="0" cy="0"/>
          <a:chOff x="0" y="0"/>
          <a:chExt cx="0" cy="0"/>
        </a:xfrm>
      </p:grpSpPr>
      <p:sp>
        <p:nvSpPr>
          <p:cNvPr id="76" name="Google Shape;76;p20"/>
          <p:cNvSpPr txBox="1">
            <a:spLocks noGrp="1"/>
          </p:cNvSpPr>
          <p:nvPr>
            <p:ph type="title"/>
          </p:nvPr>
        </p:nvSpPr>
        <p:spPr>
          <a:xfrm>
            <a:off x="311700" y="617333"/>
            <a:ext cx="2808000" cy="839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77" name="Google Shape;77;p20"/>
          <p:cNvSpPr txBox="1">
            <a:spLocks noGrp="1"/>
          </p:cNvSpPr>
          <p:nvPr>
            <p:ph type="body" idx="1"/>
          </p:nvPr>
        </p:nvSpPr>
        <p:spPr>
          <a:xfrm>
            <a:off x="311700" y="1544000"/>
            <a:ext cx="2808000" cy="35328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78" name="Google Shape;78;p20"/>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9"/>
        <p:cNvGrpSpPr/>
        <p:nvPr/>
      </p:nvGrpSpPr>
      <p:grpSpPr>
        <a:xfrm>
          <a:off x="0" y="0"/>
          <a:ext cx="0" cy="0"/>
          <a:chOff x="0" y="0"/>
          <a:chExt cx="0" cy="0"/>
        </a:xfrm>
      </p:grpSpPr>
      <p:sp>
        <p:nvSpPr>
          <p:cNvPr id="80" name="Google Shape;80;p21"/>
          <p:cNvSpPr txBox="1">
            <a:spLocks noGrp="1"/>
          </p:cNvSpPr>
          <p:nvPr>
            <p:ph type="title"/>
          </p:nvPr>
        </p:nvSpPr>
        <p:spPr>
          <a:xfrm>
            <a:off x="490250" y="500167"/>
            <a:ext cx="6367800" cy="45453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81" name="Google Shape;81;p21"/>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389833"/>
            <a:ext cx="8520600" cy="935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2"/>
        <p:cNvGrpSpPr/>
        <p:nvPr/>
      </p:nvGrpSpPr>
      <p:grpSpPr>
        <a:xfrm>
          <a:off x="0" y="0"/>
          <a:ext cx="0" cy="0"/>
          <a:chOff x="0" y="0"/>
          <a:chExt cx="0" cy="0"/>
        </a:xfrm>
      </p:grpSpPr>
      <p:sp>
        <p:nvSpPr>
          <p:cNvPr id="83" name="Google Shape;83;p22"/>
          <p:cNvSpPr/>
          <p:nvPr/>
        </p:nvSpPr>
        <p:spPr>
          <a:xfrm>
            <a:off x="4572000" y="-139"/>
            <a:ext cx="4572000" cy="5715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22"/>
          <p:cNvSpPr txBox="1">
            <a:spLocks noGrp="1"/>
          </p:cNvSpPr>
          <p:nvPr>
            <p:ph type="title"/>
          </p:nvPr>
        </p:nvSpPr>
        <p:spPr>
          <a:xfrm>
            <a:off x="265500" y="1370194"/>
            <a:ext cx="4045200" cy="1647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85" name="Google Shape;85;p22"/>
          <p:cNvSpPr txBox="1">
            <a:spLocks noGrp="1"/>
          </p:cNvSpPr>
          <p:nvPr>
            <p:ph type="subTitle" idx="1"/>
          </p:nvPr>
        </p:nvSpPr>
        <p:spPr>
          <a:xfrm>
            <a:off x="265500" y="3114528"/>
            <a:ext cx="4045200" cy="1372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6" name="Google Shape;86;p22"/>
          <p:cNvSpPr txBox="1">
            <a:spLocks noGrp="1"/>
          </p:cNvSpPr>
          <p:nvPr>
            <p:ph type="body" idx="2"/>
          </p:nvPr>
        </p:nvSpPr>
        <p:spPr>
          <a:xfrm>
            <a:off x="4939500" y="804528"/>
            <a:ext cx="3837000" cy="4105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87" name="Google Shape;87;p22"/>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8"/>
        <p:cNvGrpSpPr/>
        <p:nvPr/>
      </p:nvGrpSpPr>
      <p:grpSpPr>
        <a:xfrm>
          <a:off x="0" y="0"/>
          <a:ext cx="0" cy="0"/>
          <a:chOff x="0" y="0"/>
          <a:chExt cx="0" cy="0"/>
        </a:xfrm>
      </p:grpSpPr>
      <p:sp>
        <p:nvSpPr>
          <p:cNvPr id="89" name="Google Shape;89;p23"/>
          <p:cNvSpPr txBox="1">
            <a:spLocks noGrp="1"/>
          </p:cNvSpPr>
          <p:nvPr>
            <p:ph type="body" idx="1"/>
          </p:nvPr>
        </p:nvSpPr>
        <p:spPr>
          <a:xfrm>
            <a:off x="311700" y="4700639"/>
            <a:ext cx="5998800" cy="6723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90" name="Google Shape;90;p23"/>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1"/>
        <p:cNvGrpSpPr/>
        <p:nvPr/>
      </p:nvGrpSpPr>
      <p:grpSpPr>
        <a:xfrm>
          <a:off x="0" y="0"/>
          <a:ext cx="0" cy="0"/>
          <a:chOff x="0" y="0"/>
          <a:chExt cx="0" cy="0"/>
        </a:xfrm>
      </p:grpSpPr>
      <p:sp>
        <p:nvSpPr>
          <p:cNvPr id="92" name="Google Shape;92;p24"/>
          <p:cNvSpPr txBox="1">
            <a:spLocks noGrp="1"/>
          </p:cNvSpPr>
          <p:nvPr>
            <p:ph type="title" hasCustomPrompt="1"/>
          </p:nvPr>
        </p:nvSpPr>
        <p:spPr>
          <a:xfrm>
            <a:off x="311700" y="1229028"/>
            <a:ext cx="8520600" cy="2181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3" name="Google Shape;93;p24"/>
          <p:cNvSpPr txBox="1">
            <a:spLocks noGrp="1"/>
          </p:cNvSpPr>
          <p:nvPr>
            <p:ph type="body" idx="1"/>
          </p:nvPr>
        </p:nvSpPr>
        <p:spPr>
          <a:xfrm>
            <a:off x="311700" y="3502472"/>
            <a:ext cx="8520600" cy="1445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94" name="Google Shape;94;p24"/>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94472"/>
            <a:ext cx="8520600" cy="6363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280528"/>
            <a:ext cx="8520600" cy="37959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94472"/>
            <a:ext cx="8520600" cy="6363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280528"/>
            <a:ext cx="3999900" cy="3795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280528"/>
            <a:ext cx="3999900" cy="37959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94472"/>
            <a:ext cx="8520600" cy="6363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617333"/>
            <a:ext cx="2808000" cy="839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544000"/>
            <a:ext cx="2808000" cy="35328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500167"/>
            <a:ext cx="6367800" cy="45453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39"/>
            <a:ext cx="4572000" cy="5715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370194"/>
            <a:ext cx="4045200" cy="16470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114528"/>
            <a:ext cx="4045200" cy="1372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804528"/>
            <a:ext cx="3837000" cy="41058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700639"/>
            <a:ext cx="5998800" cy="6723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5181352"/>
            <a:ext cx="548700" cy="4374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94472"/>
            <a:ext cx="8520600" cy="6363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280528"/>
            <a:ext cx="8520600" cy="37959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94472"/>
            <a:ext cx="8520600" cy="6363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11700" y="1280528"/>
            <a:ext cx="8520600" cy="37959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8472458" y="5181352"/>
            <a:ext cx="548700" cy="4374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9.jpg"/><Relationship Id="rId7"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3.jpg"/><Relationship Id="rId5" Type="http://schemas.openxmlformats.org/officeDocument/2006/relationships/image" Target="../media/image11.jpg"/><Relationship Id="rId4" Type="http://schemas.openxmlformats.org/officeDocument/2006/relationships/image" Target="../media/image10.jpg"/><Relationship Id="rId9" Type="http://schemas.openxmlformats.org/officeDocument/2006/relationships/image" Target="../media/image12.jpg"/></Relationships>
</file>

<file path=ppt/slides/_rels/slide11.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9.jpg"/><Relationship Id="rId7"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 Id="rId9" Type="http://schemas.openxmlformats.org/officeDocument/2006/relationships/image" Target="../media/image10.jpg"/></Relationships>
</file>

<file path=ppt/slides/_rels/slide12.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 Id="rId9"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080/03075079.2019.1672647" TargetMode="External"/><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hyperlink" Target="https://nsse.indiana.edu/nsse/index.html"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19.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hyperlink" Target="https://www.cipcourses.com/5-simple-steps-to-boost-student-engagement-in-higher-education/" TargetMode="External"/><Relationship Id="rId13"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5.png"/><Relationship Id="rId12" Type="http://schemas.openxmlformats.org/officeDocument/2006/relationships/hyperlink" Target="https://cccse.org/why-focus-student-engagement" TargetMode="Externa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hyperlink" Target="https://www.desu.edu/sites/flagship/files/document/16/building-student-engagement_15-strategies.pdf" TargetMode="External"/><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https://hbsp.harvard.edu/inspiring-minds/engaging-students-on-the-first-day-and-every-day" TargetMode="External"/><Relationship Id="rId4" Type="http://schemas.openxmlformats.org/officeDocument/2006/relationships/hyperlink" Target="https://www.ocelotbot.com/blog/measuring-student-engagement-in-higher-education" TargetMode="External"/><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 Id="rId9" Type="http://schemas.openxmlformats.org/officeDocument/2006/relationships/image" Target="../media/image15.jpg"/></Relationships>
</file>

<file path=ppt/slides/_rels/slide5.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9.jpg"/><Relationship Id="rId7"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0.jpg"/><Relationship Id="rId9" Type="http://schemas.openxmlformats.org/officeDocument/2006/relationships/image" Target="../media/image11.jpg"/></Relationships>
</file>

<file path=ppt/slides/_rels/slide6.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 Id="rId9" Type="http://schemas.openxmlformats.org/officeDocument/2006/relationships/image" Target="../media/image15.jpg"/></Relationships>
</file>

<file path=ppt/slides/_rels/slide7.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9.jpg"/><Relationship Id="rId7"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 Id="rId9" Type="http://schemas.openxmlformats.org/officeDocument/2006/relationships/image" Target="../media/image14.jpg"/></Relationships>
</file>

<file path=ppt/slides/_rels/slide8.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9.jpg"/><Relationship Id="rId7"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 Id="rId9" Type="http://schemas.openxmlformats.org/officeDocument/2006/relationships/image" Target="../media/image13.jpg"/></Relationships>
</file>

<file path=ppt/slides/_rels/slide9.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 Id="rId9"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98"/>
        <p:cNvGrpSpPr/>
        <p:nvPr/>
      </p:nvGrpSpPr>
      <p:grpSpPr>
        <a:xfrm>
          <a:off x="0" y="0"/>
          <a:ext cx="0" cy="0"/>
          <a:chOff x="0" y="0"/>
          <a:chExt cx="0" cy="0"/>
        </a:xfrm>
      </p:grpSpPr>
      <p:pic>
        <p:nvPicPr>
          <p:cNvPr id="3" name="Picture 2" descr="A picture containing text, businesscard&#10;&#10;Description automatically generated">
            <a:extLst>
              <a:ext uri="{FF2B5EF4-FFF2-40B4-BE49-F238E27FC236}">
                <a16:creationId xmlns:a16="http://schemas.microsoft.com/office/drawing/2014/main" id="{F0F75426-D45A-4F60-8185-6C3E4062F819}"/>
              </a:ext>
            </a:extLst>
          </p:cNvPr>
          <p:cNvPicPr>
            <a:picLocks noChangeAspect="1"/>
          </p:cNvPicPr>
          <p:nvPr/>
        </p:nvPicPr>
        <p:blipFill>
          <a:blip r:embed="rId3">
            <a:duotone>
              <a:schemeClr val="bg2">
                <a:shade val="45000"/>
                <a:satMod val="135000"/>
              </a:schemeClr>
              <a:prstClr val="white"/>
            </a:duotone>
          </a:blip>
          <a:stretch>
            <a:fillRect/>
          </a:stretch>
        </p:blipFill>
        <p:spPr>
          <a:xfrm>
            <a:off x="1274731" y="1055789"/>
            <a:ext cx="5925591" cy="3249817"/>
          </a:xfrm>
          <a:prstGeom prst="rect">
            <a:avLst/>
          </a:prstGeom>
        </p:spPr>
      </p:pic>
      <p:sp>
        <p:nvSpPr>
          <p:cNvPr id="99" name="Google Shape;99;p25"/>
          <p:cNvSpPr txBox="1"/>
          <p:nvPr/>
        </p:nvSpPr>
        <p:spPr>
          <a:xfrm>
            <a:off x="1762474" y="1249372"/>
            <a:ext cx="4950104" cy="1163183"/>
          </a:xfrm>
          <a:prstGeom prst="rect">
            <a:avLst/>
          </a:prstGeom>
          <a:noFill/>
          <a:ln>
            <a:noFill/>
          </a:ln>
        </p:spPr>
        <p:txBody>
          <a:bodyPr spcFirstLastPara="1" wrap="square" lIns="91425" tIns="91425" rIns="91425" bIns="91425" anchor="t" anchorCtr="0">
            <a:noAutofit/>
          </a:bodyPr>
          <a:lstStyle/>
          <a:p>
            <a:pPr marL="0" marR="0" lvl="0" indent="0" rtl="0">
              <a:lnSpc>
                <a:spcPct val="100000"/>
              </a:lnSpc>
              <a:spcBef>
                <a:spcPts val="0"/>
              </a:spcBef>
              <a:spcAft>
                <a:spcPts val="600"/>
              </a:spcAft>
              <a:buClr>
                <a:schemeClr val="dk1"/>
              </a:buClr>
              <a:buSzPts val="1100"/>
              <a:buFont typeface="Arial"/>
              <a:buNone/>
            </a:pPr>
            <a:r>
              <a:rPr lang="en" sz="3200" b="0" i="0" u="none" strike="noStrike" cap="none" dirty="0">
                <a:solidFill>
                  <a:srgbClr val="000099"/>
                </a:solidFill>
                <a:latin typeface="MV Boli" panose="02000500030200090000" pitchFamily="2" charset="0"/>
                <a:ea typeface="Caveat"/>
                <a:cs typeface="MV Boli" panose="02000500030200090000" pitchFamily="2" charset="0"/>
                <a:sym typeface="Caveat"/>
              </a:rPr>
              <a:t>Practical Approaches</a:t>
            </a:r>
          </a:p>
          <a:p>
            <a:pPr marL="0" marR="0" lvl="0" indent="0" rtl="0">
              <a:lnSpc>
                <a:spcPct val="100000"/>
              </a:lnSpc>
              <a:spcBef>
                <a:spcPts val="0"/>
              </a:spcBef>
              <a:spcAft>
                <a:spcPts val="600"/>
              </a:spcAft>
              <a:buClr>
                <a:schemeClr val="dk1"/>
              </a:buClr>
              <a:buSzPts val="1100"/>
              <a:buFont typeface="Arial"/>
              <a:buNone/>
            </a:pPr>
            <a:r>
              <a:rPr lang="en" sz="2400" b="0" i="0" u="none" strike="noStrike" cap="none" dirty="0">
                <a:solidFill>
                  <a:srgbClr val="000099"/>
                </a:solidFill>
                <a:latin typeface="MV Boli" panose="02000500030200090000" pitchFamily="2" charset="0"/>
                <a:ea typeface="Caveat"/>
                <a:cs typeface="MV Boli" panose="02000500030200090000" pitchFamily="2" charset="0"/>
                <a:sym typeface="Caveat"/>
              </a:rPr>
              <a:t>to Promote Educational Equity</a:t>
            </a:r>
            <a:endParaRPr sz="2400" b="1" i="0" u="none" strike="noStrike" cap="none" dirty="0">
              <a:solidFill>
                <a:srgbClr val="000099"/>
              </a:solidFill>
              <a:latin typeface="MV Boli" panose="02000500030200090000" pitchFamily="2" charset="0"/>
              <a:ea typeface="Caveat"/>
              <a:cs typeface="MV Boli" panose="02000500030200090000" pitchFamily="2" charset="0"/>
              <a:sym typeface="Caveat"/>
            </a:endParaRPr>
          </a:p>
        </p:txBody>
      </p:sp>
      <p:sp>
        <p:nvSpPr>
          <p:cNvPr id="100" name="Google Shape;100;p25"/>
          <p:cNvSpPr txBox="1"/>
          <p:nvPr/>
        </p:nvSpPr>
        <p:spPr>
          <a:xfrm>
            <a:off x="3859182" y="2534888"/>
            <a:ext cx="756688" cy="94794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1200"/>
              </a:spcBef>
              <a:spcAft>
                <a:spcPts val="0"/>
              </a:spcAft>
              <a:buClr>
                <a:srgbClr val="000000"/>
              </a:buClr>
              <a:buSzPts val="2000"/>
              <a:buFont typeface="Arial"/>
              <a:buNone/>
            </a:pPr>
            <a:r>
              <a:rPr lang="en-US" sz="2000" b="1" dirty="0">
                <a:solidFill>
                  <a:srgbClr val="351C75"/>
                </a:solidFill>
                <a:latin typeface="Montserrat" panose="00000500000000000000" pitchFamily="2" charset="0"/>
              </a:rPr>
              <a:t>but not</a:t>
            </a:r>
            <a:endParaRPr sz="2000" b="1" i="0" u="none" strike="noStrike" cap="none" dirty="0">
              <a:solidFill>
                <a:srgbClr val="351C75"/>
              </a:solidFill>
              <a:latin typeface="Montserrat" panose="00000500000000000000" pitchFamily="2" charset="0"/>
              <a:sym typeface="Arial"/>
            </a:endParaRPr>
          </a:p>
        </p:txBody>
      </p:sp>
      <p:sp>
        <p:nvSpPr>
          <p:cNvPr id="101" name="Google Shape;101;p25"/>
          <p:cNvSpPr txBox="1"/>
          <p:nvPr/>
        </p:nvSpPr>
        <p:spPr>
          <a:xfrm>
            <a:off x="3859182" y="4324969"/>
            <a:ext cx="4164600" cy="704774"/>
          </a:xfrm>
          <a:prstGeom prst="rect">
            <a:avLst/>
          </a:prstGeom>
          <a:noFill/>
          <a:ln>
            <a:noFill/>
          </a:ln>
        </p:spPr>
        <p:txBody>
          <a:bodyPr spcFirstLastPara="1" wrap="square" lIns="91425" tIns="91425" rIns="91425" bIns="91425" anchor="t" anchorCtr="0">
            <a:noAutofit/>
          </a:bodyPr>
          <a:lstStyle/>
          <a:p>
            <a:pPr>
              <a:lnSpc>
                <a:spcPct val="115000"/>
              </a:lnSpc>
              <a:buSzPts val="1200"/>
            </a:pPr>
            <a:r>
              <a:rPr lang="en" i="0" u="none" strike="noStrike" cap="none" dirty="0">
                <a:solidFill>
                  <a:schemeClr val="bg1"/>
                </a:solidFill>
                <a:latin typeface="Montserrat"/>
                <a:ea typeface="Montserrat"/>
                <a:cs typeface="Montserrat"/>
                <a:sym typeface="Montserrat"/>
              </a:rPr>
              <a:t>Dr. Nancy Chapko, </a:t>
            </a:r>
            <a:r>
              <a:rPr lang="en-US" dirty="0">
                <a:solidFill>
                  <a:schemeClr val="bg1"/>
                </a:solidFill>
                <a:latin typeface="Montserrat" panose="00000500000000000000" pitchFamily="2" charset="0"/>
              </a:rPr>
              <a:t>2022 Quality in Action</a:t>
            </a:r>
          </a:p>
          <a:p>
            <a:pPr marL="0" marR="0" lvl="0" indent="0" algn="l" rtl="0">
              <a:lnSpc>
                <a:spcPct val="100000"/>
              </a:lnSpc>
              <a:spcBef>
                <a:spcPts val="600"/>
              </a:spcBef>
              <a:spcAft>
                <a:spcPts val="0"/>
              </a:spcAft>
              <a:buClr>
                <a:srgbClr val="000000"/>
              </a:buClr>
              <a:buSzPts val="1100"/>
              <a:buFont typeface="Arial"/>
              <a:buNone/>
            </a:pPr>
            <a:r>
              <a:rPr lang="en-US" sz="1100" i="0" u="none" strike="noStrike" cap="none" dirty="0">
                <a:solidFill>
                  <a:srgbClr val="D9D9D9"/>
                </a:solidFill>
                <a:latin typeface="Montserrat"/>
                <a:ea typeface="Montserrat"/>
                <a:cs typeface="Montserrat"/>
                <a:sym typeface="Montserrat"/>
              </a:rPr>
              <a:t>https://bit.ly/EngagedQualityInAction2022</a:t>
            </a:r>
            <a:endParaRPr sz="1100" i="0" u="none" strike="noStrike" cap="none" dirty="0">
              <a:solidFill>
                <a:srgbClr val="D9D9D9"/>
              </a:solidFill>
              <a:latin typeface="Montserrat"/>
              <a:ea typeface="Montserrat"/>
              <a:cs typeface="Montserrat"/>
              <a:sym typeface="Montserrat"/>
            </a:endParaRPr>
          </a:p>
        </p:txBody>
      </p:sp>
      <p:sp>
        <p:nvSpPr>
          <p:cNvPr id="4" name="TextBox 3">
            <a:extLst>
              <a:ext uri="{FF2B5EF4-FFF2-40B4-BE49-F238E27FC236}">
                <a16:creationId xmlns:a16="http://schemas.microsoft.com/office/drawing/2014/main" id="{DFBB7D86-5BAF-45F3-A701-EA6C5FC207EA}"/>
              </a:ext>
            </a:extLst>
          </p:cNvPr>
          <p:cNvSpPr txBox="1"/>
          <p:nvPr/>
        </p:nvSpPr>
        <p:spPr>
          <a:xfrm>
            <a:off x="2554941" y="2986257"/>
            <a:ext cx="950259" cy="276999"/>
          </a:xfrm>
          <a:prstGeom prst="rect">
            <a:avLst/>
          </a:prstGeom>
          <a:noFill/>
        </p:spPr>
        <p:txBody>
          <a:bodyPr wrap="square" rtlCol="0">
            <a:spAutoFit/>
          </a:bodyPr>
          <a:lstStyle/>
          <a:p>
            <a:r>
              <a:rPr lang="en-US" sz="1200" b="1" dirty="0">
                <a:solidFill>
                  <a:schemeClr val="bg1"/>
                </a:solidFill>
                <a:latin typeface="Montserrat" panose="00000500000000000000" pitchFamily="2" charset="0"/>
              </a:rPr>
              <a:t>Engaged</a:t>
            </a:r>
          </a:p>
        </p:txBody>
      </p:sp>
      <p:sp>
        <p:nvSpPr>
          <p:cNvPr id="5" name="TextBox 4">
            <a:extLst>
              <a:ext uri="{FF2B5EF4-FFF2-40B4-BE49-F238E27FC236}">
                <a16:creationId xmlns:a16="http://schemas.microsoft.com/office/drawing/2014/main" id="{4BF4177F-8AC2-4AC0-8459-FE43D70EC661}"/>
              </a:ext>
            </a:extLst>
          </p:cNvPr>
          <p:cNvSpPr txBox="1"/>
          <p:nvPr/>
        </p:nvSpPr>
        <p:spPr>
          <a:xfrm>
            <a:off x="5163672" y="3003828"/>
            <a:ext cx="950259" cy="276999"/>
          </a:xfrm>
          <a:prstGeom prst="rect">
            <a:avLst/>
          </a:prstGeom>
          <a:noFill/>
        </p:spPr>
        <p:txBody>
          <a:bodyPr wrap="square" rtlCol="0">
            <a:spAutoFit/>
          </a:bodyPr>
          <a:lstStyle/>
          <a:p>
            <a:r>
              <a:rPr lang="en-US" sz="1200" b="1" dirty="0">
                <a:solidFill>
                  <a:schemeClr val="bg1"/>
                </a:solidFill>
                <a:latin typeface="Montserrat" panose="00000500000000000000" pitchFamily="2" charset="0"/>
              </a:rPr>
              <a:t>Invested</a:t>
            </a:r>
          </a:p>
        </p:txBody>
      </p:sp>
    </p:spTree>
    <p:extLst>
      <p:ext uri="{BB962C8B-B14F-4D97-AF65-F5344CB8AC3E}">
        <p14:creationId xmlns:p14="http://schemas.microsoft.com/office/powerpoint/2010/main" val="3265382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196"/>
        <p:cNvGrpSpPr/>
        <p:nvPr/>
      </p:nvGrpSpPr>
      <p:grpSpPr>
        <a:xfrm>
          <a:off x="0" y="0"/>
          <a:ext cx="0" cy="0"/>
          <a:chOff x="0" y="0"/>
          <a:chExt cx="0" cy="0"/>
        </a:xfrm>
      </p:grpSpPr>
      <p:pic>
        <p:nvPicPr>
          <p:cNvPr id="197" name="Google Shape;197;p35" descr="A person using a computer&#10;&#10;Description automatically generated with low confidence"/>
          <p:cNvPicPr preferRelativeResize="0"/>
          <p:nvPr/>
        </p:nvPicPr>
        <p:blipFill rotWithShape="1">
          <a:blip r:embed="rId3">
            <a:alphaModFix/>
          </a:blip>
          <a:srcRect/>
          <a:stretch/>
        </p:blipFill>
        <p:spPr>
          <a:xfrm>
            <a:off x="4263205" y="2993359"/>
            <a:ext cx="2219833" cy="1476420"/>
          </a:xfrm>
          <a:prstGeom prst="rect">
            <a:avLst/>
          </a:prstGeom>
          <a:noFill/>
          <a:ln w="9525" cap="flat" cmpd="sng">
            <a:solidFill>
              <a:srgbClr val="F2F2F2"/>
            </a:solidFill>
            <a:prstDash val="solid"/>
            <a:round/>
            <a:headEnd type="none" w="sm" len="sm"/>
            <a:tailEnd type="none" w="sm" len="sm"/>
          </a:ln>
        </p:spPr>
      </p:pic>
      <p:pic>
        <p:nvPicPr>
          <p:cNvPr id="198" name="Google Shape;198;p35" descr="A picture containing person, indoor&#10;&#10;Description automatically generated"/>
          <p:cNvPicPr preferRelativeResize="0"/>
          <p:nvPr/>
        </p:nvPicPr>
        <p:blipFill rotWithShape="1">
          <a:blip r:embed="rId4">
            <a:alphaModFix/>
          </a:blip>
          <a:srcRect/>
          <a:stretch/>
        </p:blipFill>
        <p:spPr>
          <a:xfrm>
            <a:off x="5729796" y="1793045"/>
            <a:ext cx="2219833" cy="1422080"/>
          </a:xfrm>
          <a:prstGeom prst="rect">
            <a:avLst/>
          </a:prstGeom>
          <a:noFill/>
          <a:ln w="9525" cap="flat" cmpd="sng">
            <a:solidFill>
              <a:srgbClr val="F2F2F2"/>
            </a:solidFill>
            <a:prstDash val="solid"/>
            <a:round/>
            <a:headEnd type="none" w="sm" len="sm"/>
            <a:tailEnd type="none" w="sm" len="sm"/>
          </a:ln>
        </p:spPr>
      </p:pic>
      <p:pic>
        <p:nvPicPr>
          <p:cNvPr id="199" name="Google Shape;199;p35" descr="A person using a computer&#10;&#10;Description automatically generated with medium confidence"/>
          <p:cNvPicPr preferRelativeResize="0"/>
          <p:nvPr/>
        </p:nvPicPr>
        <p:blipFill rotWithShape="1">
          <a:blip r:embed="rId5">
            <a:alphaModFix/>
          </a:blip>
          <a:srcRect/>
          <a:stretch/>
        </p:blipFill>
        <p:spPr>
          <a:xfrm>
            <a:off x="1831042" y="3436068"/>
            <a:ext cx="2193920" cy="1462613"/>
          </a:xfrm>
          <a:prstGeom prst="rect">
            <a:avLst/>
          </a:prstGeom>
          <a:noFill/>
          <a:ln w="9525" cap="flat" cmpd="sng">
            <a:solidFill>
              <a:srgbClr val="F2F2F2"/>
            </a:solidFill>
            <a:prstDash val="solid"/>
            <a:round/>
            <a:headEnd type="none" w="sm" len="sm"/>
            <a:tailEnd type="none" w="sm" len="sm"/>
          </a:ln>
        </p:spPr>
      </p:pic>
      <p:pic>
        <p:nvPicPr>
          <p:cNvPr id="200" name="Google Shape;200;p35" descr="A person reading a book&#10;&#10;Description automatically generated with medium confidence"/>
          <p:cNvPicPr preferRelativeResize="0"/>
          <p:nvPr/>
        </p:nvPicPr>
        <p:blipFill rotWithShape="1">
          <a:blip r:embed="rId6">
            <a:alphaModFix/>
          </a:blip>
          <a:srcRect/>
          <a:stretch/>
        </p:blipFill>
        <p:spPr>
          <a:xfrm>
            <a:off x="1142674" y="1793045"/>
            <a:ext cx="2193920" cy="1461470"/>
          </a:xfrm>
          <a:prstGeom prst="rect">
            <a:avLst/>
          </a:prstGeom>
          <a:noFill/>
          <a:ln w="9525" cap="flat" cmpd="sng">
            <a:solidFill>
              <a:srgbClr val="F2F2F2"/>
            </a:solidFill>
            <a:prstDash val="solid"/>
            <a:round/>
            <a:headEnd type="none" w="sm" len="sm"/>
            <a:tailEnd type="none" w="sm" len="sm"/>
          </a:ln>
        </p:spPr>
      </p:pic>
      <p:pic>
        <p:nvPicPr>
          <p:cNvPr id="201" name="Google Shape;201;p35" descr="A person wearing glasses&#10;&#10;Description automatically generated with low confidence"/>
          <p:cNvPicPr preferRelativeResize="0"/>
          <p:nvPr/>
        </p:nvPicPr>
        <p:blipFill rotWithShape="1">
          <a:blip r:embed="rId7">
            <a:alphaModFix/>
          </a:blip>
          <a:srcRect/>
          <a:stretch/>
        </p:blipFill>
        <p:spPr>
          <a:xfrm>
            <a:off x="4354616" y="538391"/>
            <a:ext cx="2219833" cy="1479888"/>
          </a:xfrm>
          <a:prstGeom prst="rect">
            <a:avLst/>
          </a:prstGeom>
          <a:noFill/>
          <a:ln w="9525" cap="flat" cmpd="sng">
            <a:solidFill>
              <a:srgbClr val="F2F2F2"/>
            </a:solidFill>
            <a:prstDash val="solid"/>
            <a:round/>
            <a:headEnd type="none" w="sm" len="sm"/>
            <a:tailEnd type="none" w="sm" len="sm"/>
          </a:ln>
        </p:spPr>
      </p:pic>
      <p:pic>
        <p:nvPicPr>
          <p:cNvPr id="202" name="Google Shape;202;p35" descr="A person looking at a computer screen&#10;&#10;Description automatically generated with medium confidence"/>
          <p:cNvPicPr preferRelativeResize="0"/>
          <p:nvPr/>
        </p:nvPicPr>
        <p:blipFill rotWithShape="1">
          <a:blip r:embed="rId8">
            <a:alphaModFix/>
          </a:blip>
          <a:srcRect/>
          <a:stretch/>
        </p:blipFill>
        <p:spPr>
          <a:xfrm>
            <a:off x="3233069" y="1572101"/>
            <a:ext cx="2795951" cy="1863967"/>
          </a:xfrm>
          <a:prstGeom prst="rect">
            <a:avLst/>
          </a:prstGeom>
          <a:noFill/>
          <a:ln w="19050" cap="flat" cmpd="sng">
            <a:solidFill>
              <a:srgbClr val="F2F2F2"/>
            </a:solidFill>
            <a:prstDash val="solid"/>
            <a:round/>
            <a:headEnd type="none" w="sm" len="sm"/>
            <a:tailEnd type="none" w="sm" len="sm"/>
          </a:ln>
        </p:spPr>
      </p:pic>
      <p:pic>
        <p:nvPicPr>
          <p:cNvPr id="203" name="Google Shape;203;p35" descr="A person with the hand on the face looking at a computer&#10;&#10;Description automatically generated with low confidence"/>
          <p:cNvPicPr preferRelativeResize="0"/>
          <p:nvPr/>
        </p:nvPicPr>
        <p:blipFill rotWithShape="1">
          <a:blip r:embed="rId9">
            <a:alphaModFix/>
          </a:blip>
          <a:srcRect/>
          <a:stretch/>
        </p:blipFill>
        <p:spPr>
          <a:xfrm>
            <a:off x="1992630" y="332372"/>
            <a:ext cx="4655545" cy="3103696"/>
          </a:xfrm>
          <a:prstGeom prst="rect">
            <a:avLst/>
          </a:prstGeom>
          <a:noFill/>
          <a:ln w="9525" cap="flat" cmpd="sng">
            <a:solidFill>
              <a:srgbClr val="F2F2F2"/>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207"/>
        <p:cNvGrpSpPr/>
        <p:nvPr/>
      </p:nvGrpSpPr>
      <p:grpSpPr>
        <a:xfrm>
          <a:off x="0" y="0"/>
          <a:ext cx="0" cy="0"/>
          <a:chOff x="0" y="0"/>
          <a:chExt cx="0" cy="0"/>
        </a:xfrm>
      </p:grpSpPr>
      <p:pic>
        <p:nvPicPr>
          <p:cNvPr id="208" name="Google Shape;208;p36" descr="A person using a computer&#10;&#10;Description automatically generated with low confidence"/>
          <p:cNvPicPr preferRelativeResize="0"/>
          <p:nvPr/>
        </p:nvPicPr>
        <p:blipFill rotWithShape="1">
          <a:blip r:embed="rId3">
            <a:alphaModFix/>
          </a:blip>
          <a:srcRect/>
          <a:stretch/>
        </p:blipFill>
        <p:spPr>
          <a:xfrm>
            <a:off x="4263205" y="2993359"/>
            <a:ext cx="2219833" cy="1476420"/>
          </a:xfrm>
          <a:prstGeom prst="rect">
            <a:avLst/>
          </a:prstGeom>
          <a:noFill/>
          <a:ln w="9525" cap="flat" cmpd="sng">
            <a:solidFill>
              <a:srgbClr val="F2F2F2"/>
            </a:solidFill>
            <a:prstDash val="solid"/>
            <a:round/>
            <a:headEnd type="none" w="sm" len="sm"/>
            <a:tailEnd type="none" w="sm" len="sm"/>
          </a:ln>
        </p:spPr>
      </p:pic>
      <p:pic>
        <p:nvPicPr>
          <p:cNvPr id="209" name="Google Shape;209;p36" descr="A person using a computer&#10;&#10;Description automatically generated with medium confidence"/>
          <p:cNvPicPr preferRelativeResize="0"/>
          <p:nvPr/>
        </p:nvPicPr>
        <p:blipFill rotWithShape="1">
          <a:blip r:embed="rId4">
            <a:alphaModFix/>
          </a:blip>
          <a:srcRect/>
          <a:stretch/>
        </p:blipFill>
        <p:spPr>
          <a:xfrm>
            <a:off x="1831042" y="3436068"/>
            <a:ext cx="2193920" cy="1462613"/>
          </a:xfrm>
          <a:prstGeom prst="rect">
            <a:avLst/>
          </a:prstGeom>
          <a:noFill/>
          <a:ln w="9525" cap="flat" cmpd="sng">
            <a:solidFill>
              <a:srgbClr val="F2F2F2"/>
            </a:solidFill>
            <a:prstDash val="solid"/>
            <a:round/>
            <a:headEnd type="none" w="sm" len="sm"/>
            <a:tailEnd type="none" w="sm" len="sm"/>
          </a:ln>
        </p:spPr>
      </p:pic>
      <p:pic>
        <p:nvPicPr>
          <p:cNvPr id="210" name="Google Shape;210;p36" descr="A person with the hand on the face looking at a computer&#10;&#10;Description automatically generated with low confidence"/>
          <p:cNvPicPr preferRelativeResize="0"/>
          <p:nvPr/>
        </p:nvPicPr>
        <p:blipFill rotWithShape="1">
          <a:blip r:embed="rId5">
            <a:alphaModFix/>
          </a:blip>
          <a:srcRect/>
          <a:stretch/>
        </p:blipFill>
        <p:spPr>
          <a:xfrm>
            <a:off x="1992631" y="332372"/>
            <a:ext cx="2142350" cy="1428233"/>
          </a:xfrm>
          <a:prstGeom prst="rect">
            <a:avLst/>
          </a:prstGeom>
          <a:noFill/>
          <a:ln w="9525" cap="flat" cmpd="sng">
            <a:solidFill>
              <a:srgbClr val="F2F2F2"/>
            </a:solidFill>
            <a:prstDash val="solid"/>
            <a:round/>
            <a:headEnd type="none" w="sm" len="sm"/>
            <a:tailEnd type="none" w="sm" len="sm"/>
          </a:ln>
        </p:spPr>
      </p:pic>
      <p:pic>
        <p:nvPicPr>
          <p:cNvPr id="211" name="Google Shape;211;p36" descr="A person reading a book&#10;&#10;Description automatically generated with medium confidence"/>
          <p:cNvPicPr preferRelativeResize="0"/>
          <p:nvPr/>
        </p:nvPicPr>
        <p:blipFill rotWithShape="1">
          <a:blip r:embed="rId6">
            <a:alphaModFix/>
          </a:blip>
          <a:srcRect/>
          <a:stretch/>
        </p:blipFill>
        <p:spPr>
          <a:xfrm>
            <a:off x="1142674" y="1793045"/>
            <a:ext cx="2193920" cy="1461470"/>
          </a:xfrm>
          <a:prstGeom prst="rect">
            <a:avLst/>
          </a:prstGeom>
          <a:noFill/>
          <a:ln w="9525" cap="flat" cmpd="sng">
            <a:solidFill>
              <a:srgbClr val="F2F2F2"/>
            </a:solidFill>
            <a:prstDash val="solid"/>
            <a:round/>
            <a:headEnd type="none" w="sm" len="sm"/>
            <a:tailEnd type="none" w="sm" len="sm"/>
          </a:ln>
        </p:spPr>
      </p:pic>
      <p:pic>
        <p:nvPicPr>
          <p:cNvPr id="212" name="Google Shape;212;p36" descr="A person wearing glasses&#10;&#10;Description automatically generated with low confidence"/>
          <p:cNvPicPr preferRelativeResize="0"/>
          <p:nvPr/>
        </p:nvPicPr>
        <p:blipFill rotWithShape="1">
          <a:blip r:embed="rId7">
            <a:alphaModFix/>
          </a:blip>
          <a:srcRect/>
          <a:stretch/>
        </p:blipFill>
        <p:spPr>
          <a:xfrm>
            <a:off x="4354616" y="538391"/>
            <a:ext cx="2219833" cy="1479888"/>
          </a:xfrm>
          <a:prstGeom prst="rect">
            <a:avLst/>
          </a:prstGeom>
          <a:noFill/>
          <a:ln w="9525" cap="flat" cmpd="sng">
            <a:solidFill>
              <a:srgbClr val="F2F2F2"/>
            </a:solidFill>
            <a:prstDash val="solid"/>
            <a:round/>
            <a:headEnd type="none" w="sm" len="sm"/>
            <a:tailEnd type="none" w="sm" len="sm"/>
          </a:ln>
        </p:spPr>
      </p:pic>
      <p:pic>
        <p:nvPicPr>
          <p:cNvPr id="213" name="Google Shape;213;p36" descr="A person looking at a computer screen&#10;&#10;Description automatically generated with medium confidence"/>
          <p:cNvPicPr preferRelativeResize="0"/>
          <p:nvPr/>
        </p:nvPicPr>
        <p:blipFill rotWithShape="1">
          <a:blip r:embed="rId8">
            <a:alphaModFix/>
          </a:blip>
          <a:srcRect/>
          <a:stretch/>
        </p:blipFill>
        <p:spPr>
          <a:xfrm>
            <a:off x="3233069" y="1572101"/>
            <a:ext cx="2795951" cy="1863967"/>
          </a:xfrm>
          <a:prstGeom prst="rect">
            <a:avLst/>
          </a:prstGeom>
          <a:noFill/>
          <a:ln w="19050" cap="flat" cmpd="sng">
            <a:solidFill>
              <a:srgbClr val="F2F2F2"/>
            </a:solidFill>
            <a:prstDash val="solid"/>
            <a:round/>
            <a:headEnd type="none" w="sm" len="sm"/>
            <a:tailEnd type="none" w="sm" len="sm"/>
          </a:ln>
        </p:spPr>
      </p:pic>
      <p:pic>
        <p:nvPicPr>
          <p:cNvPr id="214" name="Google Shape;214;p36" descr="A picture containing person, indoor&#10;&#10;Description automatically generated"/>
          <p:cNvPicPr preferRelativeResize="0"/>
          <p:nvPr/>
        </p:nvPicPr>
        <p:blipFill rotWithShape="1">
          <a:blip r:embed="rId9">
            <a:alphaModFix/>
          </a:blip>
          <a:srcRect/>
          <a:stretch/>
        </p:blipFill>
        <p:spPr>
          <a:xfrm>
            <a:off x="3449722" y="1793045"/>
            <a:ext cx="4499907" cy="2882752"/>
          </a:xfrm>
          <a:prstGeom prst="rect">
            <a:avLst/>
          </a:prstGeom>
          <a:noFill/>
          <a:ln w="9525" cap="flat" cmpd="sng">
            <a:solidFill>
              <a:srgbClr val="F2F2F2"/>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218"/>
        <p:cNvGrpSpPr/>
        <p:nvPr/>
      </p:nvGrpSpPr>
      <p:grpSpPr>
        <a:xfrm>
          <a:off x="0" y="0"/>
          <a:ext cx="0" cy="0"/>
          <a:chOff x="0" y="0"/>
          <a:chExt cx="0" cy="0"/>
        </a:xfrm>
      </p:grpSpPr>
      <p:pic>
        <p:nvPicPr>
          <p:cNvPr id="219" name="Google Shape;219;p37" descr="A person using a computer&#10;&#10;Description automatically generated with low confidence"/>
          <p:cNvPicPr preferRelativeResize="0"/>
          <p:nvPr/>
        </p:nvPicPr>
        <p:blipFill rotWithShape="1">
          <a:blip r:embed="rId3">
            <a:alphaModFix/>
          </a:blip>
          <a:srcRect/>
          <a:stretch/>
        </p:blipFill>
        <p:spPr>
          <a:xfrm>
            <a:off x="4263205" y="2993359"/>
            <a:ext cx="2219832" cy="1476420"/>
          </a:xfrm>
          <a:prstGeom prst="rect">
            <a:avLst/>
          </a:prstGeom>
          <a:noFill/>
          <a:ln w="9525" cap="flat" cmpd="sng">
            <a:solidFill>
              <a:srgbClr val="F2F2F2"/>
            </a:solidFill>
            <a:prstDash val="solid"/>
            <a:round/>
            <a:headEnd type="none" w="sm" len="sm"/>
            <a:tailEnd type="none" w="sm" len="sm"/>
          </a:ln>
        </p:spPr>
      </p:pic>
      <p:pic>
        <p:nvPicPr>
          <p:cNvPr id="220" name="Google Shape;220;p37" descr="A picture containing person, indoor&#10;&#10;Description automatically generated"/>
          <p:cNvPicPr preferRelativeResize="0"/>
          <p:nvPr/>
        </p:nvPicPr>
        <p:blipFill rotWithShape="1">
          <a:blip r:embed="rId4">
            <a:alphaModFix/>
          </a:blip>
          <a:srcRect/>
          <a:stretch/>
        </p:blipFill>
        <p:spPr>
          <a:xfrm>
            <a:off x="5729796" y="1793045"/>
            <a:ext cx="2219832" cy="1422080"/>
          </a:xfrm>
          <a:prstGeom prst="rect">
            <a:avLst/>
          </a:prstGeom>
          <a:noFill/>
          <a:ln w="9525" cap="flat" cmpd="sng">
            <a:solidFill>
              <a:srgbClr val="F2F2F2"/>
            </a:solidFill>
            <a:prstDash val="solid"/>
            <a:round/>
            <a:headEnd type="none" w="sm" len="sm"/>
            <a:tailEnd type="none" w="sm" len="sm"/>
          </a:ln>
        </p:spPr>
      </p:pic>
      <p:pic>
        <p:nvPicPr>
          <p:cNvPr id="221" name="Google Shape;221;p37" descr="A person using a computer&#10;&#10;Description automatically generated with medium confidence"/>
          <p:cNvPicPr preferRelativeResize="0"/>
          <p:nvPr/>
        </p:nvPicPr>
        <p:blipFill rotWithShape="1">
          <a:blip r:embed="rId5">
            <a:alphaModFix/>
          </a:blip>
          <a:srcRect/>
          <a:stretch/>
        </p:blipFill>
        <p:spPr>
          <a:xfrm>
            <a:off x="1831042" y="3436068"/>
            <a:ext cx="2193922" cy="1462614"/>
          </a:xfrm>
          <a:prstGeom prst="rect">
            <a:avLst/>
          </a:prstGeom>
          <a:noFill/>
          <a:ln w="9525" cap="flat" cmpd="sng">
            <a:solidFill>
              <a:srgbClr val="F2F2F2"/>
            </a:solidFill>
            <a:prstDash val="solid"/>
            <a:round/>
            <a:headEnd type="none" w="sm" len="sm"/>
            <a:tailEnd type="none" w="sm" len="sm"/>
          </a:ln>
        </p:spPr>
      </p:pic>
      <p:pic>
        <p:nvPicPr>
          <p:cNvPr id="222" name="Google Shape;222;p37" descr="A person with the hand on the face looking at a computer&#10;&#10;Description automatically generated with low confidence"/>
          <p:cNvPicPr preferRelativeResize="0"/>
          <p:nvPr/>
        </p:nvPicPr>
        <p:blipFill rotWithShape="1">
          <a:blip r:embed="rId6">
            <a:alphaModFix/>
          </a:blip>
          <a:srcRect/>
          <a:stretch/>
        </p:blipFill>
        <p:spPr>
          <a:xfrm>
            <a:off x="1992631" y="332372"/>
            <a:ext cx="2142350" cy="1428234"/>
          </a:xfrm>
          <a:prstGeom prst="rect">
            <a:avLst/>
          </a:prstGeom>
          <a:noFill/>
          <a:ln w="9525" cap="flat" cmpd="sng">
            <a:solidFill>
              <a:srgbClr val="F2F2F2"/>
            </a:solidFill>
            <a:prstDash val="solid"/>
            <a:round/>
            <a:headEnd type="none" w="sm" len="sm"/>
            <a:tailEnd type="none" w="sm" len="sm"/>
          </a:ln>
        </p:spPr>
      </p:pic>
      <p:pic>
        <p:nvPicPr>
          <p:cNvPr id="223" name="Google Shape;223;p37" descr="A person reading a book&#10;&#10;Description automatically generated with medium confidence"/>
          <p:cNvPicPr preferRelativeResize="0"/>
          <p:nvPr/>
        </p:nvPicPr>
        <p:blipFill rotWithShape="1">
          <a:blip r:embed="rId7">
            <a:alphaModFix/>
          </a:blip>
          <a:srcRect/>
          <a:stretch/>
        </p:blipFill>
        <p:spPr>
          <a:xfrm>
            <a:off x="1142674" y="1793045"/>
            <a:ext cx="2193922" cy="1461469"/>
          </a:xfrm>
          <a:prstGeom prst="rect">
            <a:avLst/>
          </a:prstGeom>
          <a:noFill/>
          <a:ln w="9525" cap="flat" cmpd="sng">
            <a:solidFill>
              <a:srgbClr val="F2F2F2"/>
            </a:solidFill>
            <a:prstDash val="solid"/>
            <a:round/>
            <a:headEnd type="none" w="sm" len="sm"/>
            <a:tailEnd type="none" w="sm" len="sm"/>
          </a:ln>
        </p:spPr>
      </p:pic>
      <p:pic>
        <p:nvPicPr>
          <p:cNvPr id="224" name="Google Shape;224;p37" descr="A person wearing glasses&#10;&#10;Description automatically generated with low confidence"/>
          <p:cNvPicPr preferRelativeResize="0"/>
          <p:nvPr/>
        </p:nvPicPr>
        <p:blipFill rotWithShape="1">
          <a:blip r:embed="rId8">
            <a:alphaModFix/>
          </a:blip>
          <a:srcRect/>
          <a:stretch/>
        </p:blipFill>
        <p:spPr>
          <a:xfrm>
            <a:off x="4354616" y="538391"/>
            <a:ext cx="2219832" cy="1479888"/>
          </a:xfrm>
          <a:prstGeom prst="rect">
            <a:avLst/>
          </a:prstGeom>
          <a:noFill/>
          <a:ln w="9525" cap="flat" cmpd="sng">
            <a:solidFill>
              <a:srgbClr val="F2F2F2"/>
            </a:solidFill>
            <a:prstDash val="solid"/>
            <a:round/>
            <a:headEnd type="none" w="sm" len="sm"/>
            <a:tailEnd type="none" w="sm" len="sm"/>
          </a:ln>
        </p:spPr>
      </p:pic>
      <p:pic>
        <p:nvPicPr>
          <p:cNvPr id="225" name="Google Shape;225;p37" descr="A person looking at a computer screen&#10;&#10;Description automatically generated with medium confidence"/>
          <p:cNvPicPr preferRelativeResize="0"/>
          <p:nvPr/>
        </p:nvPicPr>
        <p:blipFill rotWithShape="1">
          <a:blip r:embed="rId9">
            <a:alphaModFix/>
          </a:blip>
          <a:srcRect/>
          <a:stretch/>
        </p:blipFill>
        <p:spPr>
          <a:xfrm>
            <a:off x="3233069" y="1572101"/>
            <a:ext cx="2795952" cy="1863968"/>
          </a:xfrm>
          <a:prstGeom prst="rect">
            <a:avLst/>
          </a:prstGeom>
          <a:noFill/>
          <a:ln w="19050" cap="flat" cmpd="sng">
            <a:solidFill>
              <a:srgbClr val="F2F2F2"/>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29"/>
        <p:cNvGrpSpPr/>
        <p:nvPr/>
      </p:nvGrpSpPr>
      <p:grpSpPr>
        <a:xfrm>
          <a:off x="0" y="0"/>
          <a:ext cx="0" cy="0"/>
          <a:chOff x="0" y="0"/>
          <a:chExt cx="0" cy="0"/>
        </a:xfrm>
      </p:grpSpPr>
      <p:graphicFrame>
        <p:nvGraphicFramePr>
          <p:cNvPr id="230" name="Google Shape;230;p38"/>
          <p:cNvGraphicFramePr/>
          <p:nvPr/>
        </p:nvGraphicFramePr>
        <p:xfrm>
          <a:off x="419538" y="246513"/>
          <a:ext cx="8304925" cy="4870925"/>
        </p:xfrm>
        <a:graphic>
          <a:graphicData uri="http://schemas.openxmlformats.org/drawingml/2006/table">
            <a:tbl>
              <a:tblPr>
                <a:noFill/>
                <a:tableStyleId>{4505B26E-EDAB-4716-8AEE-B878664B2CFD}</a:tableStyleId>
              </a:tblPr>
              <a:tblGrid>
                <a:gridCol w="5703125">
                  <a:extLst>
                    <a:ext uri="{9D8B030D-6E8A-4147-A177-3AD203B41FA5}">
                      <a16:colId xmlns:a16="http://schemas.microsoft.com/office/drawing/2014/main" val="20000"/>
                    </a:ext>
                  </a:extLst>
                </a:gridCol>
                <a:gridCol w="1477600">
                  <a:extLst>
                    <a:ext uri="{9D8B030D-6E8A-4147-A177-3AD203B41FA5}">
                      <a16:colId xmlns:a16="http://schemas.microsoft.com/office/drawing/2014/main" val="20001"/>
                    </a:ext>
                  </a:extLst>
                </a:gridCol>
                <a:gridCol w="1124200">
                  <a:extLst>
                    <a:ext uri="{9D8B030D-6E8A-4147-A177-3AD203B41FA5}">
                      <a16:colId xmlns:a16="http://schemas.microsoft.com/office/drawing/2014/main" val="20002"/>
                    </a:ext>
                  </a:extLst>
                </a:gridCol>
              </a:tblGrid>
              <a:tr h="360125">
                <a:tc>
                  <a:txBody>
                    <a:bodyPr/>
                    <a:lstStyle/>
                    <a:p>
                      <a:pPr marL="0" lvl="0" indent="0" algn="l" rtl="0">
                        <a:spcBef>
                          <a:spcPts val="0"/>
                        </a:spcBef>
                        <a:spcAft>
                          <a:spcPts val="0"/>
                        </a:spcAft>
                        <a:buNone/>
                      </a:pPr>
                      <a:r>
                        <a:rPr lang="en" sz="1100" b="1" dirty="0">
                          <a:solidFill>
                            <a:srgbClr val="FFFFFF"/>
                          </a:solidFill>
                          <a:latin typeface="Roboto"/>
                          <a:ea typeface="Roboto"/>
                          <a:cs typeface="Roboto"/>
                          <a:sym typeface="Roboto"/>
                        </a:rPr>
                        <a:t>Definition</a:t>
                      </a:r>
                      <a:endParaRPr sz="1100" b="1" dirty="0">
                        <a:solidFill>
                          <a:srgbClr val="FFFFFF"/>
                        </a:solidFill>
                        <a:latin typeface="Roboto"/>
                        <a:ea typeface="Roboto"/>
                        <a:cs typeface="Roboto"/>
                        <a:sym typeface="Roboto"/>
                      </a:endParaRPr>
                    </a:p>
                  </a:txBody>
                  <a:tcPr marL="91425" marR="91425" marT="91425" marB="91425">
                    <a:solidFill>
                      <a:srgbClr val="000099"/>
                    </a:solidFill>
                  </a:tcPr>
                </a:tc>
                <a:tc>
                  <a:txBody>
                    <a:bodyPr/>
                    <a:lstStyle/>
                    <a:p>
                      <a:pPr marL="0" lvl="0" indent="0" algn="l" rtl="0">
                        <a:spcBef>
                          <a:spcPts val="0"/>
                        </a:spcBef>
                        <a:spcAft>
                          <a:spcPts val="0"/>
                        </a:spcAft>
                        <a:buNone/>
                      </a:pPr>
                      <a:r>
                        <a:rPr lang="en" sz="1100" b="1">
                          <a:solidFill>
                            <a:srgbClr val="FFFFFF"/>
                          </a:solidFill>
                          <a:latin typeface="Roboto"/>
                          <a:ea typeface="Roboto"/>
                          <a:cs typeface="Roboto"/>
                          <a:sym typeface="Roboto"/>
                        </a:rPr>
                        <a:t>Source</a:t>
                      </a:r>
                      <a:endParaRPr sz="1100" b="1">
                        <a:solidFill>
                          <a:srgbClr val="FFFFFF"/>
                        </a:solidFill>
                        <a:latin typeface="Roboto"/>
                        <a:ea typeface="Roboto"/>
                        <a:cs typeface="Roboto"/>
                        <a:sym typeface="Roboto"/>
                      </a:endParaRPr>
                    </a:p>
                  </a:txBody>
                  <a:tcPr marL="91425" marR="91425" marT="91425" marB="91425">
                    <a:solidFill>
                      <a:srgbClr val="000099"/>
                    </a:solidFill>
                  </a:tcPr>
                </a:tc>
                <a:tc>
                  <a:txBody>
                    <a:bodyPr/>
                    <a:lstStyle/>
                    <a:p>
                      <a:pPr marL="0" lvl="0" indent="0" algn="l" rtl="0">
                        <a:spcBef>
                          <a:spcPts val="0"/>
                        </a:spcBef>
                        <a:spcAft>
                          <a:spcPts val="0"/>
                        </a:spcAft>
                        <a:buNone/>
                      </a:pPr>
                      <a:r>
                        <a:rPr lang="en" sz="1100" b="1">
                          <a:solidFill>
                            <a:srgbClr val="FFFFFF"/>
                          </a:solidFill>
                          <a:latin typeface="Roboto"/>
                          <a:ea typeface="Roboto"/>
                          <a:cs typeface="Roboto"/>
                          <a:sym typeface="Roboto"/>
                        </a:rPr>
                        <a:t>Orientation</a:t>
                      </a:r>
                      <a:endParaRPr sz="1100" b="1">
                        <a:solidFill>
                          <a:srgbClr val="FFFFFF"/>
                        </a:solidFill>
                        <a:latin typeface="Roboto"/>
                        <a:ea typeface="Roboto"/>
                        <a:cs typeface="Roboto"/>
                        <a:sym typeface="Roboto"/>
                      </a:endParaRPr>
                    </a:p>
                  </a:txBody>
                  <a:tcPr marL="91425" marR="91425" marT="91425" marB="91425">
                    <a:solidFill>
                      <a:srgbClr val="000099"/>
                    </a:solidFill>
                  </a:tcPr>
                </a:tc>
                <a:extLst>
                  <a:ext uri="{0D108BD9-81ED-4DB2-BD59-A6C34878D82A}">
                    <a16:rowId xmlns:a16="http://schemas.microsoft.com/office/drawing/2014/main" val="10000"/>
                  </a:ext>
                </a:extLst>
              </a:tr>
              <a:tr h="455750">
                <a:tc>
                  <a:txBody>
                    <a:bodyPr/>
                    <a:lstStyle/>
                    <a:p>
                      <a:pPr marL="0" lvl="0" indent="0" algn="l" rtl="0">
                        <a:spcBef>
                          <a:spcPts val="0"/>
                        </a:spcBef>
                        <a:spcAft>
                          <a:spcPts val="0"/>
                        </a:spcAft>
                        <a:buNone/>
                      </a:pPr>
                      <a:r>
                        <a:rPr lang="en" sz="1000" dirty="0">
                          <a:latin typeface="Roboto Condensed"/>
                          <a:ea typeface="Roboto Condensed"/>
                          <a:cs typeface="Roboto Condensed"/>
                          <a:sym typeface="Roboto Condensed"/>
                        </a:rPr>
                        <a:t>The extent to which students are engaging in activities that higher education research has shown to be linked with high-quality learning outcomes</a:t>
                      </a:r>
                      <a:endParaRPr sz="1000" dirty="0">
                        <a:latin typeface="Roboto Condensed"/>
                        <a:ea typeface="Roboto Condensed"/>
                        <a:cs typeface="Roboto Condensed"/>
                        <a:sym typeface="Roboto Condensed"/>
                      </a:endParaRPr>
                    </a:p>
                  </a:txBody>
                  <a:tcPr marL="91425" marR="91425" marT="91425" marB="91425"/>
                </a:tc>
                <a:tc>
                  <a:txBody>
                    <a:bodyPr/>
                    <a:lstStyle/>
                    <a:p>
                      <a:pPr marL="0" lvl="0" indent="0" algn="l" rtl="0">
                        <a:spcBef>
                          <a:spcPts val="0"/>
                        </a:spcBef>
                        <a:spcAft>
                          <a:spcPts val="0"/>
                        </a:spcAft>
                        <a:buNone/>
                      </a:pPr>
                      <a:r>
                        <a:rPr lang="en" sz="1000">
                          <a:latin typeface="Roboto Condensed"/>
                          <a:ea typeface="Roboto Condensed"/>
                          <a:cs typeface="Roboto Condensed"/>
                          <a:sym typeface="Roboto Condensed"/>
                        </a:rPr>
                        <a:t>Krause and Coates (2008)</a:t>
                      </a:r>
                      <a:endParaRPr sz="1000">
                        <a:latin typeface="Roboto Condensed"/>
                        <a:ea typeface="Roboto Condensed"/>
                        <a:cs typeface="Roboto Condensed"/>
                        <a:sym typeface="Roboto Condensed"/>
                      </a:endParaRPr>
                    </a:p>
                  </a:txBody>
                  <a:tcPr marL="91425" marR="91425" marT="91425" marB="91425"/>
                </a:tc>
                <a:tc>
                  <a:txBody>
                    <a:bodyPr/>
                    <a:lstStyle/>
                    <a:p>
                      <a:pPr marL="0" lvl="0" indent="0" algn="l" rtl="0">
                        <a:spcBef>
                          <a:spcPts val="0"/>
                        </a:spcBef>
                        <a:spcAft>
                          <a:spcPts val="0"/>
                        </a:spcAft>
                        <a:buNone/>
                      </a:pPr>
                      <a:r>
                        <a:rPr lang="en" sz="1000">
                          <a:latin typeface="Roboto Condensed"/>
                          <a:ea typeface="Roboto Condensed"/>
                          <a:cs typeface="Roboto Condensed"/>
                          <a:sym typeface="Roboto Condensed"/>
                        </a:rPr>
                        <a:t>Behavioural</a:t>
                      </a:r>
                      <a:endParaRPr sz="1000">
                        <a:latin typeface="Roboto Condensed"/>
                        <a:ea typeface="Roboto Condensed"/>
                        <a:cs typeface="Roboto Condensed"/>
                        <a:sym typeface="Roboto Condensed"/>
                      </a:endParaRPr>
                    </a:p>
                  </a:txBody>
                  <a:tcPr marL="91425" marR="91425" marT="91425" marB="91425"/>
                </a:tc>
                <a:extLst>
                  <a:ext uri="{0D108BD9-81ED-4DB2-BD59-A6C34878D82A}">
                    <a16:rowId xmlns:a16="http://schemas.microsoft.com/office/drawing/2014/main" val="10001"/>
                  </a:ext>
                </a:extLst>
              </a:tr>
              <a:tr h="455750">
                <a:tc>
                  <a:txBody>
                    <a:bodyPr/>
                    <a:lstStyle/>
                    <a:p>
                      <a:pPr marL="0" lvl="0" indent="0" algn="l" rtl="0">
                        <a:spcBef>
                          <a:spcPts val="0"/>
                        </a:spcBef>
                        <a:spcAft>
                          <a:spcPts val="0"/>
                        </a:spcAft>
                        <a:buNone/>
                      </a:pPr>
                      <a:r>
                        <a:rPr lang="en" sz="1000" dirty="0">
                          <a:latin typeface="Roboto Condensed"/>
                          <a:ea typeface="Roboto Condensed"/>
                          <a:cs typeface="Roboto Condensed"/>
                          <a:sym typeface="Roboto Condensed"/>
                        </a:rPr>
                        <a:t>The concept of student engagement is based on the constructivist assumption that learning is influenced by how an individual participates in educationally purposeful activities</a:t>
                      </a:r>
                      <a:endParaRPr sz="1000" dirty="0">
                        <a:latin typeface="Roboto Condensed"/>
                        <a:ea typeface="Roboto Condensed"/>
                        <a:cs typeface="Roboto Condensed"/>
                        <a:sym typeface="Roboto Condensed"/>
                      </a:endParaRPr>
                    </a:p>
                  </a:txBody>
                  <a:tcPr marL="91425" marR="91425" marT="91425" marB="91425">
                    <a:solidFill>
                      <a:srgbClr val="DFE8F8"/>
                    </a:solidFill>
                  </a:tcPr>
                </a:tc>
                <a:tc>
                  <a:txBody>
                    <a:bodyPr/>
                    <a:lstStyle/>
                    <a:p>
                      <a:pPr marL="0" lvl="0" indent="0" algn="l" rtl="0">
                        <a:spcBef>
                          <a:spcPts val="0"/>
                        </a:spcBef>
                        <a:spcAft>
                          <a:spcPts val="0"/>
                        </a:spcAft>
                        <a:buNone/>
                      </a:pPr>
                      <a:r>
                        <a:rPr lang="en" sz="1000">
                          <a:latin typeface="Roboto Condensed"/>
                          <a:ea typeface="Roboto Condensed"/>
                          <a:cs typeface="Roboto Condensed"/>
                          <a:sym typeface="Roboto Condensed"/>
                        </a:rPr>
                        <a:t>Coates (2007)</a:t>
                      </a:r>
                      <a:endParaRPr sz="1000">
                        <a:latin typeface="Roboto Condensed"/>
                        <a:ea typeface="Roboto Condensed"/>
                        <a:cs typeface="Roboto Condensed"/>
                        <a:sym typeface="Roboto Condensed"/>
                      </a:endParaRPr>
                    </a:p>
                  </a:txBody>
                  <a:tcPr marL="91425" marR="91425" marT="91425" marB="91425">
                    <a:solidFill>
                      <a:srgbClr val="DFE8F8"/>
                    </a:solidFill>
                  </a:tcPr>
                </a:tc>
                <a:tc>
                  <a:txBody>
                    <a:bodyPr/>
                    <a:lstStyle/>
                    <a:p>
                      <a:pPr marL="0" lvl="0" indent="0" algn="l" rtl="0">
                        <a:spcBef>
                          <a:spcPts val="0"/>
                        </a:spcBef>
                        <a:spcAft>
                          <a:spcPts val="0"/>
                        </a:spcAft>
                        <a:buNone/>
                      </a:pPr>
                      <a:r>
                        <a:rPr lang="en" sz="1000">
                          <a:latin typeface="Roboto Condensed"/>
                          <a:ea typeface="Roboto Condensed"/>
                          <a:cs typeface="Roboto Condensed"/>
                          <a:sym typeface="Roboto Condensed"/>
                        </a:rPr>
                        <a:t>Behavioural</a:t>
                      </a:r>
                      <a:endParaRPr sz="1000">
                        <a:latin typeface="Roboto Condensed"/>
                        <a:ea typeface="Roboto Condensed"/>
                        <a:cs typeface="Roboto Condensed"/>
                        <a:sym typeface="Roboto Condensed"/>
                      </a:endParaRPr>
                    </a:p>
                  </a:txBody>
                  <a:tcPr marL="91425" marR="91425" marT="91425" marB="91425">
                    <a:solidFill>
                      <a:srgbClr val="DFE8F8"/>
                    </a:solidFill>
                  </a:tcPr>
                </a:tc>
                <a:extLst>
                  <a:ext uri="{0D108BD9-81ED-4DB2-BD59-A6C34878D82A}">
                    <a16:rowId xmlns:a16="http://schemas.microsoft.com/office/drawing/2014/main" val="10002"/>
                  </a:ext>
                </a:extLst>
              </a:tr>
              <a:tr h="455750">
                <a:tc>
                  <a:txBody>
                    <a:bodyPr/>
                    <a:lstStyle/>
                    <a:p>
                      <a:pPr marL="0" lvl="0" indent="0" algn="l" rtl="0">
                        <a:spcBef>
                          <a:spcPts val="0"/>
                        </a:spcBef>
                        <a:spcAft>
                          <a:spcPts val="0"/>
                        </a:spcAft>
                        <a:buNone/>
                      </a:pPr>
                      <a:r>
                        <a:rPr lang="en" sz="1000" dirty="0">
                          <a:latin typeface="Roboto Condensed"/>
                          <a:ea typeface="Roboto Condensed"/>
                          <a:cs typeface="Roboto Condensed"/>
                          <a:sym typeface="Roboto Condensed"/>
                        </a:rPr>
                        <a:t>Student engagement is concerned with the interaction between the time, effort and other relevant resources invested by both students and their institutions</a:t>
                      </a:r>
                      <a:endParaRPr sz="1000" dirty="0">
                        <a:latin typeface="Roboto Condensed"/>
                        <a:ea typeface="Roboto Condensed"/>
                        <a:cs typeface="Roboto Condensed"/>
                        <a:sym typeface="Roboto Condensed"/>
                      </a:endParaRPr>
                    </a:p>
                  </a:txBody>
                  <a:tcPr marL="91425" marR="91425" marT="91425" marB="91425"/>
                </a:tc>
                <a:tc>
                  <a:txBody>
                    <a:bodyPr/>
                    <a:lstStyle/>
                    <a:p>
                      <a:pPr marL="0" lvl="0" indent="0" algn="l" rtl="0">
                        <a:spcBef>
                          <a:spcPts val="0"/>
                        </a:spcBef>
                        <a:spcAft>
                          <a:spcPts val="0"/>
                        </a:spcAft>
                        <a:buNone/>
                      </a:pPr>
                      <a:r>
                        <a:rPr lang="en" sz="1000" dirty="0">
                          <a:latin typeface="Roboto Condensed"/>
                          <a:ea typeface="Roboto Condensed"/>
                          <a:cs typeface="Roboto Condensed"/>
                          <a:sym typeface="Roboto Condensed"/>
                        </a:rPr>
                        <a:t>Trowler (2010)</a:t>
                      </a:r>
                      <a:endParaRPr sz="1000" dirty="0">
                        <a:latin typeface="Roboto Condensed"/>
                        <a:ea typeface="Roboto Condensed"/>
                        <a:cs typeface="Roboto Condensed"/>
                        <a:sym typeface="Roboto Condensed"/>
                      </a:endParaRPr>
                    </a:p>
                  </a:txBody>
                  <a:tcPr marL="91425" marR="91425" marT="91425" marB="91425"/>
                </a:tc>
                <a:tc>
                  <a:txBody>
                    <a:bodyPr/>
                    <a:lstStyle/>
                    <a:p>
                      <a:pPr marL="0" lvl="0" indent="0" algn="l" rtl="0">
                        <a:spcBef>
                          <a:spcPts val="0"/>
                        </a:spcBef>
                        <a:spcAft>
                          <a:spcPts val="0"/>
                        </a:spcAft>
                        <a:buNone/>
                      </a:pPr>
                      <a:r>
                        <a:rPr lang="en" sz="1000">
                          <a:latin typeface="Roboto Condensed"/>
                          <a:ea typeface="Roboto Condensed"/>
                          <a:cs typeface="Roboto Condensed"/>
                          <a:sym typeface="Roboto Condensed"/>
                        </a:rPr>
                        <a:t>Behavioural</a:t>
                      </a:r>
                      <a:endParaRPr sz="1000">
                        <a:latin typeface="Roboto Condensed"/>
                        <a:ea typeface="Roboto Condensed"/>
                        <a:cs typeface="Roboto Condensed"/>
                        <a:sym typeface="Roboto Condensed"/>
                      </a:endParaRPr>
                    </a:p>
                  </a:txBody>
                  <a:tcPr marL="91425" marR="91425" marT="91425" marB="91425"/>
                </a:tc>
                <a:extLst>
                  <a:ext uri="{0D108BD9-81ED-4DB2-BD59-A6C34878D82A}">
                    <a16:rowId xmlns:a16="http://schemas.microsoft.com/office/drawing/2014/main" val="10003"/>
                  </a:ext>
                </a:extLst>
              </a:tr>
              <a:tr h="598175">
                <a:tc>
                  <a:txBody>
                    <a:bodyPr/>
                    <a:lstStyle/>
                    <a:p>
                      <a:pPr marL="0" lvl="0" indent="0" algn="l" rtl="0">
                        <a:spcBef>
                          <a:spcPts val="0"/>
                        </a:spcBef>
                        <a:spcAft>
                          <a:spcPts val="0"/>
                        </a:spcAft>
                        <a:buNone/>
                      </a:pPr>
                      <a:r>
                        <a:rPr lang="en" sz="1000" dirty="0">
                          <a:latin typeface="Roboto Condensed"/>
                          <a:ea typeface="Roboto Condensed"/>
                          <a:cs typeface="Roboto Condensed"/>
                          <a:sym typeface="Roboto Condensed"/>
                        </a:rPr>
                        <a:t>An observable, action-orientated subtype (behavioural) and two internal ones (cognitive and affective engagement) but then is differentiated from motivation as engagement being action (observable behaviour), motivation as intent (internal)</a:t>
                      </a:r>
                      <a:endParaRPr sz="1000" dirty="0">
                        <a:latin typeface="Roboto Condensed"/>
                        <a:ea typeface="Roboto Condensed"/>
                        <a:cs typeface="Roboto Condensed"/>
                        <a:sym typeface="Roboto Condensed"/>
                      </a:endParaRPr>
                    </a:p>
                  </a:txBody>
                  <a:tcPr marL="91425" marR="91425" marT="91425" marB="91425">
                    <a:solidFill>
                      <a:srgbClr val="DFE8F8"/>
                    </a:solidFill>
                  </a:tcPr>
                </a:tc>
                <a:tc>
                  <a:txBody>
                    <a:bodyPr/>
                    <a:lstStyle/>
                    <a:p>
                      <a:pPr marL="0" lvl="0" indent="0" algn="l" rtl="0">
                        <a:spcBef>
                          <a:spcPts val="0"/>
                        </a:spcBef>
                        <a:spcAft>
                          <a:spcPts val="0"/>
                        </a:spcAft>
                        <a:buNone/>
                      </a:pPr>
                      <a:r>
                        <a:rPr lang="en" sz="1000">
                          <a:latin typeface="Roboto Condensed"/>
                          <a:ea typeface="Roboto Condensed"/>
                          <a:cs typeface="Roboto Condensed"/>
                          <a:sym typeface="Roboto Condensed"/>
                        </a:rPr>
                        <a:t>Christenson, Reschly and Wylie (2012)</a:t>
                      </a:r>
                      <a:endParaRPr sz="1000">
                        <a:latin typeface="Roboto Condensed"/>
                        <a:ea typeface="Roboto Condensed"/>
                        <a:cs typeface="Roboto Condensed"/>
                        <a:sym typeface="Roboto Condensed"/>
                      </a:endParaRPr>
                    </a:p>
                  </a:txBody>
                  <a:tcPr marL="91425" marR="91425" marT="91425" marB="91425">
                    <a:solidFill>
                      <a:srgbClr val="DFE8F8"/>
                    </a:solidFill>
                  </a:tcPr>
                </a:tc>
                <a:tc>
                  <a:txBody>
                    <a:bodyPr/>
                    <a:lstStyle/>
                    <a:p>
                      <a:pPr marL="0" lvl="0" indent="0" algn="l" rtl="0">
                        <a:spcBef>
                          <a:spcPts val="0"/>
                        </a:spcBef>
                        <a:spcAft>
                          <a:spcPts val="0"/>
                        </a:spcAft>
                        <a:buNone/>
                      </a:pPr>
                      <a:r>
                        <a:rPr lang="en" sz="1000">
                          <a:latin typeface="Roboto Condensed"/>
                          <a:ea typeface="Roboto Condensed"/>
                          <a:cs typeface="Roboto Condensed"/>
                          <a:sym typeface="Roboto Condensed"/>
                        </a:rPr>
                        <a:t>Psychological, tricomponent</a:t>
                      </a:r>
                      <a:endParaRPr sz="1000">
                        <a:latin typeface="Roboto Condensed"/>
                        <a:ea typeface="Roboto Condensed"/>
                        <a:cs typeface="Roboto Condensed"/>
                        <a:sym typeface="Roboto Condensed"/>
                      </a:endParaRPr>
                    </a:p>
                  </a:txBody>
                  <a:tcPr marL="91425" marR="91425" marT="91425" marB="91425">
                    <a:solidFill>
                      <a:srgbClr val="DFE8F8"/>
                    </a:solidFill>
                  </a:tcPr>
                </a:tc>
                <a:extLst>
                  <a:ext uri="{0D108BD9-81ED-4DB2-BD59-A6C34878D82A}">
                    <a16:rowId xmlns:a16="http://schemas.microsoft.com/office/drawing/2014/main" val="10004"/>
                  </a:ext>
                </a:extLst>
              </a:tr>
              <a:tr h="598175">
                <a:tc>
                  <a:txBody>
                    <a:bodyPr/>
                    <a:lstStyle/>
                    <a:p>
                      <a:pPr marL="0" lvl="0" indent="0" algn="l" rtl="0">
                        <a:spcBef>
                          <a:spcPts val="0"/>
                        </a:spcBef>
                        <a:spcAft>
                          <a:spcPts val="0"/>
                        </a:spcAft>
                        <a:buNone/>
                      </a:pPr>
                      <a:r>
                        <a:rPr lang="en" sz="1000" dirty="0">
                          <a:latin typeface="Roboto Condensed"/>
                          <a:ea typeface="Roboto Condensed"/>
                          <a:cs typeface="Roboto Condensed"/>
                          <a:sym typeface="Roboto Condensed"/>
                        </a:rPr>
                        <a:t>A multi-aspect construct that include effort, resiliency, and persistence while facing obstacles (vigour), passion, inspiration, and pride in academic learning (dedication), and involvement in learning activities and tasks (absorption) as the main facets of this construct</a:t>
                      </a:r>
                      <a:endParaRPr sz="1000" dirty="0">
                        <a:latin typeface="Roboto Condensed"/>
                        <a:ea typeface="Roboto Condensed"/>
                        <a:cs typeface="Roboto Condensed"/>
                        <a:sym typeface="Roboto Condensed"/>
                      </a:endParaRPr>
                    </a:p>
                  </a:txBody>
                  <a:tcPr marL="91425" marR="91425" marT="91425" marB="91425"/>
                </a:tc>
                <a:tc>
                  <a:txBody>
                    <a:bodyPr/>
                    <a:lstStyle/>
                    <a:p>
                      <a:pPr marL="0" lvl="0" indent="0" algn="l" rtl="0">
                        <a:spcBef>
                          <a:spcPts val="0"/>
                        </a:spcBef>
                        <a:spcAft>
                          <a:spcPts val="0"/>
                        </a:spcAft>
                        <a:buNone/>
                      </a:pPr>
                      <a:r>
                        <a:rPr lang="en" sz="1000" dirty="0">
                          <a:latin typeface="Roboto Condensed"/>
                          <a:ea typeface="Roboto Condensed"/>
                          <a:cs typeface="Roboto Condensed"/>
                          <a:sym typeface="Roboto Condensed"/>
                        </a:rPr>
                        <a:t>Schaufeli et al. (2002)</a:t>
                      </a:r>
                      <a:endParaRPr sz="1000" dirty="0">
                        <a:latin typeface="Roboto Condensed"/>
                        <a:ea typeface="Roboto Condensed"/>
                        <a:cs typeface="Roboto Condensed"/>
                        <a:sym typeface="Roboto Condensed"/>
                      </a:endParaRPr>
                    </a:p>
                  </a:txBody>
                  <a:tcPr marL="91425" marR="91425" marT="91425" marB="91425"/>
                </a:tc>
                <a:tc>
                  <a:txBody>
                    <a:bodyPr/>
                    <a:lstStyle/>
                    <a:p>
                      <a:pPr marL="0" lvl="0" indent="0" algn="l" rtl="0">
                        <a:spcBef>
                          <a:spcPts val="0"/>
                        </a:spcBef>
                        <a:spcAft>
                          <a:spcPts val="0"/>
                        </a:spcAft>
                        <a:buNone/>
                      </a:pPr>
                      <a:r>
                        <a:rPr lang="en" sz="1000">
                          <a:latin typeface="Roboto Condensed"/>
                          <a:ea typeface="Roboto Condensed"/>
                          <a:cs typeface="Roboto Condensed"/>
                          <a:sym typeface="Roboto Condensed"/>
                        </a:rPr>
                        <a:t>Psychological, tricomponent</a:t>
                      </a:r>
                      <a:endParaRPr sz="1000">
                        <a:latin typeface="Roboto Condensed"/>
                        <a:ea typeface="Roboto Condensed"/>
                        <a:cs typeface="Roboto Condensed"/>
                        <a:sym typeface="Roboto Condensed"/>
                      </a:endParaRPr>
                    </a:p>
                  </a:txBody>
                  <a:tcPr marL="91425" marR="91425" marT="91425" marB="91425"/>
                </a:tc>
                <a:extLst>
                  <a:ext uri="{0D108BD9-81ED-4DB2-BD59-A6C34878D82A}">
                    <a16:rowId xmlns:a16="http://schemas.microsoft.com/office/drawing/2014/main" val="10005"/>
                  </a:ext>
                </a:extLst>
              </a:tr>
              <a:tr h="313300">
                <a:tc>
                  <a:txBody>
                    <a:bodyPr/>
                    <a:lstStyle/>
                    <a:p>
                      <a:pPr marL="0" lvl="0" indent="0" algn="l" rtl="0">
                        <a:spcBef>
                          <a:spcPts val="0"/>
                        </a:spcBef>
                        <a:spcAft>
                          <a:spcPts val="0"/>
                        </a:spcAft>
                        <a:buNone/>
                      </a:pPr>
                      <a:r>
                        <a:rPr lang="en" sz="1000" dirty="0">
                          <a:latin typeface="Roboto Condensed"/>
                          <a:ea typeface="Roboto Condensed"/>
                          <a:cs typeface="Roboto Condensed"/>
                          <a:sym typeface="Roboto Condensed"/>
                        </a:rPr>
                        <a:t>The extent to which students feel welcomed by institutional environments and climates</a:t>
                      </a:r>
                      <a:endParaRPr sz="1000" dirty="0">
                        <a:latin typeface="Roboto Condensed"/>
                        <a:ea typeface="Roboto Condensed"/>
                        <a:cs typeface="Roboto Condensed"/>
                        <a:sym typeface="Roboto Condensed"/>
                      </a:endParaRPr>
                    </a:p>
                  </a:txBody>
                  <a:tcPr marL="91425" marR="91425" marT="91425" marB="91425">
                    <a:solidFill>
                      <a:srgbClr val="DFE8F8"/>
                    </a:solidFill>
                  </a:tcPr>
                </a:tc>
                <a:tc>
                  <a:txBody>
                    <a:bodyPr/>
                    <a:lstStyle/>
                    <a:p>
                      <a:pPr marL="0" lvl="0" indent="0" algn="l" rtl="0">
                        <a:spcBef>
                          <a:spcPts val="0"/>
                        </a:spcBef>
                        <a:spcAft>
                          <a:spcPts val="0"/>
                        </a:spcAft>
                        <a:buNone/>
                      </a:pPr>
                      <a:r>
                        <a:rPr lang="en" sz="1000" dirty="0">
                          <a:latin typeface="Roboto Condensed"/>
                          <a:ea typeface="Roboto Condensed"/>
                          <a:cs typeface="Roboto Condensed"/>
                          <a:sym typeface="Roboto Condensed"/>
                        </a:rPr>
                        <a:t>Johnson et al. (2007)</a:t>
                      </a:r>
                      <a:endParaRPr sz="1000" dirty="0">
                        <a:latin typeface="Roboto Condensed"/>
                        <a:ea typeface="Roboto Condensed"/>
                        <a:cs typeface="Roboto Condensed"/>
                        <a:sym typeface="Roboto Condensed"/>
                      </a:endParaRPr>
                    </a:p>
                  </a:txBody>
                  <a:tcPr marL="91425" marR="91425" marT="91425" marB="91425">
                    <a:solidFill>
                      <a:srgbClr val="DFE8F8"/>
                    </a:solidFill>
                  </a:tcPr>
                </a:tc>
                <a:tc>
                  <a:txBody>
                    <a:bodyPr/>
                    <a:lstStyle/>
                    <a:p>
                      <a:pPr marL="0" lvl="0" indent="0" algn="l" rtl="0">
                        <a:spcBef>
                          <a:spcPts val="0"/>
                        </a:spcBef>
                        <a:spcAft>
                          <a:spcPts val="0"/>
                        </a:spcAft>
                        <a:buNone/>
                      </a:pPr>
                      <a:r>
                        <a:rPr lang="en" sz="1000">
                          <a:latin typeface="Roboto Condensed"/>
                          <a:ea typeface="Roboto Condensed"/>
                          <a:cs typeface="Roboto Condensed"/>
                          <a:sym typeface="Roboto Condensed"/>
                        </a:rPr>
                        <a:t>Socio-cultural</a:t>
                      </a:r>
                      <a:endParaRPr sz="1000">
                        <a:latin typeface="Roboto Condensed"/>
                        <a:ea typeface="Roboto Condensed"/>
                        <a:cs typeface="Roboto Condensed"/>
                        <a:sym typeface="Roboto Condensed"/>
                      </a:endParaRPr>
                    </a:p>
                  </a:txBody>
                  <a:tcPr marL="91425" marR="91425" marT="91425" marB="91425">
                    <a:solidFill>
                      <a:srgbClr val="DFE8F8"/>
                    </a:solidFill>
                  </a:tcPr>
                </a:tc>
                <a:extLst>
                  <a:ext uri="{0D108BD9-81ED-4DB2-BD59-A6C34878D82A}">
                    <a16:rowId xmlns:a16="http://schemas.microsoft.com/office/drawing/2014/main" val="10006"/>
                  </a:ext>
                </a:extLst>
              </a:tr>
              <a:tr h="455750">
                <a:tc>
                  <a:txBody>
                    <a:bodyPr/>
                    <a:lstStyle/>
                    <a:p>
                      <a:pPr marL="0" lvl="0" indent="0" algn="l" rtl="0">
                        <a:spcBef>
                          <a:spcPts val="0"/>
                        </a:spcBef>
                        <a:spcAft>
                          <a:spcPts val="0"/>
                        </a:spcAft>
                        <a:buNone/>
                      </a:pPr>
                      <a:r>
                        <a:rPr lang="en" sz="1000">
                          <a:latin typeface="Roboto Condensed"/>
                          <a:ea typeface="Roboto Condensed"/>
                          <a:cs typeface="Roboto Condensed"/>
                          <a:sym typeface="Roboto Condensed"/>
                        </a:rPr>
                        <a:t>The extent to which students succeed in integrating and the amount of social support received</a:t>
                      </a:r>
                      <a:endParaRPr sz="1000">
                        <a:latin typeface="Roboto Condensed"/>
                        <a:ea typeface="Roboto Condensed"/>
                        <a:cs typeface="Roboto Condensed"/>
                        <a:sym typeface="Roboto Condensed"/>
                      </a:endParaRPr>
                    </a:p>
                  </a:txBody>
                  <a:tcPr marL="91425" marR="91425" marT="91425" marB="91425"/>
                </a:tc>
                <a:tc>
                  <a:txBody>
                    <a:bodyPr/>
                    <a:lstStyle/>
                    <a:p>
                      <a:pPr marL="0" lvl="0" indent="0" algn="l" rtl="0">
                        <a:spcBef>
                          <a:spcPts val="0"/>
                        </a:spcBef>
                        <a:spcAft>
                          <a:spcPts val="0"/>
                        </a:spcAft>
                        <a:buNone/>
                      </a:pPr>
                      <a:r>
                        <a:rPr lang="en" sz="1000" dirty="0">
                          <a:latin typeface="Roboto Condensed"/>
                          <a:ea typeface="Roboto Condensed"/>
                          <a:cs typeface="Roboto Condensed"/>
                          <a:sym typeface="Roboto Condensed"/>
                        </a:rPr>
                        <a:t>Eggens, Van der Werf, and Bosker (2008)</a:t>
                      </a:r>
                      <a:endParaRPr sz="1000" dirty="0">
                        <a:latin typeface="Roboto Condensed"/>
                        <a:ea typeface="Roboto Condensed"/>
                        <a:cs typeface="Roboto Condensed"/>
                        <a:sym typeface="Roboto Condensed"/>
                      </a:endParaRPr>
                    </a:p>
                  </a:txBody>
                  <a:tcPr marL="91425" marR="91425" marT="91425" marB="91425"/>
                </a:tc>
                <a:tc>
                  <a:txBody>
                    <a:bodyPr/>
                    <a:lstStyle/>
                    <a:p>
                      <a:pPr marL="0" lvl="0" indent="0" algn="l" rtl="0">
                        <a:spcBef>
                          <a:spcPts val="0"/>
                        </a:spcBef>
                        <a:spcAft>
                          <a:spcPts val="0"/>
                        </a:spcAft>
                        <a:buNone/>
                      </a:pPr>
                      <a:r>
                        <a:rPr lang="en" sz="1000" dirty="0">
                          <a:latin typeface="Roboto Condensed"/>
                          <a:ea typeface="Roboto Condensed"/>
                          <a:cs typeface="Roboto Condensed"/>
                          <a:sym typeface="Roboto Condensed"/>
                        </a:rPr>
                        <a:t>Socio-cultural</a:t>
                      </a:r>
                      <a:endParaRPr sz="1000" dirty="0">
                        <a:latin typeface="Roboto Condensed"/>
                        <a:ea typeface="Roboto Condensed"/>
                        <a:cs typeface="Roboto Condensed"/>
                        <a:sym typeface="Roboto Condensed"/>
                      </a:endParaRPr>
                    </a:p>
                  </a:txBody>
                  <a:tcPr marL="91425" marR="91425" marT="91425" marB="91425"/>
                </a:tc>
                <a:extLst>
                  <a:ext uri="{0D108BD9-81ED-4DB2-BD59-A6C34878D82A}">
                    <a16:rowId xmlns:a16="http://schemas.microsoft.com/office/drawing/2014/main" val="10007"/>
                  </a:ext>
                </a:extLst>
              </a:tr>
              <a:tr h="872075">
                <a:tc>
                  <a:txBody>
                    <a:bodyPr/>
                    <a:lstStyle/>
                    <a:p>
                      <a:pPr marL="0" lvl="0" indent="0" algn="l" rtl="0">
                        <a:spcBef>
                          <a:spcPts val="0"/>
                        </a:spcBef>
                        <a:spcAft>
                          <a:spcPts val="0"/>
                        </a:spcAft>
                        <a:buNone/>
                      </a:pPr>
                      <a:r>
                        <a:rPr lang="en" sz="1000">
                          <a:latin typeface="Roboto Condensed"/>
                          <a:ea typeface="Roboto Condensed"/>
                          <a:cs typeface="Roboto Condensed"/>
                          <a:sym typeface="Roboto Condensed"/>
                        </a:rPr>
                        <a:t>A metaconstruct that includes; Behavioural engagement includes involvement in academic and social or extracurricular activities; positive conduct, absence of disruptive behaviours; effort, persistence, concentration, attention; participation in governance. Cognitive engagement incorporates thoughtfulness and willingness to exert the effort. Emotional engagement encompasses studentsâ€™ affective reactions in the classroom, including interest, boredom, happiness, sadness, and anxiety</a:t>
                      </a:r>
                      <a:endParaRPr sz="1000">
                        <a:latin typeface="Roboto Condensed"/>
                        <a:ea typeface="Roboto Condensed"/>
                        <a:cs typeface="Roboto Condensed"/>
                        <a:sym typeface="Roboto Condensed"/>
                      </a:endParaRPr>
                    </a:p>
                  </a:txBody>
                  <a:tcPr marL="91425" marR="91425" marT="91425" marB="91425">
                    <a:solidFill>
                      <a:srgbClr val="DFE8F8"/>
                    </a:solidFill>
                  </a:tcPr>
                </a:tc>
                <a:tc>
                  <a:txBody>
                    <a:bodyPr/>
                    <a:lstStyle/>
                    <a:p>
                      <a:pPr marL="0" lvl="0" indent="0" algn="l" rtl="0">
                        <a:spcBef>
                          <a:spcPts val="0"/>
                        </a:spcBef>
                        <a:spcAft>
                          <a:spcPts val="0"/>
                        </a:spcAft>
                        <a:buNone/>
                      </a:pPr>
                      <a:r>
                        <a:rPr lang="en" sz="1000" dirty="0">
                          <a:latin typeface="Roboto Condensed"/>
                          <a:ea typeface="Roboto Condensed"/>
                          <a:cs typeface="Roboto Condensed"/>
                          <a:sym typeface="Roboto Condensed"/>
                        </a:rPr>
                        <a:t>Fredricks, Blumenfeld, and Paris (2004)</a:t>
                      </a:r>
                      <a:endParaRPr sz="1000" dirty="0">
                        <a:latin typeface="Roboto Condensed"/>
                        <a:ea typeface="Roboto Condensed"/>
                        <a:cs typeface="Roboto Condensed"/>
                        <a:sym typeface="Roboto Condensed"/>
                      </a:endParaRPr>
                    </a:p>
                  </a:txBody>
                  <a:tcPr marL="91425" marR="91425" marT="91425" marB="91425">
                    <a:solidFill>
                      <a:srgbClr val="DFE8F8"/>
                    </a:solidFill>
                  </a:tcPr>
                </a:tc>
                <a:tc>
                  <a:txBody>
                    <a:bodyPr/>
                    <a:lstStyle/>
                    <a:p>
                      <a:pPr marL="0" lvl="0" indent="0" algn="l" rtl="0">
                        <a:spcBef>
                          <a:spcPts val="0"/>
                        </a:spcBef>
                        <a:spcAft>
                          <a:spcPts val="0"/>
                        </a:spcAft>
                        <a:buNone/>
                      </a:pPr>
                      <a:r>
                        <a:rPr lang="en" sz="1000" dirty="0">
                          <a:latin typeface="Roboto Condensed"/>
                          <a:ea typeface="Roboto Condensed"/>
                          <a:cs typeface="Roboto Condensed"/>
                          <a:sym typeface="Roboto Condensed"/>
                        </a:rPr>
                        <a:t>Holistic/transformational</a:t>
                      </a:r>
                      <a:endParaRPr sz="1000" dirty="0">
                        <a:latin typeface="Roboto Condensed"/>
                        <a:ea typeface="Roboto Condensed"/>
                        <a:cs typeface="Roboto Condensed"/>
                        <a:sym typeface="Roboto Condensed"/>
                      </a:endParaRPr>
                    </a:p>
                  </a:txBody>
                  <a:tcPr marL="91425" marR="91425" marT="91425" marB="91425">
                    <a:solidFill>
                      <a:srgbClr val="DFE8F8"/>
                    </a:solidFill>
                  </a:tcPr>
                </a:tc>
                <a:extLst>
                  <a:ext uri="{0D108BD9-81ED-4DB2-BD59-A6C34878D82A}">
                    <a16:rowId xmlns:a16="http://schemas.microsoft.com/office/drawing/2014/main" val="10008"/>
                  </a:ext>
                </a:extLst>
              </a:tr>
            </a:tbl>
          </a:graphicData>
        </a:graphic>
      </p:graphicFrame>
      <p:sp>
        <p:nvSpPr>
          <p:cNvPr id="231" name="Google Shape;231;p38"/>
          <p:cNvSpPr txBox="1"/>
          <p:nvPr/>
        </p:nvSpPr>
        <p:spPr>
          <a:xfrm>
            <a:off x="4572000" y="5252675"/>
            <a:ext cx="4199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rgbClr val="434343"/>
                </a:solidFill>
                <a:latin typeface="Roboto Condensed"/>
                <a:ea typeface="Roboto Condensed"/>
                <a:cs typeface="Roboto Condensed"/>
                <a:sym typeface="Roboto Condensed"/>
                <a:hlinkClick r:id="rId3">
                  <a:extLst>
                    <a:ext uri="{A12FA001-AC4F-418D-AE19-62706E023703}">
                      <ahyp:hlinkClr xmlns:ahyp="http://schemas.microsoft.com/office/drawing/2018/hyperlinkcolor" val="tx"/>
                    </a:ext>
                  </a:extLst>
                </a:hlinkClick>
              </a:rPr>
              <a:t>Table 1. Selected definitions of student engagement</a:t>
            </a:r>
            <a:r>
              <a:rPr lang="en" sz="1000">
                <a:solidFill>
                  <a:srgbClr val="434343"/>
                </a:solidFill>
                <a:latin typeface="Roboto Condensed"/>
                <a:ea typeface="Roboto Condensed"/>
                <a:cs typeface="Roboto Condensed"/>
                <a:sym typeface="Roboto Condensed"/>
              </a:rPr>
              <a:t> (Bowden et al., 2021)</a:t>
            </a:r>
            <a:endParaRPr sz="1000">
              <a:solidFill>
                <a:srgbClr val="434343"/>
              </a:solidFill>
              <a:latin typeface="Roboto Condensed"/>
              <a:ea typeface="Roboto Condensed"/>
              <a:cs typeface="Roboto Condensed"/>
              <a:sym typeface="Roboto Condense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235"/>
        <p:cNvGrpSpPr/>
        <p:nvPr/>
      </p:nvGrpSpPr>
      <p:grpSpPr>
        <a:xfrm>
          <a:off x="0" y="0"/>
          <a:ext cx="0" cy="0"/>
          <a:chOff x="0" y="0"/>
          <a:chExt cx="0" cy="0"/>
        </a:xfrm>
      </p:grpSpPr>
      <p:sp>
        <p:nvSpPr>
          <p:cNvPr id="236" name="Google Shape;236;p39"/>
          <p:cNvSpPr txBox="1">
            <a:spLocks noGrp="1"/>
          </p:cNvSpPr>
          <p:nvPr>
            <p:ph type="body" idx="1"/>
          </p:nvPr>
        </p:nvSpPr>
        <p:spPr>
          <a:xfrm>
            <a:off x="1896000" y="1031650"/>
            <a:ext cx="5352000" cy="2710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800"/>
              <a:buNone/>
            </a:pPr>
            <a:r>
              <a:rPr lang="en" sz="2000">
                <a:solidFill>
                  <a:srgbClr val="FFFFFF"/>
                </a:solidFill>
                <a:latin typeface="Montserrat"/>
                <a:ea typeface="Montserrat"/>
                <a:cs typeface="Montserrat"/>
                <a:sym typeface="Montserrat"/>
              </a:rPr>
              <a:t>In education, </a:t>
            </a:r>
            <a:r>
              <a:rPr lang="en" sz="2000" b="1">
                <a:solidFill>
                  <a:srgbClr val="FFFFFF"/>
                </a:solidFill>
                <a:latin typeface="Montserrat"/>
                <a:ea typeface="Montserrat"/>
                <a:cs typeface="Montserrat"/>
                <a:sym typeface="Montserrat"/>
              </a:rPr>
              <a:t>student engagement</a:t>
            </a:r>
            <a:r>
              <a:rPr lang="en" sz="2000">
                <a:solidFill>
                  <a:srgbClr val="FFFFFF"/>
                </a:solidFill>
                <a:latin typeface="Montserrat"/>
                <a:ea typeface="Montserrat"/>
                <a:cs typeface="Montserrat"/>
                <a:sym typeface="Montserrat"/>
              </a:rPr>
              <a:t> refers to the degree of attention, curiosity, interest, optimism, and passion that students show when they are learning or being taught, which extends to the level of motivation they have to learn and progress in their education.</a:t>
            </a:r>
            <a:endParaRPr sz="2000">
              <a:solidFill>
                <a:srgbClr val="FFFFFF"/>
              </a:solidFill>
              <a:latin typeface="Montserrat"/>
              <a:ea typeface="Montserrat"/>
              <a:cs typeface="Montserrat"/>
              <a:sym typeface="Montserrat"/>
            </a:endParaRPr>
          </a:p>
          <a:p>
            <a:pPr marL="0" lvl="0" indent="0" algn="r" rtl="0">
              <a:lnSpc>
                <a:spcPct val="115000"/>
              </a:lnSpc>
              <a:spcBef>
                <a:spcPts val="0"/>
              </a:spcBef>
              <a:spcAft>
                <a:spcPts val="1600"/>
              </a:spcAft>
              <a:buSzPts val="1800"/>
              <a:buNone/>
            </a:pPr>
            <a:endParaRPr sz="1200">
              <a:solidFill>
                <a:srgbClr val="FFFFFF"/>
              </a:solidFill>
              <a:latin typeface="Montserrat"/>
              <a:ea typeface="Montserrat"/>
              <a:cs typeface="Montserrat"/>
              <a:sym typeface="Montserrat"/>
            </a:endParaRPr>
          </a:p>
        </p:txBody>
      </p:sp>
      <p:sp>
        <p:nvSpPr>
          <p:cNvPr id="237" name="Google Shape;237;p39"/>
          <p:cNvSpPr txBox="1"/>
          <p:nvPr/>
        </p:nvSpPr>
        <p:spPr>
          <a:xfrm>
            <a:off x="1671900" y="3832500"/>
            <a:ext cx="5208600" cy="6075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1600"/>
              </a:spcBef>
              <a:spcAft>
                <a:spcPts val="0"/>
              </a:spcAft>
              <a:buClr>
                <a:schemeClr val="dk1"/>
              </a:buClr>
              <a:buSzPts val="1800"/>
              <a:buFont typeface="Arial"/>
              <a:buNone/>
            </a:pPr>
            <a:r>
              <a:rPr lang="en" sz="1200">
                <a:solidFill>
                  <a:srgbClr val="FFFFFF"/>
                </a:solidFill>
                <a:latin typeface="Montserrat"/>
                <a:ea typeface="Montserrat"/>
                <a:cs typeface="Montserrat"/>
                <a:sym typeface="Montserrat"/>
              </a:rPr>
              <a:t>The Glossary of Education Reform</a:t>
            </a:r>
            <a:endParaRPr sz="1200">
              <a:solidFill>
                <a:srgbClr val="FFFFFF"/>
              </a:solidFill>
              <a:latin typeface="Montserrat"/>
              <a:ea typeface="Montserrat"/>
              <a:cs typeface="Montserrat"/>
              <a:sym typeface="Montserrat"/>
            </a:endParaRPr>
          </a:p>
          <a:p>
            <a:pPr marL="0" lvl="0" indent="0" algn="r" rtl="0">
              <a:lnSpc>
                <a:spcPct val="115000"/>
              </a:lnSpc>
              <a:spcBef>
                <a:spcPts val="200"/>
              </a:spcBef>
              <a:spcAft>
                <a:spcPts val="1600"/>
              </a:spcAft>
              <a:buClr>
                <a:schemeClr val="dk1"/>
              </a:buClr>
              <a:buSzPts val="1800"/>
              <a:buFont typeface="Arial"/>
              <a:buNone/>
            </a:pPr>
            <a:r>
              <a:rPr lang="en" sz="1200">
                <a:solidFill>
                  <a:srgbClr val="FFFFFF"/>
                </a:solidFill>
                <a:latin typeface="Montserrat"/>
                <a:ea typeface="Montserrat"/>
                <a:cs typeface="Montserrat"/>
                <a:sym typeface="Montserrat"/>
              </a:rPr>
              <a:t>https://www.edglossary.org/student-engagement/</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40">
            <a:hlinkClick r:id="rId3"/>
          </p:cNvPr>
          <p:cNvPicPr preferRelativeResize="0"/>
          <p:nvPr/>
        </p:nvPicPr>
        <p:blipFill rotWithShape="1">
          <a:blip r:embed="rId4">
            <a:alphaModFix/>
          </a:blip>
          <a:srcRect/>
          <a:stretch/>
        </p:blipFill>
        <p:spPr>
          <a:xfrm>
            <a:off x="2185975" y="474875"/>
            <a:ext cx="2578375" cy="4662501"/>
          </a:xfrm>
          <a:prstGeom prst="rect">
            <a:avLst/>
          </a:prstGeom>
          <a:noFill/>
          <a:ln>
            <a:noFill/>
          </a:ln>
        </p:spPr>
      </p:pic>
      <p:sp>
        <p:nvSpPr>
          <p:cNvPr id="243" name="Google Shape;243;p40"/>
          <p:cNvSpPr txBox="1"/>
          <p:nvPr/>
        </p:nvSpPr>
        <p:spPr>
          <a:xfrm>
            <a:off x="5001593" y="2211003"/>
            <a:ext cx="3110700" cy="16927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2600" b="1" i="0" u="none" strike="noStrike" cap="none" dirty="0">
                <a:solidFill>
                  <a:srgbClr val="000099"/>
                </a:solidFill>
                <a:latin typeface="Montserrat"/>
                <a:ea typeface="Montserrat"/>
                <a:cs typeface="Montserrat"/>
                <a:sym typeface="Montserrat"/>
              </a:rPr>
              <a:t>2</a:t>
            </a:r>
            <a:r>
              <a:rPr lang="en" sz="2600" i="0" u="none" strike="noStrike" cap="none" dirty="0">
                <a:solidFill>
                  <a:srgbClr val="000099"/>
                </a:solidFill>
                <a:latin typeface="Montserrat"/>
                <a:ea typeface="Montserrat"/>
                <a:cs typeface="Montserrat"/>
                <a:sym typeface="Montserrat"/>
              </a:rPr>
              <a:t> Critical Features of Collegiate Quality</a:t>
            </a:r>
            <a:endParaRPr sz="2600" dirty="0">
              <a:solidFill>
                <a:srgbClr val="000099"/>
              </a:solidFill>
              <a:latin typeface="Montserrat"/>
              <a:ea typeface="Montserrat"/>
              <a:cs typeface="Montserrat"/>
              <a:sym typeface="Montserrat"/>
            </a:endParaRPr>
          </a:p>
        </p:txBody>
      </p:sp>
      <p:sp>
        <p:nvSpPr>
          <p:cNvPr id="244" name="Google Shape;244;p40"/>
          <p:cNvSpPr/>
          <p:nvPr/>
        </p:nvSpPr>
        <p:spPr>
          <a:xfrm>
            <a:off x="1438375" y="1875050"/>
            <a:ext cx="824700" cy="398100"/>
          </a:xfrm>
          <a:prstGeom prst="rightArrow">
            <a:avLst>
              <a:gd name="adj1" fmla="val 50000"/>
              <a:gd name="adj2" fmla="val 50000"/>
            </a:avLst>
          </a:prstGeom>
          <a:solidFill>
            <a:srgbClr val="000099"/>
          </a:solidFill>
          <a:ln w="9525" cap="flat" cmpd="sng">
            <a:solidFill>
              <a:srgbClr val="0000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000099"/>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248"/>
        <p:cNvGrpSpPr/>
        <p:nvPr/>
      </p:nvGrpSpPr>
      <p:grpSpPr>
        <a:xfrm>
          <a:off x="0" y="0"/>
          <a:ext cx="0" cy="0"/>
          <a:chOff x="0" y="0"/>
          <a:chExt cx="0" cy="0"/>
        </a:xfrm>
      </p:grpSpPr>
      <p:sp>
        <p:nvSpPr>
          <p:cNvPr id="249" name="Google Shape;249;p41"/>
          <p:cNvSpPr txBox="1"/>
          <p:nvPr/>
        </p:nvSpPr>
        <p:spPr>
          <a:xfrm>
            <a:off x="1901300" y="1324675"/>
            <a:ext cx="5506500" cy="209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 sz="2600" i="0" u="none" strike="noStrike" cap="none">
                <a:solidFill>
                  <a:srgbClr val="FFFFFF"/>
                </a:solidFill>
                <a:latin typeface="Montserrat"/>
                <a:ea typeface="Montserrat"/>
                <a:cs typeface="Montserrat"/>
                <a:sym typeface="Montserrat"/>
              </a:rPr>
              <a:t>When students are </a:t>
            </a:r>
            <a:r>
              <a:rPr lang="en" sz="2600" b="1" i="0" u="none" strike="noStrike" cap="none">
                <a:solidFill>
                  <a:srgbClr val="FFFFFF"/>
                </a:solidFill>
                <a:latin typeface="Montserrat"/>
                <a:ea typeface="Montserrat"/>
                <a:cs typeface="Montserrat"/>
                <a:sym typeface="Montserrat"/>
              </a:rPr>
              <a:t>invested</a:t>
            </a:r>
            <a:r>
              <a:rPr lang="en" sz="2600" i="0" u="none" strike="noStrike" cap="none">
                <a:solidFill>
                  <a:srgbClr val="FFFFFF"/>
                </a:solidFill>
                <a:latin typeface="Montserrat"/>
                <a:ea typeface="Montserrat"/>
                <a:cs typeface="Montserrat"/>
                <a:sym typeface="Montserrat"/>
              </a:rPr>
              <a:t> in learning, they report feeling engaged, hopeful, and able to navigate disappointments and failures to achieve their goals.</a:t>
            </a:r>
            <a:r>
              <a:rPr lang="en" sz="2400" i="0" u="none" strike="noStrike" cap="none">
                <a:solidFill>
                  <a:srgbClr val="000000"/>
                </a:solidFill>
                <a:latin typeface="Montserrat"/>
                <a:ea typeface="Montserrat"/>
                <a:cs typeface="Montserrat"/>
                <a:sym typeface="Montserrat"/>
              </a:rPr>
              <a:t> </a:t>
            </a:r>
            <a:endParaRPr>
              <a:latin typeface="Montserrat"/>
              <a:ea typeface="Montserrat"/>
              <a:cs typeface="Montserrat"/>
              <a:sym typeface="Montserrat"/>
            </a:endParaRPr>
          </a:p>
        </p:txBody>
      </p:sp>
      <p:sp>
        <p:nvSpPr>
          <p:cNvPr id="250" name="Google Shape;250;p41"/>
          <p:cNvSpPr txBox="1"/>
          <p:nvPr/>
        </p:nvSpPr>
        <p:spPr>
          <a:xfrm>
            <a:off x="1401825" y="3595725"/>
            <a:ext cx="5627700" cy="543900"/>
          </a:xfrm>
          <a:prstGeom prst="rect">
            <a:avLst/>
          </a:prstGeom>
          <a:noFill/>
          <a:ln>
            <a:noFill/>
          </a:ln>
        </p:spPr>
        <p:txBody>
          <a:bodyPr spcFirstLastPara="1" wrap="square" lIns="91425" tIns="45700" rIns="91425" bIns="45700" anchor="t" anchorCtr="0">
            <a:spAutoFit/>
          </a:bodyPr>
          <a:lstStyle/>
          <a:p>
            <a:pPr marL="114300" marR="0" lvl="0" indent="0" algn="r" rtl="0">
              <a:lnSpc>
                <a:spcPct val="100000"/>
              </a:lnSpc>
              <a:spcBef>
                <a:spcPts val="0"/>
              </a:spcBef>
              <a:spcAft>
                <a:spcPts val="0"/>
              </a:spcAft>
              <a:buClr>
                <a:srgbClr val="000000"/>
              </a:buClr>
              <a:buSzPts val="1400"/>
              <a:buFont typeface="Arial"/>
              <a:buNone/>
            </a:pPr>
            <a:r>
              <a:rPr lang="en" sz="1200" i="1" u="none" strike="noStrike" cap="none">
                <a:solidFill>
                  <a:srgbClr val="FFFFFF"/>
                </a:solidFill>
                <a:latin typeface="Montserrat"/>
                <a:ea typeface="Montserrat"/>
                <a:cs typeface="Montserrat"/>
                <a:sym typeface="Montserrat"/>
              </a:rPr>
              <a:t>Partnering with students: Building ownership of learning</a:t>
            </a:r>
            <a:endParaRPr sz="1200" i="0" u="none" strike="noStrike" cap="none">
              <a:solidFill>
                <a:srgbClr val="FFFFFF"/>
              </a:solidFill>
              <a:latin typeface="Montserrat"/>
              <a:ea typeface="Montserrat"/>
              <a:cs typeface="Montserrat"/>
              <a:sym typeface="Montserrat"/>
            </a:endParaRPr>
          </a:p>
          <a:p>
            <a:pPr marL="114300" marR="0" lvl="0" indent="0" algn="r" rtl="0">
              <a:lnSpc>
                <a:spcPct val="100000"/>
              </a:lnSpc>
              <a:spcBef>
                <a:spcPts val="400"/>
              </a:spcBef>
              <a:spcAft>
                <a:spcPts val="400"/>
              </a:spcAft>
              <a:buClr>
                <a:srgbClr val="000000"/>
              </a:buClr>
              <a:buSzPts val="1400"/>
              <a:buFont typeface="Arial"/>
              <a:buNone/>
            </a:pPr>
            <a:r>
              <a:rPr lang="en" sz="1200" i="0" u="none" strike="noStrike" cap="none">
                <a:solidFill>
                  <a:srgbClr val="FFFFFF"/>
                </a:solidFill>
                <a:latin typeface="Montserrat"/>
                <a:ea typeface="Montserrat"/>
                <a:cs typeface="Montserrat"/>
                <a:sym typeface="Montserrat"/>
              </a:rPr>
              <a:t>(O'Connell &amp; Vandas, 2015</a:t>
            </a:r>
            <a:r>
              <a:rPr lang="en" sz="1400" i="0" u="none" strike="noStrike" cap="none">
                <a:solidFill>
                  <a:srgbClr val="FFFFFF"/>
                </a:solidFill>
                <a:latin typeface="Montserrat"/>
                <a:ea typeface="Montserrat"/>
                <a:cs typeface="Montserrat"/>
                <a:sym typeface="Montserrat"/>
              </a:rPr>
              <a:t>)</a:t>
            </a:r>
            <a:endParaRPr sz="1400" i="0" u="none" strike="noStrike" cap="none">
              <a:solidFill>
                <a:srgbClr val="FFFFFF"/>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42"/>
          <p:cNvSpPr txBox="1">
            <a:spLocks noGrp="1"/>
          </p:cNvSpPr>
          <p:nvPr>
            <p:ph type="title"/>
          </p:nvPr>
        </p:nvSpPr>
        <p:spPr>
          <a:xfrm>
            <a:off x="527300" y="494475"/>
            <a:ext cx="8304900" cy="6363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600" b="1">
                <a:solidFill>
                  <a:srgbClr val="000099"/>
                </a:solidFill>
                <a:latin typeface="Montserrat"/>
                <a:ea typeface="Montserrat"/>
                <a:cs typeface="Montserrat"/>
                <a:sym typeface="Montserrat"/>
              </a:rPr>
              <a:t>Invested: Do Your Students …</a:t>
            </a:r>
            <a:endParaRPr sz="2600" b="1">
              <a:solidFill>
                <a:srgbClr val="000099"/>
              </a:solidFill>
              <a:latin typeface="Montserrat"/>
              <a:ea typeface="Montserrat"/>
              <a:cs typeface="Montserrat"/>
              <a:sym typeface="Montserrat"/>
            </a:endParaRPr>
          </a:p>
        </p:txBody>
      </p:sp>
      <p:sp>
        <p:nvSpPr>
          <p:cNvPr id="256" name="Google Shape;256;p42"/>
          <p:cNvSpPr txBox="1">
            <a:spLocks noGrp="1"/>
          </p:cNvSpPr>
          <p:nvPr>
            <p:ph type="body" idx="1"/>
          </p:nvPr>
        </p:nvSpPr>
        <p:spPr>
          <a:xfrm>
            <a:off x="604350" y="1130775"/>
            <a:ext cx="7356300" cy="3537600"/>
          </a:xfrm>
          <a:prstGeom prst="rect">
            <a:avLst/>
          </a:prstGeom>
          <a:noFill/>
          <a:ln>
            <a:noFill/>
          </a:ln>
        </p:spPr>
        <p:txBody>
          <a:bodyPr spcFirstLastPara="1" wrap="square" lIns="91425" tIns="91425" rIns="91425" bIns="91425" anchor="t" anchorCtr="0">
            <a:noAutofit/>
          </a:bodyPr>
          <a:lstStyle/>
          <a:p>
            <a:pPr marL="457200" lvl="0" indent="-311150" algn="l" rtl="0">
              <a:lnSpc>
                <a:spcPct val="115000"/>
              </a:lnSpc>
              <a:spcBef>
                <a:spcPts val="0"/>
              </a:spcBef>
              <a:spcAft>
                <a:spcPts val="0"/>
              </a:spcAft>
              <a:buClr>
                <a:srgbClr val="000099"/>
              </a:buClr>
              <a:buSzPts val="1300"/>
              <a:buFont typeface="Montserrat"/>
              <a:buChar char="●"/>
            </a:pPr>
            <a:r>
              <a:rPr lang="en" sz="1300" b="1">
                <a:solidFill>
                  <a:srgbClr val="000099"/>
                </a:solidFill>
                <a:latin typeface="Montserrat"/>
                <a:ea typeface="Montserrat"/>
                <a:cs typeface="Montserrat"/>
                <a:sym typeface="Montserrat"/>
              </a:rPr>
              <a:t>D</a:t>
            </a:r>
            <a:r>
              <a:rPr lang="en" sz="1300" b="1" i="0">
                <a:solidFill>
                  <a:srgbClr val="000099"/>
                </a:solidFill>
                <a:latin typeface="Montserrat"/>
                <a:ea typeface="Montserrat"/>
                <a:cs typeface="Montserrat"/>
                <a:sym typeface="Montserrat"/>
              </a:rPr>
              <a:t>escribe</a:t>
            </a:r>
            <a:r>
              <a:rPr lang="en" sz="1300" i="0">
                <a:solidFill>
                  <a:srgbClr val="333333"/>
                </a:solidFill>
                <a:latin typeface="Montserrat"/>
                <a:ea typeface="Montserrat"/>
                <a:cs typeface="Montserrat"/>
                <a:sym typeface="Montserrat"/>
              </a:rPr>
              <a:t> the relevancy of what they are learning. Do they have opportunities to explore topics of interest to challenge and deepen learning.</a:t>
            </a:r>
            <a:endParaRPr sz="1300">
              <a:latin typeface="Montserrat"/>
              <a:ea typeface="Montserrat"/>
              <a:cs typeface="Montserrat"/>
              <a:sym typeface="Montserrat"/>
            </a:endParaRPr>
          </a:p>
          <a:p>
            <a:pPr marL="457200" lvl="0" indent="-311150" algn="l" rtl="0">
              <a:lnSpc>
                <a:spcPct val="115000"/>
              </a:lnSpc>
              <a:spcBef>
                <a:spcPts val="1200"/>
              </a:spcBef>
              <a:spcAft>
                <a:spcPts val="0"/>
              </a:spcAft>
              <a:buClr>
                <a:srgbClr val="000099"/>
              </a:buClr>
              <a:buSzPts val="1300"/>
              <a:buFont typeface="Montserrat"/>
              <a:buChar char="●"/>
            </a:pPr>
            <a:r>
              <a:rPr lang="en" sz="1300" b="1">
                <a:solidFill>
                  <a:srgbClr val="000099"/>
                </a:solidFill>
                <a:latin typeface="Montserrat"/>
                <a:ea typeface="Montserrat"/>
                <a:cs typeface="Montserrat"/>
                <a:sym typeface="Montserrat"/>
              </a:rPr>
              <a:t>R</a:t>
            </a:r>
            <a:r>
              <a:rPr lang="en" sz="1300" b="1" i="0">
                <a:solidFill>
                  <a:srgbClr val="000099"/>
                </a:solidFill>
                <a:latin typeface="Montserrat"/>
                <a:ea typeface="Montserrat"/>
                <a:cs typeface="Montserrat"/>
                <a:sym typeface="Montserrat"/>
              </a:rPr>
              <a:t>eference</a:t>
            </a:r>
            <a:r>
              <a:rPr lang="en" sz="1300" i="0">
                <a:solidFill>
                  <a:srgbClr val="333333"/>
                </a:solidFill>
                <a:latin typeface="Montserrat"/>
                <a:ea typeface="Montserrat"/>
                <a:cs typeface="Montserrat"/>
                <a:sym typeface="Montserrat"/>
              </a:rPr>
              <a:t> multiple sources of evidence they use to self-assess their learning progress and plan their next steps (i.e. work products, assessments, beliefs, strategies).</a:t>
            </a:r>
            <a:endParaRPr sz="1300">
              <a:latin typeface="Montserrat"/>
              <a:ea typeface="Montserrat"/>
              <a:cs typeface="Montserrat"/>
              <a:sym typeface="Montserrat"/>
            </a:endParaRPr>
          </a:p>
          <a:p>
            <a:pPr marL="457200" lvl="0" indent="-311150" algn="l" rtl="0">
              <a:lnSpc>
                <a:spcPct val="115000"/>
              </a:lnSpc>
              <a:spcBef>
                <a:spcPts val="1200"/>
              </a:spcBef>
              <a:spcAft>
                <a:spcPts val="0"/>
              </a:spcAft>
              <a:buClr>
                <a:srgbClr val="000099"/>
              </a:buClr>
              <a:buSzPts val="1300"/>
              <a:buFont typeface="Montserrat"/>
              <a:buChar char="●"/>
            </a:pPr>
            <a:r>
              <a:rPr lang="en" sz="1300" b="1">
                <a:solidFill>
                  <a:srgbClr val="000099"/>
                </a:solidFill>
                <a:latin typeface="Montserrat"/>
                <a:ea typeface="Montserrat"/>
                <a:cs typeface="Montserrat"/>
                <a:sym typeface="Montserrat"/>
              </a:rPr>
              <a:t>S</a:t>
            </a:r>
            <a:r>
              <a:rPr lang="en" sz="1300" b="1" i="0">
                <a:solidFill>
                  <a:srgbClr val="000099"/>
                </a:solidFill>
                <a:latin typeface="Montserrat"/>
                <a:ea typeface="Montserrat"/>
                <a:cs typeface="Montserrat"/>
                <a:sym typeface="Montserrat"/>
              </a:rPr>
              <a:t>hare</a:t>
            </a:r>
            <a:r>
              <a:rPr lang="en" sz="1300" i="0">
                <a:solidFill>
                  <a:srgbClr val="333333"/>
                </a:solidFill>
                <a:latin typeface="Montserrat"/>
                <a:ea typeface="Montserrat"/>
                <a:cs typeface="Montserrat"/>
                <a:sym typeface="Montserrat"/>
              </a:rPr>
              <a:t> examples to illustrate how they positively influence and contribute to the learning of their peers and their teacher.</a:t>
            </a:r>
            <a:endParaRPr sz="1300">
              <a:solidFill>
                <a:srgbClr val="333333"/>
              </a:solidFill>
              <a:latin typeface="Montserrat"/>
              <a:ea typeface="Montserrat"/>
              <a:cs typeface="Montserrat"/>
              <a:sym typeface="Montserrat"/>
            </a:endParaRPr>
          </a:p>
          <a:p>
            <a:pPr marL="457200" lvl="0" indent="-311150" algn="l" rtl="0">
              <a:lnSpc>
                <a:spcPct val="115000"/>
              </a:lnSpc>
              <a:spcBef>
                <a:spcPts val="1200"/>
              </a:spcBef>
              <a:spcAft>
                <a:spcPts val="0"/>
              </a:spcAft>
              <a:buClr>
                <a:srgbClr val="000099"/>
              </a:buClr>
              <a:buSzPts val="1300"/>
              <a:buFont typeface="Montserrat"/>
              <a:buChar char="●"/>
            </a:pPr>
            <a:r>
              <a:rPr lang="en" sz="1300" b="1">
                <a:solidFill>
                  <a:srgbClr val="000099"/>
                </a:solidFill>
                <a:latin typeface="Montserrat"/>
                <a:ea typeface="Montserrat"/>
                <a:cs typeface="Montserrat"/>
                <a:sym typeface="Montserrat"/>
              </a:rPr>
              <a:t>E</a:t>
            </a:r>
            <a:r>
              <a:rPr lang="en" sz="1300" b="1" i="0">
                <a:solidFill>
                  <a:srgbClr val="000099"/>
                </a:solidFill>
                <a:latin typeface="Montserrat"/>
                <a:ea typeface="Montserrat"/>
                <a:cs typeface="Montserrat"/>
                <a:sym typeface="Montserrat"/>
              </a:rPr>
              <a:t>xplain</a:t>
            </a:r>
            <a:r>
              <a:rPr lang="en" sz="1300" i="0">
                <a:solidFill>
                  <a:srgbClr val="333333"/>
                </a:solidFill>
                <a:latin typeface="Montserrat"/>
                <a:ea typeface="Montserrat"/>
                <a:cs typeface="Montserrat"/>
                <a:sym typeface="Montserrat"/>
              </a:rPr>
              <a:t> how they support the development of positive, learning-focused relationships with peers and adults.</a:t>
            </a:r>
            <a:endParaRPr sz="1300">
              <a:latin typeface="Montserrat"/>
              <a:ea typeface="Montserrat"/>
              <a:cs typeface="Montserrat"/>
              <a:sym typeface="Montserrat"/>
            </a:endParaRPr>
          </a:p>
          <a:p>
            <a:pPr marL="457200" lvl="0" indent="-317500" algn="l" rtl="0">
              <a:lnSpc>
                <a:spcPct val="115000"/>
              </a:lnSpc>
              <a:spcBef>
                <a:spcPts val="1200"/>
              </a:spcBef>
              <a:spcAft>
                <a:spcPts val="1200"/>
              </a:spcAft>
              <a:buClr>
                <a:srgbClr val="000099"/>
              </a:buClr>
              <a:buSzPts val="1400"/>
              <a:buFont typeface="Montserrat"/>
              <a:buChar char="●"/>
            </a:pPr>
            <a:r>
              <a:rPr lang="en" sz="1300" b="1">
                <a:solidFill>
                  <a:srgbClr val="000099"/>
                </a:solidFill>
                <a:latin typeface="Montserrat"/>
                <a:ea typeface="Montserrat"/>
                <a:cs typeface="Montserrat"/>
                <a:sym typeface="Montserrat"/>
              </a:rPr>
              <a:t>A</a:t>
            </a:r>
            <a:r>
              <a:rPr lang="en" sz="1300" b="1" i="0">
                <a:solidFill>
                  <a:srgbClr val="000099"/>
                </a:solidFill>
                <a:latin typeface="Montserrat"/>
                <a:ea typeface="Montserrat"/>
                <a:cs typeface="Montserrat"/>
                <a:sym typeface="Montserrat"/>
              </a:rPr>
              <a:t>cknowledge</a:t>
            </a:r>
            <a:r>
              <a:rPr lang="en" sz="1300" i="0">
                <a:solidFill>
                  <a:srgbClr val="333333"/>
                </a:solidFill>
                <a:latin typeface="Montserrat"/>
                <a:ea typeface="Montserrat"/>
                <a:cs typeface="Montserrat"/>
                <a:sym typeface="Montserrat"/>
              </a:rPr>
              <a:t> missteps as a necessary part of learning. They can outline strategies that work best for them and how they address errors or mistakes to overcome challenges</a:t>
            </a:r>
            <a:r>
              <a:rPr lang="en" sz="1400" i="0">
                <a:solidFill>
                  <a:srgbClr val="333333"/>
                </a:solidFill>
                <a:latin typeface="Montserrat"/>
                <a:ea typeface="Montserrat"/>
                <a:cs typeface="Montserrat"/>
                <a:sym typeface="Montserrat"/>
              </a:rPr>
              <a:t>.</a:t>
            </a:r>
            <a:endParaRPr sz="1400">
              <a:latin typeface="Montserrat"/>
              <a:ea typeface="Montserrat"/>
              <a:cs typeface="Montserrat"/>
              <a:sym typeface="Montserrat"/>
            </a:endParaRPr>
          </a:p>
        </p:txBody>
      </p:sp>
      <p:sp>
        <p:nvSpPr>
          <p:cNvPr id="257" name="Google Shape;257;p42"/>
          <p:cNvSpPr txBox="1"/>
          <p:nvPr/>
        </p:nvSpPr>
        <p:spPr>
          <a:xfrm>
            <a:off x="2237775" y="4578350"/>
            <a:ext cx="5440200" cy="515700"/>
          </a:xfrm>
          <a:prstGeom prst="rect">
            <a:avLst/>
          </a:prstGeom>
          <a:noFill/>
          <a:ln>
            <a:noFill/>
          </a:ln>
        </p:spPr>
        <p:txBody>
          <a:bodyPr spcFirstLastPara="1" wrap="square" lIns="91425" tIns="91425" rIns="91425" bIns="91425" anchor="t" anchorCtr="0">
            <a:spAutoFit/>
          </a:bodyPr>
          <a:lstStyle/>
          <a:p>
            <a:pPr marL="114300" lvl="0" indent="0" algn="r" rtl="0">
              <a:lnSpc>
                <a:spcPct val="115000"/>
              </a:lnSpc>
              <a:spcBef>
                <a:spcPts val="0"/>
              </a:spcBef>
              <a:spcAft>
                <a:spcPts val="0"/>
              </a:spcAft>
              <a:buClr>
                <a:schemeClr val="dk1"/>
              </a:buClr>
              <a:buSzPts val="1800"/>
              <a:buFont typeface="Arial"/>
              <a:buNone/>
            </a:pPr>
            <a:r>
              <a:rPr lang="en" sz="1000" i="1">
                <a:solidFill>
                  <a:schemeClr val="dk1"/>
                </a:solidFill>
                <a:latin typeface="Montserrat"/>
                <a:ea typeface="Montserrat"/>
                <a:cs typeface="Montserrat"/>
                <a:sym typeface="Montserrat"/>
              </a:rPr>
              <a:t>Partnering with students: Building ownership of learning</a:t>
            </a:r>
            <a:endParaRPr sz="1000">
              <a:solidFill>
                <a:srgbClr val="333333"/>
              </a:solidFill>
              <a:latin typeface="Montserrat"/>
              <a:ea typeface="Montserrat"/>
              <a:cs typeface="Montserrat"/>
              <a:sym typeface="Montserrat"/>
            </a:endParaRPr>
          </a:p>
          <a:p>
            <a:pPr marL="114300" lvl="0" indent="0" algn="r" rtl="0">
              <a:lnSpc>
                <a:spcPct val="115000"/>
              </a:lnSpc>
              <a:spcBef>
                <a:spcPts val="0"/>
              </a:spcBef>
              <a:spcAft>
                <a:spcPts val="0"/>
              </a:spcAft>
              <a:buNone/>
            </a:pPr>
            <a:r>
              <a:rPr lang="en" sz="1000">
                <a:solidFill>
                  <a:schemeClr val="dk1"/>
                </a:solidFill>
                <a:latin typeface="Montserrat"/>
                <a:ea typeface="Montserrat"/>
                <a:cs typeface="Montserrat"/>
                <a:sym typeface="Montserrat"/>
              </a:rPr>
              <a:t>(O'Connell &amp; Vandas, 2015)</a:t>
            </a:r>
            <a:endParaRPr sz="1000">
              <a:latin typeface="Montserrat"/>
              <a:ea typeface="Montserrat"/>
              <a:cs typeface="Montserrat"/>
              <a:sym typeface="Montserra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3"/>
          <p:cNvSpPr txBox="1">
            <a:spLocks noGrp="1"/>
          </p:cNvSpPr>
          <p:nvPr>
            <p:ph type="title"/>
          </p:nvPr>
        </p:nvSpPr>
        <p:spPr>
          <a:xfrm>
            <a:off x="633600" y="418450"/>
            <a:ext cx="8198700" cy="366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1800" b="1" i="0" dirty="0">
                <a:solidFill>
                  <a:srgbClr val="867E1D"/>
                </a:solidFill>
                <a:latin typeface="Montserrat"/>
                <a:ea typeface="Montserrat"/>
                <a:cs typeface="Montserrat"/>
                <a:sym typeface="Montserrat"/>
              </a:rPr>
              <a:t>Invite Students to Partner in the </a:t>
            </a:r>
            <a:r>
              <a:rPr lang="en" sz="1800" b="1" dirty="0">
                <a:solidFill>
                  <a:srgbClr val="867E1D"/>
                </a:solidFill>
                <a:latin typeface="Montserrat"/>
                <a:ea typeface="Montserrat"/>
                <a:cs typeface="Montserrat"/>
                <a:sym typeface="Montserrat"/>
              </a:rPr>
              <a:t>R</a:t>
            </a:r>
            <a:r>
              <a:rPr lang="en" sz="1800" b="1" i="0" dirty="0">
                <a:solidFill>
                  <a:srgbClr val="867E1D"/>
                </a:solidFill>
                <a:latin typeface="Montserrat"/>
                <a:ea typeface="Montserrat"/>
                <a:cs typeface="Montserrat"/>
                <a:sym typeface="Montserrat"/>
              </a:rPr>
              <a:t>esponsibility of Learning</a:t>
            </a:r>
            <a:endParaRPr sz="1800" b="1" dirty="0">
              <a:solidFill>
                <a:srgbClr val="867E1D"/>
              </a:solidFill>
              <a:latin typeface="Montserrat"/>
              <a:ea typeface="Montserrat"/>
              <a:cs typeface="Montserrat"/>
              <a:sym typeface="Montserrat"/>
            </a:endParaRPr>
          </a:p>
        </p:txBody>
      </p:sp>
      <p:pic>
        <p:nvPicPr>
          <p:cNvPr id="263" name="Google Shape;263;p43"/>
          <p:cNvPicPr preferRelativeResize="0"/>
          <p:nvPr/>
        </p:nvPicPr>
        <p:blipFill rotWithShape="1">
          <a:blip r:embed="rId3">
            <a:alphaModFix amt="33000"/>
          </a:blip>
          <a:srcRect l="-6260" t="-16619" r="6260" b="16620"/>
          <a:stretch/>
        </p:blipFill>
        <p:spPr>
          <a:xfrm>
            <a:off x="207373" y="-68488"/>
            <a:ext cx="7999027" cy="5332675"/>
          </a:xfrm>
          <a:prstGeom prst="rect">
            <a:avLst/>
          </a:prstGeom>
          <a:noFill/>
          <a:ln>
            <a:noFill/>
          </a:ln>
        </p:spPr>
      </p:pic>
      <p:sp>
        <p:nvSpPr>
          <p:cNvPr id="264" name="Google Shape;264;p43"/>
          <p:cNvSpPr txBox="1">
            <a:spLocks noGrp="1"/>
          </p:cNvSpPr>
          <p:nvPr>
            <p:ph type="body" idx="1"/>
          </p:nvPr>
        </p:nvSpPr>
        <p:spPr>
          <a:xfrm>
            <a:off x="827353" y="784450"/>
            <a:ext cx="7137000" cy="16383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50000"/>
              </a:lnSpc>
              <a:spcBef>
                <a:spcPts val="0"/>
              </a:spcBef>
              <a:spcAft>
                <a:spcPts val="0"/>
              </a:spcAft>
              <a:buClr>
                <a:srgbClr val="000099"/>
              </a:buClr>
              <a:buSzPts val="1400"/>
              <a:buFont typeface="Courier New" panose="02070309020205020404" pitchFamily="49" charset="0"/>
              <a:buChar char="o"/>
            </a:pPr>
            <a:r>
              <a:rPr lang="en" sz="1200" b="1" i="0" dirty="0">
                <a:solidFill>
                  <a:srgbClr val="000099"/>
                </a:solidFill>
                <a:latin typeface="Montserrat"/>
                <a:ea typeface="Montserrat"/>
                <a:cs typeface="Montserrat"/>
                <a:sym typeface="Montserrat"/>
              </a:rPr>
              <a:t>Develop collaborative relationships</a:t>
            </a:r>
            <a:endParaRPr sz="1400" b="1" dirty="0">
              <a:solidFill>
                <a:srgbClr val="000099"/>
              </a:solidFill>
              <a:latin typeface="Montserrat"/>
              <a:ea typeface="Montserrat"/>
              <a:cs typeface="Montserrat"/>
              <a:sym typeface="Montserrat"/>
            </a:endParaRPr>
          </a:p>
          <a:p>
            <a:pPr marL="457200" marR="0" lvl="0" indent="-317500" algn="l" rtl="0">
              <a:lnSpc>
                <a:spcPct val="150000"/>
              </a:lnSpc>
              <a:spcBef>
                <a:spcPts val="0"/>
              </a:spcBef>
              <a:spcAft>
                <a:spcPts val="0"/>
              </a:spcAft>
              <a:buClr>
                <a:srgbClr val="000099"/>
              </a:buClr>
              <a:buSzPts val="1400"/>
              <a:buFont typeface="Courier New" panose="02070309020205020404" pitchFamily="49" charset="0"/>
              <a:buChar char="o"/>
            </a:pPr>
            <a:r>
              <a:rPr lang="en" sz="1200" b="1" i="0" dirty="0">
                <a:solidFill>
                  <a:srgbClr val="000099"/>
                </a:solidFill>
                <a:latin typeface="Montserrat"/>
                <a:ea typeface="Montserrat"/>
                <a:cs typeface="Montserrat"/>
                <a:sym typeface="Montserrat"/>
              </a:rPr>
              <a:t>Jointly establish clear expectations for learning and criteria for success</a:t>
            </a:r>
            <a:endParaRPr sz="1400" b="1" dirty="0">
              <a:solidFill>
                <a:srgbClr val="000099"/>
              </a:solidFill>
              <a:latin typeface="Montserrat"/>
              <a:ea typeface="Montserrat"/>
              <a:cs typeface="Montserrat"/>
              <a:sym typeface="Montserrat"/>
            </a:endParaRPr>
          </a:p>
          <a:p>
            <a:pPr marL="457200" marR="0" lvl="0" indent="-317500" algn="l" rtl="0">
              <a:lnSpc>
                <a:spcPct val="150000"/>
              </a:lnSpc>
              <a:spcBef>
                <a:spcPts val="0"/>
              </a:spcBef>
              <a:spcAft>
                <a:spcPts val="0"/>
              </a:spcAft>
              <a:buClr>
                <a:srgbClr val="000099"/>
              </a:buClr>
              <a:buSzPts val="1400"/>
              <a:buFont typeface="Courier New" panose="02070309020205020404" pitchFamily="49" charset="0"/>
              <a:buChar char="o"/>
            </a:pPr>
            <a:r>
              <a:rPr lang="en" sz="1200" b="1" i="0" dirty="0">
                <a:solidFill>
                  <a:srgbClr val="000099"/>
                </a:solidFill>
                <a:latin typeface="Montserrat"/>
                <a:ea typeface="Montserrat"/>
                <a:cs typeface="Montserrat"/>
                <a:sym typeface="Montserrat"/>
              </a:rPr>
              <a:t>Intentionally build learner strategies that last a lifetime</a:t>
            </a:r>
            <a:endParaRPr sz="1400" b="1" dirty="0">
              <a:solidFill>
                <a:srgbClr val="000099"/>
              </a:solidFill>
              <a:latin typeface="Montserrat"/>
              <a:ea typeface="Montserrat"/>
              <a:cs typeface="Montserrat"/>
              <a:sym typeface="Montserrat"/>
            </a:endParaRPr>
          </a:p>
          <a:p>
            <a:pPr marL="457200" marR="0" lvl="0" indent="-317500" algn="l" rtl="0">
              <a:lnSpc>
                <a:spcPct val="150000"/>
              </a:lnSpc>
              <a:spcBef>
                <a:spcPts val="0"/>
              </a:spcBef>
              <a:spcAft>
                <a:spcPts val="0"/>
              </a:spcAft>
              <a:buClr>
                <a:srgbClr val="000099"/>
              </a:buClr>
              <a:buSzPts val="1400"/>
              <a:buFont typeface="Courier New" panose="02070309020205020404" pitchFamily="49" charset="0"/>
              <a:buChar char="o"/>
            </a:pPr>
            <a:r>
              <a:rPr lang="en" sz="1200" b="1" i="0" dirty="0">
                <a:solidFill>
                  <a:srgbClr val="000099"/>
                </a:solidFill>
                <a:latin typeface="Montserrat"/>
                <a:ea typeface="Montserrat"/>
                <a:cs typeface="Montserrat"/>
                <a:sym typeface="Montserrat"/>
              </a:rPr>
              <a:t>Use formative assessment results to monitor progress</a:t>
            </a:r>
            <a:endParaRPr sz="1400" b="1" dirty="0">
              <a:solidFill>
                <a:srgbClr val="000099"/>
              </a:solidFill>
              <a:latin typeface="Montserrat"/>
              <a:ea typeface="Montserrat"/>
              <a:cs typeface="Montserrat"/>
              <a:sym typeface="Montserrat"/>
            </a:endParaRPr>
          </a:p>
          <a:p>
            <a:pPr marL="457200" marR="0" lvl="0" indent="-317500" algn="l" rtl="0">
              <a:lnSpc>
                <a:spcPct val="150000"/>
              </a:lnSpc>
              <a:spcBef>
                <a:spcPts val="0"/>
              </a:spcBef>
              <a:spcAft>
                <a:spcPts val="0"/>
              </a:spcAft>
              <a:buClr>
                <a:srgbClr val="000099"/>
              </a:buClr>
              <a:buSzPts val="1400"/>
              <a:buFont typeface="Courier New" panose="02070309020205020404" pitchFamily="49" charset="0"/>
              <a:buChar char="o"/>
            </a:pPr>
            <a:r>
              <a:rPr lang="en" sz="1200" b="1" i="0" dirty="0">
                <a:solidFill>
                  <a:srgbClr val="000099"/>
                </a:solidFill>
                <a:latin typeface="Montserrat"/>
                <a:ea typeface="Montserrat"/>
                <a:cs typeface="Montserrat"/>
                <a:sym typeface="Montserrat"/>
              </a:rPr>
              <a:t>Harness the power of reciprocal feedback to improve teaching and learning</a:t>
            </a:r>
            <a:endParaRPr sz="1400" b="1" dirty="0">
              <a:solidFill>
                <a:srgbClr val="000099"/>
              </a:solidFill>
              <a:latin typeface="Montserrat"/>
              <a:ea typeface="Montserrat"/>
              <a:cs typeface="Montserrat"/>
              <a:sym typeface="Montserrat"/>
            </a:endParaRPr>
          </a:p>
          <a:p>
            <a:pPr marL="457200" marR="0" lvl="0" indent="-317500" algn="l" rtl="0">
              <a:lnSpc>
                <a:spcPct val="150000"/>
              </a:lnSpc>
              <a:spcBef>
                <a:spcPts val="0"/>
              </a:spcBef>
              <a:spcAft>
                <a:spcPts val="0"/>
              </a:spcAft>
              <a:buClr>
                <a:srgbClr val="000099"/>
              </a:buClr>
              <a:buSzPts val="1400"/>
              <a:buFont typeface="Courier New" panose="02070309020205020404" pitchFamily="49" charset="0"/>
              <a:buChar char="o"/>
            </a:pPr>
            <a:r>
              <a:rPr lang="en" sz="1200" b="1" i="0" dirty="0">
                <a:solidFill>
                  <a:srgbClr val="000099"/>
                </a:solidFill>
                <a:latin typeface="Montserrat"/>
                <a:ea typeface="Montserrat"/>
                <a:cs typeface="Montserrat"/>
                <a:sym typeface="Montserrat"/>
              </a:rPr>
              <a:t>Empower and motivate students to set meaningful goals and prove learning</a:t>
            </a:r>
            <a:endParaRPr sz="1700" b="1" dirty="0">
              <a:solidFill>
                <a:srgbClr val="000099"/>
              </a:solidFill>
            </a:endParaRPr>
          </a:p>
          <a:p>
            <a:pPr marL="114300" marR="0" lvl="0" indent="0" algn="r" rtl="0">
              <a:lnSpc>
                <a:spcPct val="115000"/>
              </a:lnSpc>
              <a:spcBef>
                <a:spcPts val="0"/>
              </a:spcBef>
              <a:spcAft>
                <a:spcPts val="0"/>
              </a:spcAft>
              <a:buSzPts val="1800"/>
              <a:buNone/>
            </a:pPr>
            <a:endParaRPr sz="1000" b="1" dirty="0">
              <a:solidFill>
                <a:srgbClr val="000099"/>
              </a:solidFill>
              <a:latin typeface="Montserrat"/>
              <a:ea typeface="Montserrat"/>
              <a:cs typeface="Montserrat"/>
              <a:sym typeface="Montserrat"/>
            </a:endParaRPr>
          </a:p>
        </p:txBody>
      </p:sp>
      <p:sp>
        <p:nvSpPr>
          <p:cNvPr id="265" name="Google Shape;265;p43"/>
          <p:cNvSpPr txBox="1"/>
          <p:nvPr/>
        </p:nvSpPr>
        <p:spPr>
          <a:xfrm>
            <a:off x="3051471" y="2422750"/>
            <a:ext cx="4591200" cy="515700"/>
          </a:xfrm>
          <a:prstGeom prst="rect">
            <a:avLst/>
          </a:prstGeom>
          <a:noFill/>
          <a:ln>
            <a:noFill/>
          </a:ln>
        </p:spPr>
        <p:txBody>
          <a:bodyPr spcFirstLastPara="1" wrap="square" lIns="91425" tIns="91425" rIns="91425" bIns="91425" anchor="t" anchorCtr="0">
            <a:spAutoFit/>
          </a:bodyPr>
          <a:lstStyle/>
          <a:p>
            <a:pPr marL="114300" lvl="0" indent="0" algn="r" rtl="0">
              <a:lnSpc>
                <a:spcPct val="115000"/>
              </a:lnSpc>
              <a:spcBef>
                <a:spcPts val="800"/>
              </a:spcBef>
              <a:spcAft>
                <a:spcPts val="0"/>
              </a:spcAft>
              <a:buClr>
                <a:schemeClr val="dk1"/>
              </a:buClr>
              <a:buSzPts val="1800"/>
              <a:buFont typeface="Arial"/>
              <a:buNone/>
            </a:pPr>
            <a:r>
              <a:rPr lang="en" sz="1000" i="1" dirty="0">
                <a:solidFill>
                  <a:srgbClr val="000099"/>
                </a:solidFill>
                <a:latin typeface="Montserrat"/>
                <a:ea typeface="Montserrat"/>
                <a:cs typeface="Montserrat"/>
                <a:sym typeface="Montserrat"/>
              </a:rPr>
              <a:t>Partnering with students: Building ownership of learning</a:t>
            </a:r>
            <a:endParaRPr sz="1000" dirty="0">
              <a:solidFill>
                <a:srgbClr val="000099"/>
              </a:solidFill>
              <a:latin typeface="Montserrat"/>
              <a:ea typeface="Montserrat"/>
              <a:cs typeface="Montserrat"/>
              <a:sym typeface="Montserrat"/>
            </a:endParaRPr>
          </a:p>
          <a:p>
            <a:pPr marL="114300" lvl="0" indent="0" algn="r" rtl="0">
              <a:lnSpc>
                <a:spcPct val="115000"/>
              </a:lnSpc>
              <a:spcBef>
                <a:spcPts val="0"/>
              </a:spcBef>
              <a:spcAft>
                <a:spcPts val="0"/>
              </a:spcAft>
              <a:buClr>
                <a:schemeClr val="dk1"/>
              </a:buClr>
              <a:buSzPts val="1800"/>
              <a:buFont typeface="Arial"/>
              <a:buNone/>
            </a:pPr>
            <a:r>
              <a:rPr lang="en" sz="1000" dirty="0">
                <a:solidFill>
                  <a:srgbClr val="000099"/>
                </a:solidFill>
                <a:latin typeface="Montserrat"/>
                <a:ea typeface="Montserrat"/>
                <a:cs typeface="Montserrat"/>
                <a:sym typeface="Montserrat"/>
              </a:rPr>
              <a:t>(O'Connell &amp; Vandas, 2015)</a:t>
            </a:r>
            <a:endParaRPr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269"/>
        <p:cNvGrpSpPr/>
        <p:nvPr/>
      </p:nvGrpSpPr>
      <p:grpSpPr>
        <a:xfrm>
          <a:off x="0" y="0"/>
          <a:ext cx="0" cy="0"/>
          <a:chOff x="0" y="0"/>
          <a:chExt cx="0" cy="0"/>
        </a:xfrm>
      </p:grpSpPr>
      <p:pic>
        <p:nvPicPr>
          <p:cNvPr id="270" name="Google Shape;270;p44"/>
          <p:cNvPicPr preferRelativeResize="0"/>
          <p:nvPr/>
        </p:nvPicPr>
        <p:blipFill rotWithShape="1">
          <a:blip r:embed="rId3">
            <a:alphaModFix amt="79000"/>
          </a:blip>
          <a:srcRect/>
          <a:stretch/>
        </p:blipFill>
        <p:spPr>
          <a:xfrm>
            <a:off x="3053600" y="1651068"/>
            <a:ext cx="2597568" cy="2169375"/>
          </a:xfrm>
          <a:prstGeom prst="rect">
            <a:avLst/>
          </a:prstGeom>
          <a:noFill/>
          <a:ln>
            <a:noFill/>
          </a:ln>
        </p:spPr>
      </p:pic>
      <p:pic>
        <p:nvPicPr>
          <p:cNvPr id="271" name="Google Shape;271;p44"/>
          <p:cNvPicPr preferRelativeResize="0"/>
          <p:nvPr/>
        </p:nvPicPr>
        <p:blipFill rotWithShape="1">
          <a:blip r:embed="rId4">
            <a:alphaModFix/>
          </a:blip>
          <a:srcRect/>
          <a:stretch/>
        </p:blipFill>
        <p:spPr>
          <a:xfrm>
            <a:off x="6120900" y="1651081"/>
            <a:ext cx="1443985" cy="2169374"/>
          </a:xfrm>
          <a:prstGeom prst="rect">
            <a:avLst/>
          </a:prstGeom>
          <a:noFill/>
          <a:ln>
            <a:noFill/>
          </a:ln>
        </p:spPr>
      </p:pic>
      <p:sp>
        <p:nvSpPr>
          <p:cNvPr id="272" name="Google Shape;272;p44"/>
          <p:cNvSpPr txBox="1"/>
          <p:nvPr/>
        </p:nvSpPr>
        <p:spPr>
          <a:xfrm>
            <a:off x="988125" y="1175888"/>
            <a:ext cx="1908000" cy="3119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400"/>
              </a:spcAft>
              <a:buClr>
                <a:schemeClr val="dk1"/>
              </a:buClr>
              <a:buSzPts val="1100"/>
              <a:buFont typeface="Arial"/>
              <a:buNone/>
            </a:pPr>
            <a:r>
              <a:rPr lang="en" sz="2400" b="1" i="0" u="none" strike="noStrike" cap="none">
                <a:solidFill>
                  <a:srgbClr val="E0D011"/>
                </a:solidFill>
                <a:latin typeface="News Cycle"/>
                <a:ea typeface="News Cycle"/>
                <a:cs typeface="News Cycle"/>
                <a:sym typeface="News Cycle"/>
              </a:rPr>
              <a:t>What’s the link between student investment </a:t>
            </a:r>
            <a:r>
              <a:rPr lang="en" sz="2400" b="1" i="0" u="none" strike="noStrike" cap="none">
                <a:solidFill>
                  <a:srgbClr val="E0D011"/>
                </a:solidFill>
                <a:latin typeface="Caveat"/>
                <a:ea typeface="Caveat"/>
                <a:cs typeface="Caveat"/>
                <a:sym typeface="Caveat"/>
              </a:rPr>
              <a:t>and</a:t>
            </a:r>
            <a:r>
              <a:rPr lang="en" sz="2400" b="1" i="0" u="none" strike="noStrike" cap="none">
                <a:solidFill>
                  <a:srgbClr val="E0D011"/>
                </a:solidFill>
                <a:latin typeface="News Cycle"/>
                <a:ea typeface="News Cycle"/>
                <a:cs typeface="News Cycle"/>
                <a:sym typeface="News Cycle"/>
              </a:rPr>
              <a:t> attainment of educational equity?</a:t>
            </a:r>
            <a:endParaRPr sz="2400" b="1" i="0" u="none" strike="noStrike" cap="none">
              <a:solidFill>
                <a:srgbClr val="E0D011"/>
              </a:solidFill>
              <a:latin typeface="News Cycle"/>
              <a:ea typeface="News Cycle"/>
              <a:cs typeface="News Cycle"/>
              <a:sym typeface="News Cycle"/>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106"/>
        <p:cNvGrpSpPr/>
        <p:nvPr/>
      </p:nvGrpSpPr>
      <p:grpSpPr>
        <a:xfrm>
          <a:off x="0" y="0"/>
          <a:ext cx="0" cy="0"/>
          <a:chOff x="0" y="0"/>
          <a:chExt cx="0" cy="0"/>
        </a:xfrm>
      </p:grpSpPr>
      <p:pic>
        <p:nvPicPr>
          <p:cNvPr id="107" name="Google Shape;107;p26" descr="A picture containing indoor&#10;&#10;Description automatically generated"/>
          <p:cNvPicPr preferRelativeResize="0"/>
          <p:nvPr/>
        </p:nvPicPr>
        <p:blipFill rotWithShape="1">
          <a:blip r:embed="rId3">
            <a:alphaModFix amt="80000"/>
          </a:blip>
          <a:srcRect/>
          <a:stretch/>
        </p:blipFill>
        <p:spPr>
          <a:xfrm>
            <a:off x="953137" y="469108"/>
            <a:ext cx="7070723" cy="4776784"/>
          </a:xfrm>
          <a:prstGeom prst="rect">
            <a:avLst/>
          </a:prstGeom>
          <a:noFill/>
          <a:ln w="12700" cap="flat" cmpd="sng">
            <a:solidFill>
              <a:schemeClr val="lt2"/>
            </a:solidFill>
            <a:prstDash val="solid"/>
            <a:round/>
            <a:headEnd type="none" w="sm" len="sm"/>
            <a:tailEnd type="none" w="sm" len="sm"/>
          </a:ln>
        </p:spPr>
      </p:pic>
      <p:sp>
        <p:nvSpPr>
          <p:cNvPr id="108" name="Google Shape;108;p26"/>
          <p:cNvSpPr txBox="1"/>
          <p:nvPr/>
        </p:nvSpPr>
        <p:spPr>
          <a:xfrm>
            <a:off x="537875" y="2409800"/>
            <a:ext cx="4483500" cy="723900"/>
          </a:xfrm>
          <a:prstGeom prst="rect">
            <a:avLst/>
          </a:prstGeom>
          <a:solidFill>
            <a:srgbClr val="867E1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 sz="3600" dirty="0">
                <a:solidFill>
                  <a:schemeClr val="lt1"/>
                </a:solidFill>
                <a:latin typeface="Montserrat"/>
                <a:ea typeface="Montserrat"/>
                <a:cs typeface="Montserrat"/>
                <a:sym typeface="Montserrat"/>
              </a:rPr>
              <a:t> </a:t>
            </a:r>
            <a:r>
              <a:rPr lang="en" sz="3600" i="0" u="none" strike="noStrike" cap="none" dirty="0">
                <a:solidFill>
                  <a:schemeClr val="lt1"/>
                </a:solidFill>
                <a:latin typeface="Montserrat"/>
                <a:ea typeface="Montserrat"/>
                <a:cs typeface="Montserrat"/>
                <a:sym typeface="Montserrat"/>
              </a:rPr>
              <a:t>Who’s Engaged?</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276"/>
        <p:cNvGrpSpPr/>
        <p:nvPr/>
      </p:nvGrpSpPr>
      <p:grpSpPr>
        <a:xfrm>
          <a:off x="0" y="0"/>
          <a:ext cx="0" cy="0"/>
          <a:chOff x="0" y="0"/>
          <a:chExt cx="0" cy="0"/>
        </a:xfrm>
      </p:grpSpPr>
      <p:sp>
        <p:nvSpPr>
          <p:cNvPr id="277" name="Google Shape;277;p45"/>
          <p:cNvSpPr txBox="1">
            <a:spLocks noGrp="1"/>
          </p:cNvSpPr>
          <p:nvPr>
            <p:ph type="body" idx="1"/>
          </p:nvPr>
        </p:nvSpPr>
        <p:spPr>
          <a:xfrm>
            <a:off x="311700" y="507600"/>
            <a:ext cx="4260300" cy="4699800"/>
          </a:xfrm>
          <a:prstGeom prst="rect">
            <a:avLst/>
          </a:prstGeom>
          <a:noFill/>
          <a:ln>
            <a:noFill/>
          </a:ln>
        </p:spPr>
        <p:txBody>
          <a:bodyPr spcFirstLastPara="1" wrap="square" lIns="91425" tIns="91425" rIns="91425" bIns="91425" anchor="t" anchorCtr="0">
            <a:noAutofit/>
          </a:bodyPr>
          <a:lstStyle/>
          <a:p>
            <a:pPr marL="114300" lvl="0" indent="0" algn="l" rtl="0">
              <a:lnSpc>
                <a:spcPct val="115000"/>
              </a:lnSpc>
              <a:spcBef>
                <a:spcPts val="0"/>
              </a:spcBef>
              <a:spcAft>
                <a:spcPts val="0"/>
              </a:spcAft>
              <a:buSzPts val="1400"/>
              <a:buNone/>
            </a:pPr>
            <a:r>
              <a:rPr lang="en" sz="1500">
                <a:solidFill>
                  <a:srgbClr val="FFFFFF"/>
                </a:solidFill>
                <a:latin typeface="Montserrat"/>
                <a:ea typeface="Montserrat"/>
                <a:cs typeface="Montserrat"/>
                <a:sym typeface="Montserrat"/>
              </a:rPr>
              <a:t>Students have an essential voice in the process of learning. Encouraging them to advocate for methodologies that support their work as responsible agents of learning leads to two valuable outcomes.</a:t>
            </a:r>
            <a:endParaRPr sz="1500">
              <a:solidFill>
                <a:srgbClr val="FFFFFF"/>
              </a:solidFill>
              <a:latin typeface="Montserrat"/>
              <a:ea typeface="Montserrat"/>
              <a:cs typeface="Montserrat"/>
              <a:sym typeface="Montserrat"/>
            </a:endParaRPr>
          </a:p>
          <a:p>
            <a:pPr marL="114300" lvl="0" indent="0" algn="l" rtl="0">
              <a:lnSpc>
                <a:spcPct val="115000"/>
              </a:lnSpc>
              <a:spcBef>
                <a:spcPts val="1200"/>
              </a:spcBef>
              <a:spcAft>
                <a:spcPts val="0"/>
              </a:spcAft>
              <a:buSzPts val="1400"/>
              <a:buNone/>
            </a:pPr>
            <a:r>
              <a:rPr lang="en" sz="1500">
                <a:solidFill>
                  <a:srgbClr val="FFFFFF"/>
                </a:solidFill>
                <a:latin typeface="Montserrat"/>
                <a:ea typeface="Montserrat"/>
                <a:cs typeface="Montserrat"/>
                <a:sym typeface="Montserrat"/>
              </a:rPr>
              <a:t>It may be assumed that as long as a variety of options to engage in learning are provided to students, they will find one that interests them. Without essential feedback, however, there is no certainty.</a:t>
            </a:r>
            <a:endParaRPr sz="1500">
              <a:solidFill>
                <a:srgbClr val="FFFFFF"/>
              </a:solidFill>
              <a:latin typeface="Montserrat"/>
              <a:ea typeface="Montserrat"/>
              <a:cs typeface="Montserrat"/>
              <a:sym typeface="Montserrat"/>
            </a:endParaRPr>
          </a:p>
          <a:p>
            <a:pPr marL="114300" lvl="0" indent="0" algn="l" rtl="0">
              <a:lnSpc>
                <a:spcPct val="115000"/>
              </a:lnSpc>
              <a:spcBef>
                <a:spcPts val="1200"/>
              </a:spcBef>
              <a:spcAft>
                <a:spcPts val="0"/>
              </a:spcAft>
              <a:buSzPts val="1400"/>
              <a:buNone/>
            </a:pPr>
            <a:r>
              <a:rPr lang="en" sz="1500">
                <a:solidFill>
                  <a:srgbClr val="FFFFFF"/>
                </a:solidFill>
                <a:latin typeface="Montserrat"/>
                <a:ea typeface="Montserrat"/>
                <a:cs typeface="Montserrat"/>
                <a:sym typeface="Montserrat"/>
              </a:rPr>
              <a:t>Educators should encourage them to advocate for methodologies that support their work as critical thinkers and responsible agents of learning.</a:t>
            </a:r>
            <a:br>
              <a:rPr lang="en" sz="1500">
                <a:solidFill>
                  <a:srgbClr val="FFFFFF"/>
                </a:solidFill>
                <a:latin typeface="Montserrat"/>
                <a:ea typeface="Montserrat"/>
                <a:cs typeface="Montserrat"/>
                <a:sym typeface="Montserrat"/>
              </a:rPr>
            </a:br>
            <a:r>
              <a:rPr lang="en" sz="1200">
                <a:solidFill>
                  <a:srgbClr val="FFFFFF"/>
                </a:solidFill>
                <a:latin typeface="Montserrat"/>
                <a:ea typeface="Montserrat"/>
                <a:cs typeface="Montserrat"/>
                <a:sym typeface="Montserrat"/>
              </a:rPr>
              <a:t>(Hackman &amp; Rausher, 2004)</a:t>
            </a:r>
            <a:endParaRPr sz="1200">
              <a:solidFill>
                <a:srgbClr val="FFFFFF"/>
              </a:solidFill>
              <a:latin typeface="Montserrat"/>
              <a:ea typeface="Montserrat"/>
              <a:cs typeface="Montserrat"/>
              <a:sym typeface="Montserrat"/>
            </a:endParaRPr>
          </a:p>
          <a:p>
            <a:pPr marL="114300" lvl="0" indent="0" algn="l" rtl="0">
              <a:lnSpc>
                <a:spcPct val="115000"/>
              </a:lnSpc>
              <a:spcBef>
                <a:spcPts val="1200"/>
              </a:spcBef>
              <a:spcAft>
                <a:spcPts val="0"/>
              </a:spcAft>
              <a:buSzPts val="1400"/>
              <a:buNone/>
            </a:pPr>
            <a:endParaRPr sz="1200"/>
          </a:p>
          <a:p>
            <a:pPr marL="114300" lvl="0" indent="0" algn="l" rtl="0">
              <a:lnSpc>
                <a:spcPct val="115000"/>
              </a:lnSpc>
              <a:spcBef>
                <a:spcPts val="0"/>
              </a:spcBef>
              <a:spcAft>
                <a:spcPts val="0"/>
              </a:spcAft>
              <a:buSzPts val="1400"/>
              <a:buNone/>
            </a:pPr>
            <a:endParaRPr sz="1200"/>
          </a:p>
        </p:txBody>
      </p:sp>
      <p:pic>
        <p:nvPicPr>
          <p:cNvPr id="278" name="Google Shape;278;p45" descr="A person wearing glasses&#10;&#10;Description automatically generated with low confidence"/>
          <p:cNvPicPr preferRelativeResize="0"/>
          <p:nvPr/>
        </p:nvPicPr>
        <p:blipFill rotWithShape="1">
          <a:blip r:embed="rId3">
            <a:alphaModFix/>
          </a:blip>
          <a:srcRect/>
          <a:stretch/>
        </p:blipFill>
        <p:spPr>
          <a:xfrm>
            <a:off x="5049959" y="723743"/>
            <a:ext cx="3667685" cy="2445123"/>
          </a:xfrm>
          <a:prstGeom prst="rect">
            <a:avLst/>
          </a:prstGeom>
          <a:noFill/>
          <a:ln w="9525" cap="flat" cmpd="sng">
            <a:solidFill>
              <a:srgbClr val="FFFFFF"/>
            </a:solidFill>
            <a:prstDash val="solid"/>
            <a:round/>
            <a:headEnd type="none" w="sm" len="sm"/>
            <a:tailEnd type="none" w="sm" len="sm"/>
          </a:ln>
        </p:spPr>
      </p:pic>
      <p:sp>
        <p:nvSpPr>
          <p:cNvPr id="279" name="Google Shape;279;p45"/>
          <p:cNvSpPr txBox="1"/>
          <p:nvPr/>
        </p:nvSpPr>
        <p:spPr>
          <a:xfrm>
            <a:off x="4809925" y="3424150"/>
            <a:ext cx="4205400" cy="1385400"/>
          </a:xfrm>
          <a:prstGeom prst="rect">
            <a:avLst/>
          </a:prstGeom>
          <a:noFill/>
          <a:ln>
            <a:noFill/>
          </a:ln>
        </p:spPr>
        <p:txBody>
          <a:bodyPr spcFirstLastPara="1" wrap="square" lIns="91425" tIns="45700" rIns="91425" bIns="45700" anchor="t" anchorCtr="0">
            <a:spAutoFit/>
          </a:bodyPr>
          <a:lstStyle/>
          <a:p>
            <a:pPr marL="114300" marR="0" lvl="0" indent="0" algn="l" rtl="0">
              <a:lnSpc>
                <a:spcPct val="115000"/>
              </a:lnSpc>
              <a:spcBef>
                <a:spcPts val="0"/>
              </a:spcBef>
              <a:spcAft>
                <a:spcPts val="0"/>
              </a:spcAft>
              <a:buClr>
                <a:srgbClr val="000000"/>
              </a:buClr>
              <a:buSzPts val="1600"/>
              <a:buFont typeface="Arial"/>
              <a:buNone/>
            </a:pPr>
            <a:r>
              <a:rPr lang="en" sz="1500" i="0" u="none" strike="noStrike" cap="none">
                <a:solidFill>
                  <a:srgbClr val="E0D011"/>
                </a:solidFill>
                <a:latin typeface="Montserrat"/>
                <a:ea typeface="Montserrat"/>
                <a:cs typeface="Montserrat"/>
                <a:sym typeface="Montserrat"/>
              </a:rPr>
              <a:t>Designing learning experiences that are energizing, engaging, and accessible requires the inspired participation of students. They can explain best how to meet their needs in the classroom.</a:t>
            </a:r>
            <a:endParaRPr sz="1300">
              <a:solidFill>
                <a:srgbClr val="E0D011"/>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283"/>
        <p:cNvGrpSpPr/>
        <p:nvPr/>
      </p:nvGrpSpPr>
      <p:grpSpPr>
        <a:xfrm>
          <a:off x="0" y="0"/>
          <a:ext cx="0" cy="0"/>
          <a:chOff x="0" y="0"/>
          <a:chExt cx="0" cy="0"/>
        </a:xfrm>
      </p:grpSpPr>
      <p:sp>
        <p:nvSpPr>
          <p:cNvPr id="284" name="Google Shape;284;p46"/>
          <p:cNvSpPr txBox="1">
            <a:spLocks noGrp="1"/>
          </p:cNvSpPr>
          <p:nvPr>
            <p:ph type="body" idx="1"/>
          </p:nvPr>
        </p:nvSpPr>
        <p:spPr>
          <a:xfrm>
            <a:off x="4834875" y="587375"/>
            <a:ext cx="3936600" cy="4891200"/>
          </a:xfrm>
          <a:prstGeom prst="rect">
            <a:avLst/>
          </a:prstGeom>
          <a:noFill/>
          <a:ln>
            <a:noFill/>
          </a:ln>
        </p:spPr>
        <p:txBody>
          <a:bodyPr spcFirstLastPara="1" wrap="square" lIns="91425" tIns="91425" rIns="91425" bIns="91425" anchor="t" anchorCtr="0">
            <a:noAutofit/>
          </a:bodyPr>
          <a:lstStyle/>
          <a:p>
            <a:pPr marL="114300" lvl="0" indent="0" algn="l" rtl="0">
              <a:lnSpc>
                <a:spcPct val="115000"/>
              </a:lnSpc>
              <a:spcBef>
                <a:spcPts val="0"/>
              </a:spcBef>
              <a:spcAft>
                <a:spcPts val="0"/>
              </a:spcAft>
              <a:buSzPts val="1400"/>
              <a:buNone/>
            </a:pPr>
            <a:r>
              <a:rPr lang="en" sz="1600">
                <a:solidFill>
                  <a:srgbClr val="FFFFFF"/>
                </a:solidFill>
                <a:latin typeface="Montserrat"/>
                <a:ea typeface="Montserrat"/>
                <a:cs typeface="Montserrat"/>
                <a:sym typeface="Montserrat"/>
              </a:rPr>
              <a:t>Each student provides an invaluable insight into the dynamics of knowledge presentation and their interaction with it.</a:t>
            </a:r>
            <a:endParaRPr sz="1600">
              <a:solidFill>
                <a:srgbClr val="FFFFFF"/>
              </a:solidFill>
              <a:latin typeface="Montserrat"/>
              <a:ea typeface="Montserrat"/>
              <a:cs typeface="Montserrat"/>
              <a:sym typeface="Montserrat"/>
            </a:endParaRPr>
          </a:p>
          <a:p>
            <a:pPr marL="114300" lvl="0" indent="0" algn="l" rtl="0">
              <a:lnSpc>
                <a:spcPct val="115000"/>
              </a:lnSpc>
              <a:spcBef>
                <a:spcPts val="1200"/>
              </a:spcBef>
              <a:spcAft>
                <a:spcPts val="0"/>
              </a:spcAft>
              <a:buSzPts val="1400"/>
              <a:buNone/>
            </a:pPr>
            <a:r>
              <a:rPr lang="en" sz="1600">
                <a:solidFill>
                  <a:srgbClr val="FFFFFF"/>
                </a:solidFill>
                <a:latin typeface="Montserrat"/>
                <a:ea typeface="Montserrat"/>
                <a:cs typeface="Montserrat"/>
                <a:sym typeface="Montserrat"/>
              </a:rPr>
              <a:t>Results of a study suggested that listening to the student voice yielded tangible benefits. </a:t>
            </a:r>
            <a:endParaRPr sz="1600">
              <a:solidFill>
                <a:srgbClr val="FFFFFF"/>
              </a:solidFill>
              <a:latin typeface="Montserrat"/>
              <a:ea typeface="Montserrat"/>
              <a:cs typeface="Montserrat"/>
              <a:sym typeface="Montserrat"/>
            </a:endParaRPr>
          </a:p>
          <a:p>
            <a:pPr marL="114300" lvl="0" indent="0" algn="l" rtl="0">
              <a:lnSpc>
                <a:spcPct val="115000"/>
              </a:lnSpc>
              <a:spcBef>
                <a:spcPts val="1200"/>
              </a:spcBef>
              <a:spcAft>
                <a:spcPts val="0"/>
              </a:spcAft>
              <a:buSzPts val="1400"/>
              <a:buNone/>
            </a:pPr>
            <a:r>
              <a:rPr lang="en" sz="1600">
                <a:solidFill>
                  <a:srgbClr val="FFFFFF"/>
                </a:solidFill>
                <a:latin typeface="Montserrat"/>
                <a:ea typeface="Montserrat"/>
                <a:cs typeface="Montserrat"/>
                <a:sym typeface="Montserrat"/>
              </a:rPr>
              <a:t>Academic performance of the studied group was improved, and, by several quantitative measurements, students’ perceptions of the content presented was enhanced.</a:t>
            </a:r>
            <a:endParaRPr sz="1600">
              <a:solidFill>
                <a:srgbClr val="FFFFFF"/>
              </a:solidFill>
              <a:latin typeface="Montserrat"/>
              <a:ea typeface="Montserrat"/>
              <a:cs typeface="Montserrat"/>
              <a:sym typeface="Montserrat"/>
            </a:endParaRPr>
          </a:p>
          <a:p>
            <a:pPr marL="1485900" lvl="0" indent="0" algn="l" rtl="0">
              <a:lnSpc>
                <a:spcPct val="115000"/>
              </a:lnSpc>
              <a:spcBef>
                <a:spcPts val="1200"/>
              </a:spcBef>
              <a:spcAft>
                <a:spcPts val="0"/>
              </a:spcAft>
              <a:buSzPts val="1400"/>
              <a:buNone/>
            </a:pPr>
            <a:r>
              <a:rPr lang="en" sz="1200">
                <a:solidFill>
                  <a:srgbClr val="FFFFFF"/>
                </a:solidFill>
                <a:latin typeface="Montserrat"/>
                <a:ea typeface="Montserrat"/>
                <a:cs typeface="Montserrat"/>
                <a:sym typeface="Montserrat"/>
              </a:rPr>
              <a:t>(Brooman et al., 2015)</a:t>
            </a:r>
            <a:r>
              <a:rPr lang="en">
                <a:solidFill>
                  <a:srgbClr val="FFFFFF"/>
                </a:solidFill>
                <a:latin typeface="Montserrat"/>
                <a:ea typeface="Montserrat"/>
                <a:cs typeface="Montserrat"/>
                <a:sym typeface="Montserrat"/>
              </a:rPr>
              <a:t> </a:t>
            </a:r>
            <a:endParaRPr>
              <a:solidFill>
                <a:srgbClr val="FFFFFF"/>
              </a:solidFill>
              <a:latin typeface="Montserrat"/>
              <a:ea typeface="Montserrat"/>
              <a:cs typeface="Montserrat"/>
              <a:sym typeface="Montserrat"/>
            </a:endParaRPr>
          </a:p>
          <a:p>
            <a:pPr marL="139700" lvl="0" indent="0" algn="l" rtl="0">
              <a:lnSpc>
                <a:spcPct val="115000"/>
              </a:lnSpc>
              <a:spcBef>
                <a:spcPts val="1200"/>
              </a:spcBef>
              <a:spcAft>
                <a:spcPts val="0"/>
              </a:spcAft>
              <a:buSzPts val="1400"/>
              <a:buNone/>
            </a:pPr>
            <a:endParaRPr/>
          </a:p>
        </p:txBody>
      </p:sp>
      <p:sp>
        <p:nvSpPr>
          <p:cNvPr id="285" name="Google Shape;285;p46"/>
          <p:cNvSpPr txBox="1"/>
          <p:nvPr/>
        </p:nvSpPr>
        <p:spPr>
          <a:xfrm>
            <a:off x="453175" y="587375"/>
            <a:ext cx="4170300" cy="1554600"/>
          </a:xfrm>
          <a:prstGeom prst="rect">
            <a:avLst/>
          </a:prstGeom>
          <a:noFill/>
          <a:ln>
            <a:noFill/>
          </a:ln>
        </p:spPr>
        <p:txBody>
          <a:bodyPr spcFirstLastPara="1" wrap="square" lIns="91425" tIns="45700" rIns="91425" bIns="45700" anchor="t" anchorCtr="0">
            <a:spAutoFit/>
          </a:bodyPr>
          <a:lstStyle/>
          <a:p>
            <a:pPr marL="114300" marR="0" lvl="0" indent="0" algn="l" rtl="0">
              <a:lnSpc>
                <a:spcPct val="100000"/>
              </a:lnSpc>
              <a:spcBef>
                <a:spcPts val="0"/>
              </a:spcBef>
              <a:spcAft>
                <a:spcPts val="0"/>
              </a:spcAft>
              <a:buClr>
                <a:srgbClr val="000000"/>
              </a:buClr>
              <a:buSzPts val="2200"/>
              <a:buFont typeface="Arial"/>
              <a:buNone/>
            </a:pPr>
            <a:r>
              <a:rPr lang="en" sz="1900" i="0" u="none" strike="noStrike" cap="none">
                <a:solidFill>
                  <a:srgbClr val="E0D011"/>
                </a:solidFill>
                <a:latin typeface="Montserrat"/>
                <a:ea typeface="Montserrat"/>
                <a:cs typeface="Montserrat"/>
                <a:sym typeface="Montserrat"/>
              </a:rPr>
              <a:t>How can the role of students as primary receivers and interpreters of content influence their investment in their education?</a:t>
            </a:r>
            <a:endParaRPr sz="1900">
              <a:solidFill>
                <a:srgbClr val="E0D011"/>
              </a:solidFill>
              <a:latin typeface="Montserrat"/>
              <a:ea typeface="Montserrat"/>
              <a:cs typeface="Montserrat"/>
              <a:sym typeface="Montserrat"/>
            </a:endParaRPr>
          </a:p>
        </p:txBody>
      </p:sp>
      <p:pic>
        <p:nvPicPr>
          <p:cNvPr id="286" name="Google Shape;286;p46" descr="A person looking at a computer screen&#10;&#10;Description automatically generated with medium confidence"/>
          <p:cNvPicPr preferRelativeResize="0"/>
          <p:nvPr/>
        </p:nvPicPr>
        <p:blipFill rotWithShape="1">
          <a:blip r:embed="rId3">
            <a:alphaModFix/>
          </a:blip>
          <a:srcRect/>
          <a:stretch/>
        </p:blipFill>
        <p:spPr>
          <a:xfrm>
            <a:off x="663850" y="2425800"/>
            <a:ext cx="3646051" cy="2430701"/>
          </a:xfrm>
          <a:prstGeom prst="rect">
            <a:avLst/>
          </a:prstGeom>
          <a:noFill/>
          <a:ln w="19050" cap="flat" cmpd="sng">
            <a:solidFill>
              <a:srgbClr val="FFFFFF"/>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290"/>
        <p:cNvGrpSpPr/>
        <p:nvPr/>
      </p:nvGrpSpPr>
      <p:grpSpPr>
        <a:xfrm>
          <a:off x="0" y="0"/>
          <a:ext cx="0" cy="0"/>
          <a:chOff x="0" y="0"/>
          <a:chExt cx="0" cy="0"/>
        </a:xfrm>
      </p:grpSpPr>
      <p:pic>
        <p:nvPicPr>
          <p:cNvPr id="291" name="Google Shape;291;p47"/>
          <p:cNvPicPr preferRelativeResize="0"/>
          <p:nvPr/>
        </p:nvPicPr>
        <p:blipFill rotWithShape="1">
          <a:blip r:embed="rId3">
            <a:alphaModFix/>
          </a:blip>
          <a:srcRect/>
          <a:stretch/>
        </p:blipFill>
        <p:spPr>
          <a:xfrm>
            <a:off x="3544575" y="1222000"/>
            <a:ext cx="5283898" cy="3305176"/>
          </a:xfrm>
          <a:prstGeom prst="rect">
            <a:avLst/>
          </a:prstGeom>
          <a:noFill/>
          <a:ln w="9525" cap="flat" cmpd="sng">
            <a:solidFill>
              <a:srgbClr val="FFFFFF"/>
            </a:solidFill>
            <a:prstDash val="solid"/>
            <a:round/>
            <a:headEnd type="none" w="sm" len="sm"/>
            <a:tailEnd type="none" w="sm" len="sm"/>
          </a:ln>
        </p:spPr>
      </p:pic>
      <p:sp>
        <p:nvSpPr>
          <p:cNvPr id="292" name="Google Shape;292;p47"/>
          <p:cNvSpPr txBox="1"/>
          <p:nvPr/>
        </p:nvSpPr>
        <p:spPr>
          <a:xfrm>
            <a:off x="257025" y="662550"/>
            <a:ext cx="3082200" cy="4389900"/>
          </a:xfrm>
          <a:prstGeom prst="rect">
            <a:avLst/>
          </a:prstGeom>
          <a:noFill/>
          <a:ln>
            <a:noFill/>
          </a:ln>
        </p:spPr>
        <p:txBody>
          <a:bodyPr spcFirstLastPara="1" wrap="square" lIns="91425" tIns="45700" rIns="91425" bIns="45700" anchor="t" anchorCtr="0">
            <a:spAutoFit/>
          </a:bodyPr>
          <a:lstStyle/>
          <a:p>
            <a:pPr marL="114300" marR="0" lvl="0" indent="0" algn="l" rtl="0">
              <a:lnSpc>
                <a:spcPct val="115000"/>
              </a:lnSpc>
              <a:spcBef>
                <a:spcPts val="0"/>
              </a:spcBef>
              <a:spcAft>
                <a:spcPts val="0"/>
              </a:spcAft>
              <a:buClr>
                <a:srgbClr val="000000"/>
              </a:buClr>
              <a:buSzPts val="1400"/>
              <a:buFont typeface="Arial"/>
              <a:buNone/>
            </a:pPr>
            <a:r>
              <a:rPr lang="en" sz="1300" b="1" i="0" u="none" strike="noStrike" cap="none">
                <a:solidFill>
                  <a:srgbClr val="FFFFFF"/>
                </a:solidFill>
                <a:latin typeface="Montserrat"/>
                <a:ea typeface="Montserrat"/>
                <a:cs typeface="Montserrat"/>
                <a:sym typeface="Montserrat"/>
              </a:rPr>
              <a:t>Student empowerment demonstrates a commitment to social justice.</a:t>
            </a:r>
            <a:endParaRPr sz="1300" b="1">
              <a:solidFill>
                <a:srgbClr val="FFFFFF"/>
              </a:solidFill>
              <a:latin typeface="Montserrat"/>
              <a:ea typeface="Montserrat"/>
              <a:cs typeface="Montserrat"/>
              <a:sym typeface="Montserrat"/>
            </a:endParaRPr>
          </a:p>
          <a:p>
            <a:pPr marL="114300" marR="0" lvl="0" indent="0" algn="l" rtl="0">
              <a:lnSpc>
                <a:spcPct val="115000"/>
              </a:lnSpc>
              <a:spcBef>
                <a:spcPts val="1200"/>
              </a:spcBef>
              <a:spcAft>
                <a:spcPts val="0"/>
              </a:spcAft>
              <a:buClr>
                <a:srgbClr val="000000"/>
              </a:buClr>
              <a:buSzPts val="1400"/>
              <a:buFont typeface="Arial"/>
              <a:buNone/>
            </a:pPr>
            <a:r>
              <a:rPr lang="en" sz="1300" i="0" u="none" strike="noStrike" cap="none">
                <a:solidFill>
                  <a:srgbClr val="FFFFFF"/>
                </a:solidFill>
                <a:latin typeface="Montserrat"/>
                <a:ea typeface="Montserrat"/>
                <a:cs typeface="Montserrat"/>
                <a:sym typeface="Montserrat"/>
              </a:rPr>
              <a:t>Students who are invited to participate in learning strategies may perceive themselves as stakeholders whose insight is valued </a:t>
            </a:r>
            <a:r>
              <a:rPr lang="en" sz="1000" i="0" u="none" strike="noStrike" cap="none">
                <a:solidFill>
                  <a:srgbClr val="FFFFFF"/>
                </a:solidFill>
                <a:latin typeface="Montserrat"/>
                <a:ea typeface="Montserrat"/>
                <a:cs typeface="Montserrat"/>
                <a:sym typeface="Montserrat"/>
              </a:rPr>
              <a:t>(Schultz, 2011)</a:t>
            </a:r>
            <a:r>
              <a:rPr lang="en" sz="1300" i="0" u="none" strike="noStrike" cap="none">
                <a:solidFill>
                  <a:srgbClr val="FFFFFF"/>
                </a:solidFill>
                <a:latin typeface="Montserrat"/>
                <a:ea typeface="Montserrat"/>
                <a:cs typeface="Montserrat"/>
                <a:sym typeface="Montserrat"/>
              </a:rPr>
              <a:t>.</a:t>
            </a:r>
            <a:endParaRPr sz="1300">
              <a:solidFill>
                <a:srgbClr val="FFFFFF"/>
              </a:solidFill>
              <a:latin typeface="Montserrat"/>
              <a:ea typeface="Montserrat"/>
              <a:cs typeface="Montserrat"/>
              <a:sym typeface="Montserrat"/>
            </a:endParaRPr>
          </a:p>
          <a:p>
            <a:pPr marL="114300" marR="0" lvl="0" indent="0" algn="l" rtl="0">
              <a:lnSpc>
                <a:spcPct val="115000"/>
              </a:lnSpc>
              <a:spcBef>
                <a:spcPts val="1200"/>
              </a:spcBef>
              <a:spcAft>
                <a:spcPts val="0"/>
              </a:spcAft>
              <a:buClr>
                <a:srgbClr val="000000"/>
              </a:buClr>
              <a:buSzPts val="1400"/>
              <a:buFont typeface="Arial"/>
              <a:buNone/>
            </a:pPr>
            <a:r>
              <a:rPr lang="en" sz="1300" i="0" u="none" strike="noStrike" cap="none">
                <a:solidFill>
                  <a:srgbClr val="FFFFFF"/>
                </a:solidFill>
                <a:latin typeface="Montserrat"/>
                <a:ea typeface="Montserrat"/>
                <a:cs typeface="Montserrat"/>
                <a:sym typeface="Montserrat"/>
              </a:rPr>
              <a:t>Perceptions shared by students may inform instructors’ broad exploration of student diversity.</a:t>
            </a:r>
            <a:endParaRPr sz="1300">
              <a:solidFill>
                <a:srgbClr val="FFFFFF"/>
              </a:solidFill>
              <a:latin typeface="Montserrat"/>
              <a:ea typeface="Montserrat"/>
              <a:cs typeface="Montserrat"/>
              <a:sym typeface="Montserrat"/>
            </a:endParaRPr>
          </a:p>
          <a:p>
            <a:pPr marL="114300" marR="0" lvl="0" indent="0" algn="l" rtl="0">
              <a:lnSpc>
                <a:spcPct val="115000"/>
              </a:lnSpc>
              <a:spcBef>
                <a:spcPts val="1200"/>
              </a:spcBef>
              <a:spcAft>
                <a:spcPts val="1200"/>
              </a:spcAft>
              <a:buClr>
                <a:srgbClr val="000000"/>
              </a:buClr>
              <a:buSzPts val="1400"/>
              <a:buFont typeface="Arial"/>
              <a:buNone/>
            </a:pPr>
            <a:r>
              <a:rPr lang="en" sz="1300" i="0" u="none" strike="noStrike" cap="none">
                <a:solidFill>
                  <a:srgbClr val="FFFFFF"/>
                </a:solidFill>
                <a:latin typeface="Montserrat"/>
                <a:ea typeface="Montserrat"/>
                <a:cs typeface="Montserrat"/>
                <a:sym typeface="Montserrat"/>
              </a:rPr>
              <a:t>Valuable student participation enables the instructor to imagine – and then create - learning experiences from which no student should be marginalized </a:t>
            </a:r>
            <a:r>
              <a:rPr lang="en" sz="1000" i="0" u="none" strike="noStrike" cap="none">
                <a:solidFill>
                  <a:srgbClr val="FFFFFF"/>
                </a:solidFill>
                <a:latin typeface="Montserrat"/>
                <a:ea typeface="Montserrat"/>
                <a:cs typeface="Montserrat"/>
                <a:sym typeface="Montserrat"/>
              </a:rPr>
              <a:t>(Goff &amp; Higbee, 2008).</a:t>
            </a:r>
            <a:endParaRPr sz="1000" i="0" u="none" strike="noStrike" cap="none">
              <a:solidFill>
                <a:srgbClr val="FFFFFF"/>
              </a:solidFill>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pic>
        <p:nvPicPr>
          <p:cNvPr id="297" name="Google Shape;297;p48" descr="Text&#10;&#10;Description automatically generated with medium confidence"/>
          <p:cNvPicPr preferRelativeResize="0"/>
          <p:nvPr/>
        </p:nvPicPr>
        <p:blipFill rotWithShape="1">
          <a:blip r:embed="rId3">
            <a:alphaModFix/>
          </a:blip>
          <a:srcRect/>
          <a:stretch/>
        </p:blipFill>
        <p:spPr>
          <a:xfrm>
            <a:off x="0" y="553711"/>
            <a:ext cx="9144000" cy="3729038"/>
          </a:xfrm>
          <a:prstGeom prst="rect">
            <a:avLst/>
          </a:prstGeom>
          <a:noFill/>
          <a:ln>
            <a:noFill/>
          </a:ln>
        </p:spPr>
      </p:pic>
      <p:sp>
        <p:nvSpPr>
          <p:cNvPr id="298" name="Google Shape;298;p48"/>
          <p:cNvSpPr txBox="1"/>
          <p:nvPr/>
        </p:nvSpPr>
        <p:spPr>
          <a:xfrm>
            <a:off x="237600" y="4477350"/>
            <a:ext cx="8668800" cy="738900"/>
          </a:xfrm>
          <a:prstGeom prst="rect">
            <a:avLst/>
          </a:prstGeom>
          <a:noFill/>
          <a:ln>
            <a:noFill/>
          </a:ln>
        </p:spPr>
        <p:txBody>
          <a:bodyPr spcFirstLastPara="1" wrap="square" lIns="91425" tIns="45700" rIns="91425" bIns="45700" anchor="t" anchorCtr="0">
            <a:spAutoFit/>
          </a:bodyPr>
          <a:lstStyle/>
          <a:p>
            <a:pPr marL="11430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99"/>
                </a:solidFill>
                <a:latin typeface="Arial"/>
                <a:ea typeface="Arial"/>
                <a:cs typeface="Arial"/>
                <a:sym typeface="Arial"/>
              </a:rPr>
              <a:t>I</a:t>
            </a:r>
            <a:r>
              <a:rPr lang="en" sz="1400" i="0" u="none" strike="noStrike" cap="none">
                <a:solidFill>
                  <a:srgbClr val="000099"/>
                </a:solidFill>
                <a:latin typeface="Montserrat"/>
                <a:ea typeface="Montserrat"/>
                <a:cs typeface="Montserrat"/>
                <a:sym typeface="Montserrat"/>
              </a:rPr>
              <a:t>nviting and responding to students’ input was essential to recognizing and comprehending their perspectives. By listening to students’ voices, students were able to claim a role in their learning design. A role that influenced their participation as learners. </a:t>
            </a:r>
            <a:r>
              <a:rPr lang="en" sz="1200" i="0" u="none" strike="noStrike" cap="none">
                <a:solidFill>
                  <a:srgbClr val="000099"/>
                </a:solidFill>
                <a:latin typeface="Montserrat"/>
                <a:ea typeface="Montserrat"/>
                <a:cs typeface="Montserrat"/>
                <a:sym typeface="Montserrat"/>
              </a:rPr>
              <a:t>(Brooman et al., 2015)</a:t>
            </a:r>
            <a:endParaRPr sz="1200">
              <a:solidFill>
                <a:srgbClr val="000099"/>
              </a:solidFill>
              <a:latin typeface="Montserrat"/>
              <a:ea typeface="Montserrat"/>
              <a:cs typeface="Montserrat"/>
              <a:sym typeface="Montserrat"/>
            </a:endParaRPr>
          </a:p>
        </p:txBody>
      </p:sp>
      <p:sp>
        <p:nvSpPr>
          <p:cNvPr id="299" name="Google Shape;299;p48"/>
          <p:cNvSpPr txBox="1"/>
          <p:nvPr/>
        </p:nvSpPr>
        <p:spPr>
          <a:xfrm>
            <a:off x="1226946" y="2626669"/>
            <a:ext cx="13536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800" i="0" u="none" strike="noStrike" cap="none">
                <a:solidFill>
                  <a:srgbClr val="000099"/>
                </a:solidFill>
                <a:latin typeface="Architects Daughter"/>
                <a:ea typeface="Architects Daughter"/>
                <a:cs typeface="Architects Daughter"/>
                <a:sym typeface="Architects Daughter"/>
              </a:rPr>
              <a:t>invested</a:t>
            </a:r>
            <a:endParaRPr sz="800">
              <a:solidFill>
                <a:srgbClr val="000099"/>
              </a:solidFill>
              <a:latin typeface="Architects Daughter"/>
              <a:ea typeface="Architects Daughter"/>
              <a:cs typeface="Architects Daughter"/>
              <a:sym typeface="Architects Daughte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303"/>
        <p:cNvGrpSpPr/>
        <p:nvPr/>
      </p:nvGrpSpPr>
      <p:grpSpPr>
        <a:xfrm>
          <a:off x="0" y="0"/>
          <a:ext cx="0" cy="0"/>
          <a:chOff x="0" y="0"/>
          <a:chExt cx="0" cy="0"/>
        </a:xfrm>
      </p:grpSpPr>
      <p:pic>
        <p:nvPicPr>
          <p:cNvPr id="304" name="Google Shape;304;p49"/>
          <p:cNvPicPr preferRelativeResize="0"/>
          <p:nvPr/>
        </p:nvPicPr>
        <p:blipFill>
          <a:blip r:embed="rId3">
            <a:alphaModFix/>
          </a:blip>
          <a:stretch>
            <a:fillRect/>
          </a:stretch>
        </p:blipFill>
        <p:spPr>
          <a:xfrm>
            <a:off x="374800" y="985023"/>
            <a:ext cx="8394379" cy="4402700"/>
          </a:xfrm>
          <a:prstGeom prst="rect">
            <a:avLst/>
          </a:prstGeom>
          <a:noFill/>
          <a:ln>
            <a:noFill/>
          </a:ln>
        </p:spPr>
      </p:pic>
      <p:sp>
        <p:nvSpPr>
          <p:cNvPr id="305" name="Google Shape;305;p49"/>
          <p:cNvSpPr txBox="1"/>
          <p:nvPr/>
        </p:nvSpPr>
        <p:spPr>
          <a:xfrm>
            <a:off x="647000" y="4771400"/>
            <a:ext cx="2680500" cy="48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a:solidFill>
                  <a:srgbClr val="351C75"/>
                </a:solidFill>
                <a:latin typeface="Caveat"/>
                <a:ea typeface="Caveat"/>
                <a:cs typeface="Caveat"/>
                <a:sym typeface="Caveat"/>
              </a:rPr>
              <a:t>Engaged</a:t>
            </a:r>
            <a:endParaRPr sz="3600" b="1">
              <a:solidFill>
                <a:srgbClr val="351C75"/>
              </a:solidFill>
              <a:latin typeface="Caveat"/>
              <a:ea typeface="Caveat"/>
              <a:cs typeface="Caveat"/>
              <a:sym typeface="Caveat"/>
            </a:endParaRPr>
          </a:p>
        </p:txBody>
      </p:sp>
      <p:sp>
        <p:nvSpPr>
          <p:cNvPr id="306" name="Google Shape;306;p49"/>
          <p:cNvSpPr txBox="1"/>
          <p:nvPr/>
        </p:nvSpPr>
        <p:spPr>
          <a:xfrm>
            <a:off x="6392400" y="4636700"/>
            <a:ext cx="2280300" cy="621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351C75"/>
                </a:solidFill>
                <a:latin typeface="Caveat"/>
                <a:ea typeface="Caveat"/>
                <a:cs typeface="Caveat"/>
                <a:sym typeface="Caveat"/>
              </a:rPr>
              <a:t>Invested</a:t>
            </a:r>
            <a:endParaRPr sz="3600" b="1">
              <a:solidFill>
                <a:srgbClr val="351C75"/>
              </a:solidFill>
              <a:latin typeface="Caveat"/>
              <a:ea typeface="Caveat"/>
              <a:cs typeface="Caveat"/>
              <a:sym typeface="Caveat"/>
            </a:endParaRPr>
          </a:p>
        </p:txBody>
      </p:sp>
      <p:sp>
        <p:nvSpPr>
          <p:cNvPr id="307" name="Google Shape;307;p49"/>
          <p:cNvSpPr txBox="1"/>
          <p:nvPr/>
        </p:nvSpPr>
        <p:spPr>
          <a:xfrm>
            <a:off x="1278550" y="61625"/>
            <a:ext cx="53607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800">
                <a:solidFill>
                  <a:srgbClr val="E0D011"/>
                </a:solidFill>
                <a:latin typeface="Caveat"/>
                <a:ea typeface="Caveat"/>
                <a:cs typeface="Caveat"/>
                <a:sym typeface="Caveat"/>
              </a:rPr>
              <a:t>Educational Equity ...</a:t>
            </a:r>
            <a:endParaRPr sz="4800">
              <a:solidFill>
                <a:srgbClr val="E0D011"/>
              </a:solidFill>
              <a:latin typeface="Caveat"/>
              <a:ea typeface="Caveat"/>
              <a:cs typeface="Caveat"/>
              <a:sym typeface="Cavea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50"/>
          <p:cNvSpPr txBox="1">
            <a:spLocks noGrp="1"/>
          </p:cNvSpPr>
          <p:nvPr>
            <p:ph type="title"/>
          </p:nvPr>
        </p:nvSpPr>
        <p:spPr>
          <a:xfrm>
            <a:off x="696950" y="494475"/>
            <a:ext cx="8135400" cy="63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000099"/>
                </a:solidFill>
                <a:latin typeface="Montserrat"/>
                <a:ea typeface="Montserrat"/>
                <a:cs typeface="Montserrat"/>
                <a:sym typeface="Montserrat"/>
              </a:rPr>
              <a:t>References</a:t>
            </a:r>
            <a:endParaRPr>
              <a:solidFill>
                <a:srgbClr val="000099"/>
              </a:solidFill>
              <a:latin typeface="Montserrat"/>
              <a:ea typeface="Montserrat"/>
              <a:cs typeface="Montserrat"/>
              <a:sym typeface="Montserrat"/>
            </a:endParaRPr>
          </a:p>
        </p:txBody>
      </p:sp>
      <p:sp>
        <p:nvSpPr>
          <p:cNvPr id="313" name="Google Shape;313;p50"/>
          <p:cNvSpPr txBox="1">
            <a:spLocks noGrp="1"/>
          </p:cNvSpPr>
          <p:nvPr>
            <p:ph type="body" idx="1"/>
          </p:nvPr>
        </p:nvSpPr>
        <p:spPr>
          <a:xfrm>
            <a:off x="696950" y="1052450"/>
            <a:ext cx="7843800" cy="37959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000">
                <a:solidFill>
                  <a:schemeClr val="dk1"/>
                </a:solidFill>
                <a:latin typeface="Montserrat"/>
                <a:ea typeface="Montserrat"/>
                <a:cs typeface="Montserrat"/>
                <a:sym typeface="Montserrat"/>
              </a:rPr>
              <a:t>Bowden, J. L., Tickle, L., &amp; Naumann, K. (2021). The four pillars of tertiary student engagement and success: A holistic measurement approach. </a:t>
            </a:r>
            <a:r>
              <a:rPr lang="en" sz="1000" i="1">
                <a:solidFill>
                  <a:schemeClr val="dk1"/>
                </a:solidFill>
                <a:latin typeface="Montserrat"/>
                <a:ea typeface="Montserrat"/>
                <a:cs typeface="Montserrat"/>
                <a:sym typeface="Montserrat"/>
              </a:rPr>
              <a:t>Studies in Higher Education</a:t>
            </a:r>
            <a:r>
              <a:rPr lang="en" sz="1000">
                <a:solidFill>
                  <a:schemeClr val="dk1"/>
                </a:solidFill>
                <a:latin typeface="Montserrat"/>
                <a:ea typeface="Montserrat"/>
                <a:cs typeface="Montserrat"/>
                <a:sym typeface="Montserrat"/>
              </a:rPr>
              <a:t>, </a:t>
            </a:r>
            <a:r>
              <a:rPr lang="en" sz="1000" i="1">
                <a:solidFill>
                  <a:schemeClr val="dk1"/>
                </a:solidFill>
                <a:latin typeface="Montserrat"/>
                <a:ea typeface="Montserrat"/>
                <a:cs typeface="Montserrat"/>
                <a:sym typeface="Montserrat"/>
              </a:rPr>
              <a:t>46</a:t>
            </a:r>
            <a:r>
              <a:rPr lang="en" sz="1000">
                <a:solidFill>
                  <a:schemeClr val="dk1"/>
                </a:solidFill>
                <a:latin typeface="Montserrat"/>
                <a:ea typeface="Montserrat"/>
                <a:cs typeface="Montserrat"/>
                <a:sym typeface="Montserrat"/>
              </a:rPr>
              <a:t>(6), 1207-1224. https://doi.org/10.1080/03075079.2019.1672647 </a:t>
            </a:r>
            <a:endParaRPr sz="10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None/>
            </a:pPr>
            <a:br>
              <a:rPr lang="en" sz="1000">
                <a:solidFill>
                  <a:schemeClr val="dk1"/>
                </a:solidFill>
                <a:latin typeface="Montserrat"/>
                <a:ea typeface="Montserrat"/>
                <a:cs typeface="Montserrat"/>
                <a:sym typeface="Montserrat"/>
              </a:rPr>
            </a:br>
            <a:r>
              <a:rPr lang="en" sz="1000">
                <a:solidFill>
                  <a:schemeClr val="dk1"/>
                </a:solidFill>
                <a:latin typeface="Montserrat"/>
                <a:ea typeface="Montserrat"/>
                <a:cs typeface="Montserrat"/>
                <a:sym typeface="Montserrat"/>
              </a:rPr>
              <a:t>Brooman, S., Darwent, S., &amp; Pimor, A. (2015). The student voice in higher education curriculum design: Is there</a:t>
            </a:r>
            <a:endParaRPr sz="10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None/>
            </a:pPr>
            <a:r>
              <a:rPr lang="en" sz="1000">
                <a:solidFill>
                  <a:schemeClr val="dk1"/>
                </a:solidFill>
                <a:latin typeface="Montserrat"/>
                <a:ea typeface="Montserrat"/>
                <a:cs typeface="Montserrat"/>
                <a:sym typeface="Montserrat"/>
              </a:rPr>
              <a:t>value in listening? Innovations in Education and Teaching International, 52(6), 663-674.</a:t>
            </a:r>
            <a:endParaRPr sz="10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None/>
            </a:pPr>
            <a:r>
              <a:rPr lang="en" sz="1000">
                <a:solidFill>
                  <a:schemeClr val="dk1"/>
                </a:solidFill>
                <a:latin typeface="Montserrat"/>
                <a:ea typeface="Montserrat"/>
                <a:cs typeface="Montserrat"/>
                <a:sym typeface="Montserrat"/>
              </a:rPr>
              <a:t>https://doi.org/10.1080/14703297.2014.910128</a:t>
            </a:r>
            <a:endParaRPr sz="10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None/>
            </a:pPr>
            <a:r>
              <a:rPr lang="en" sz="1000">
                <a:solidFill>
                  <a:schemeClr val="dk1"/>
                </a:solidFill>
                <a:latin typeface="Montserrat"/>
                <a:ea typeface="Montserrat"/>
                <a:cs typeface="Montserrat"/>
                <a:sym typeface="Montserrat"/>
              </a:rPr>
              <a:t> </a:t>
            </a:r>
            <a:endParaRPr sz="10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None/>
            </a:pPr>
            <a:r>
              <a:rPr lang="en" sz="1000">
                <a:solidFill>
                  <a:schemeClr val="dk1"/>
                </a:solidFill>
                <a:latin typeface="Montserrat"/>
                <a:ea typeface="Montserrat"/>
                <a:cs typeface="Montserrat"/>
                <a:sym typeface="Montserrat"/>
              </a:rPr>
              <a:t>Goff, E., &amp; Higbee, J. L. (2008). [Introduction]. In J. L. Higbee &amp; E. Goff (Eds.), Pedagogy and student services for</a:t>
            </a:r>
            <a:endParaRPr sz="10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None/>
            </a:pPr>
            <a:r>
              <a:rPr lang="en" sz="1000">
                <a:solidFill>
                  <a:schemeClr val="dk1"/>
                </a:solidFill>
                <a:latin typeface="Montserrat"/>
                <a:ea typeface="Montserrat"/>
                <a:cs typeface="Montserrat"/>
                <a:sym typeface="Montserrat"/>
              </a:rPr>
              <a:t>institutional transformation: Implementing Universal Design in higher education (pp. 1-8). Retrieved from</a:t>
            </a:r>
            <a:endParaRPr sz="10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None/>
            </a:pPr>
            <a:r>
              <a:rPr lang="en" sz="1000">
                <a:solidFill>
                  <a:schemeClr val="dk1"/>
                </a:solidFill>
                <a:latin typeface="Montserrat"/>
                <a:ea typeface="Montserrat"/>
                <a:cs typeface="Montserrat"/>
                <a:sym typeface="Montserrat"/>
              </a:rPr>
              <a:t>http://www.cehd.umn.edu/passit/docs/PASS-IT-Book.pdf</a:t>
            </a:r>
            <a:endParaRPr sz="10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None/>
            </a:pPr>
            <a:r>
              <a:rPr lang="en" sz="1000">
                <a:solidFill>
                  <a:schemeClr val="dk1"/>
                </a:solidFill>
                <a:latin typeface="Montserrat"/>
                <a:ea typeface="Montserrat"/>
                <a:cs typeface="Montserrat"/>
                <a:sym typeface="Montserrat"/>
              </a:rPr>
              <a:t> </a:t>
            </a:r>
            <a:endParaRPr sz="10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None/>
            </a:pPr>
            <a:r>
              <a:rPr lang="en" sz="1000">
                <a:solidFill>
                  <a:schemeClr val="dk1"/>
                </a:solidFill>
                <a:latin typeface="Montserrat"/>
                <a:ea typeface="Montserrat"/>
                <a:cs typeface="Montserrat"/>
                <a:sym typeface="Montserrat"/>
              </a:rPr>
              <a:t>Hackman, H. W., &amp; Rauscher, L. (2004). A Pathway to Access for All: Exploring the Connections Between</a:t>
            </a:r>
            <a:endParaRPr sz="10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None/>
            </a:pPr>
            <a:r>
              <a:rPr lang="en" sz="1000">
                <a:solidFill>
                  <a:schemeClr val="dk1"/>
                </a:solidFill>
                <a:latin typeface="Montserrat"/>
                <a:ea typeface="Montserrat"/>
                <a:cs typeface="Montserrat"/>
                <a:sym typeface="Montserrat"/>
              </a:rPr>
              <a:t>Universal Instructional Design and Social Justice Education. Equity &amp; Excellence in Education, 37(2), 114–123.</a:t>
            </a:r>
            <a:endParaRPr sz="10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None/>
            </a:pPr>
            <a:r>
              <a:rPr lang="en" sz="1000">
                <a:solidFill>
                  <a:schemeClr val="dk1"/>
                </a:solidFill>
                <a:latin typeface="Montserrat"/>
                <a:ea typeface="Montserrat"/>
                <a:cs typeface="Montserrat"/>
                <a:sym typeface="Montserrat"/>
              </a:rPr>
              <a:t>https://doi-org.ezproxy.lib.uwstout.edu/10.1080/10665680490453931</a:t>
            </a:r>
            <a:endParaRPr sz="10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None/>
            </a:pPr>
            <a:r>
              <a:rPr lang="en" sz="1000">
                <a:solidFill>
                  <a:schemeClr val="dk1"/>
                </a:solidFill>
                <a:latin typeface="Montserrat"/>
                <a:ea typeface="Montserrat"/>
                <a:cs typeface="Montserrat"/>
                <a:sym typeface="Montserrat"/>
              </a:rPr>
              <a:t> </a:t>
            </a:r>
            <a:endParaRPr sz="10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None/>
            </a:pPr>
            <a:r>
              <a:rPr lang="en" sz="1000">
                <a:solidFill>
                  <a:schemeClr val="dk1"/>
                </a:solidFill>
                <a:latin typeface="Montserrat"/>
                <a:ea typeface="Montserrat"/>
                <a:cs typeface="Montserrat"/>
                <a:sym typeface="Montserrat"/>
              </a:rPr>
              <a:t>O'Connell, M. J., &amp; Vandas, K. L. (2015). </a:t>
            </a:r>
            <a:r>
              <a:rPr lang="en" sz="1000" i="1">
                <a:solidFill>
                  <a:schemeClr val="dk1"/>
                </a:solidFill>
                <a:latin typeface="Montserrat"/>
                <a:ea typeface="Montserrat"/>
                <a:cs typeface="Montserrat"/>
                <a:sym typeface="Montserrat"/>
              </a:rPr>
              <a:t>Partnering with students: Building ownership of learning</a:t>
            </a:r>
            <a:r>
              <a:rPr lang="en" sz="1000">
                <a:solidFill>
                  <a:schemeClr val="dk1"/>
                </a:solidFill>
                <a:latin typeface="Montserrat"/>
                <a:ea typeface="Montserrat"/>
                <a:cs typeface="Montserrat"/>
                <a:sym typeface="Montserrat"/>
              </a:rPr>
              <a:t>. Corwin.</a:t>
            </a:r>
            <a:endParaRPr sz="10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None/>
            </a:pPr>
            <a:r>
              <a:rPr lang="en" sz="1000">
                <a:solidFill>
                  <a:schemeClr val="dk1"/>
                </a:solidFill>
                <a:latin typeface="Montserrat"/>
                <a:ea typeface="Montserrat"/>
                <a:cs typeface="Montserrat"/>
                <a:sym typeface="Montserrat"/>
              </a:rPr>
              <a:t> </a:t>
            </a:r>
            <a:endParaRPr sz="10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None/>
            </a:pPr>
            <a:r>
              <a:rPr lang="en" sz="1000">
                <a:solidFill>
                  <a:schemeClr val="dk1"/>
                </a:solidFill>
                <a:latin typeface="Montserrat"/>
                <a:ea typeface="Montserrat"/>
                <a:cs typeface="Montserrat"/>
                <a:sym typeface="Montserrat"/>
              </a:rPr>
              <a:t>Schultz, B. D. (2011). Listening to and learning from students: Possibilities for teaching, learning, and curriculum.</a:t>
            </a:r>
            <a:endParaRPr sz="10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None/>
            </a:pPr>
            <a:r>
              <a:rPr lang="en" sz="1000">
                <a:solidFill>
                  <a:schemeClr val="dk1"/>
                </a:solidFill>
                <a:latin typeface="Montserrat"/>
                <a:ea typeface="Montserrat"/>
                <a:cs typeface="Montserrat"/>
                <a:sym typeface="Montserrat"/>
              </a:rPr>
              <a:t>Charlotte, NC: IAP, Information Age.</a:t>
            </a:r>
            <a:endParaRPr sz="10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None/>
            </a:pPr>
            <a:endParaRPr sz="1000">
              <a:solidFill>
                <a:schemeClr val="dk1"/>
              </a:solidFill>
              <a:latin typeface="Montserrat"/>
              <a:ea typeface="Montserrat"/>
              <a:cs typeface="Montserrat"/>
              <a:sym typeface="Montserrat"/>
            </a:endParaRPr>
          </a:p>
          <a:p>
            <a:pPr marL="0" lvl="0" indent="0" algn="l" rtl="0">
              <a:lnSpc>
                <a:spcPct val="100000"/>
              </a:lnSpc>
              <a:spcBef>
                <a:spcPts val="0"/>
              </a:spcBef>
              <a:spcAft>
                <a:spcPts val="0"/>
              </a:spcAft>
              <a:buNone/>
            </a:pPr>
            <a:r>
              <a:rPr lang="en" sz="1000">
                <a:solidFill>
                  <a:schemeClr val="dk1"/>
                </a:solidFill>
                <a:latin typeface="Montserrat"/>
                <a:ea typeface="Montserrat"/>
                <a:cs typeface="Montserrat"/>
                <a:sym typeface="Montserrat"/>
              </a:rPr>
              <a:t>Images from pixabay.com</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130"/>
        <p:cNvGrpSpPr/>
        <p:nvPr/>
      </p:nvGrpSpPr>
      <p:grpSpPr>
        <a:xfrm>
          <a:off x="0" y="0"/>
          <a:ext cx="0" cy="0"/>
          <a:chOff x="0" y="0"/>
          <a:chExt cx="0" cy="0"/>
        </a:xfrm>
      </p:grpSpPr>
      <p:pic>
        <p:nvPicPr>
          <p:cNvPr id="3" name="Picture 2" descr="A person with the hand on the chin&#10;&#10;Description automatically generated with medium confidence">
            <a:extLst>
              <a:ext uri="{FF2B5EF4-FFF2-40B4-BE49-F238E27FC236}">
                <a16:creationId xmlns:a16="http://schemas.microsoft.com/office/drawing/2014/main" id="{3821C047-CCEB-4160-878D-0D1AD0441BE2}"/>
              </a:ext>
            </a:extLst>
          </p:cNvPr>
          <p:cNvPicPr>
            <a:picLocks noChangeAspect="1"/>
          </p:cNvPicPr>
          <p:nvPr/>
        </p:nvPicPr>
        <p:blipFill>
          <a:blip r:embed="rId3">
            <a:duotone>
              <a:prstClr val="black"/>
              <a:schemeClr val="tx2">
                <a:tint val="45000"/>
                <a:satMod val="400000"/>
              </a:schemeClr>
            </a:duotone>
          </a:blip>
          <a:stretch>
            <a:fillRect/>
          </a:stretch>
        </p:blipFill>
        <p:spPr>
          <a:xfrm>
            <a:off x="955348" y="444515"/>
            <a:ext cx="7233304" cy="4825970"/>
          </a:xfrm>
          <a:prstGeom prst="rect">
            <a:avLst/>
          </a:prstGeom>
        </p:spPr>
      </p:pic>
      <p:pic>
        <p:nvPicPr>
          <p:cNvPr id="10" name="Google Shape;122;p28">
            <a:hlinkClick r:id="rId4"/>
            <a:extLst>
              <a:ext uri="{FF2B5EF4-FFF2-40B4-BE49-F238E27FC236}">
                <a16:creationId xmlns:a16="http://schemas.microsoft.com/office/drawing/2014/main" id="{E03CBD42-E526-4719-8E74-82852F1DD48E}"/>
              </a:ext>
            </a:extLst>
          </p:cNvPr>
          <p:cNvPicPr preferRelativeResize="0"/>
          <p:nvPr/>
        </p:nvPicPr>
        <p:blipFill>
          <a:blip r:embed="rId5">
            <a:alphaModFix/>
          </a:blip>
          <a:stretch>
            <a:fillRect/>
          </a:stretch>
        </p:blipFill>
        <p:spPr>
          <a:xfrm>
            <a:off x="4697505" y="621079"/>
            <a:ext cx="3343836" cy="573922"/>
          </a:xfrm>
          <a:prstGeom prst="rect">
            <a:avLst/>
          </a:prstGeom>
          <a:noFill/>
          <a:ln>
            <a:noFill/>
          </a:ln>
        </p:spPr>
      </p:pic>
      <p:pic>
        <p:nvPicPr>
          <p:cNvPr id="11" name="Google Shape;116;p27">
            <a:hlinkClick r:id="rId6"/>
            <a:extLst>
              <a:ext uri="{FF2B5EF4-FFF2-40B4-BE49-F238E27FC236}">
                <a16:creationId xmlns:a16="http://schemas.microsoft.com/office/drawing/2014/main" id="{C816D2D3-DC1B-4DBB-AF76-9A22907BC8F0}"/>
              </a:ext>
            </a:extLst>
          </p:cNvPr>
          <p:cNvPicPr preferRelativeResize="0"/>
          <p:nvPr/>
        </p:nvPicPr>
        <p:blipFill>
          <a:blip r:embed="rId7">
            <a:alphaModFix/>
          </a:blip>
          <a:stretch>
            <a:fillRect/>
          </a:stretch>
        </p:blipFill>
        <p:spPr>
          <a:xfrm>
            <a:off x="1119346" y="1456489"/>
            <a:ext cx="2051754" cy="736439"/>
          </a:xfrm>
          <a:prstGeom prst="rect">
            <a:avLst/>
          </a:prstGeom>
          <a:noFill/>
          <a:ln>
            <a:noFill/>
          </a:ln>
        </p:spPr>
      </p:pic>
      <p:pic>
        <p:nvPicPr>
          <p:cNvPr id="12" name="Google Shape;115;p27">
            <a:hlinkClick r:id="rId8"/>
            <a:extLst>
              <a:ext uri="{FF2B5EF4-FFF2-40B4-BE49-F238E27FC236}">
                <a16:creationId xmlns:a16="http://schemas.microsoft.com/office/drawing/2014/main" id="{11D63746-DC35-42ED-A669-B846B505D082}"/>
              </a:ext>
            </a:extLst>
          </p:cNvPr>
          <p:cNvPicPr preferRelativeResize="0"/>
          <p:nvPr/>
        </p:nvPicPr>
        <p:blipFill>
          <a:blip r:embed="rId9">
            <a:alphaModFix/>
          </a:blip>
          <a:stretch>
            <a:fillRect/>
          </a:stretch>
        </p:blipFill>
        <p:spPr>
          <a:xfrm rot="-14">
            <a:off x="1238144" y="3299772"/>
            <a:ext cx="3541059" cy="577211"/>
          </a:xfrm>
          <a:prstGeom prst="rect">
            <a:avLst/>
          </a:prstGeom>
          <a:noFill/>
          <a:ln>
            <a:noFill/>
          </a:ln>
        </p:spPr>
      </p:pic>
      <p:pic>
        <p:nvPicPr>
          <p:cNvPr id="13" name="Google Shape;117;p27">
            <a:hlinkClick r:id="rId10"/>
            <a:extLst>
              <a:ext uri="{FF2B5EF4-FFF2-40B4-BE49-F238E27FC236}">
                <a16:creationId xmlns:a16="http://schemas.microsoft.com/office/drawing/2014/main" id="{F3985440-7DB5-4104-9946-5BA8B0F3E669}"/>
              </a:ext>
            </a:extLst>
          </p:cNvPr>
          <p:cNvPicPr preferRelativeResize="0"/>
          <p:nvPr/>
        </p:nvPicPr>
        <p:blipFill>
          <a:blip r:embed="rId11">
            <a:alphaModFix/>
          </a:blip>
          <a:stretch>
            <a:fillRect/>
          </a:stretch>
        </p:blipFill>
        <p:spPr>
          <a:xfrm>
            <a:off x="5486086" y="1809393"/>
            <a:ext cx="2422206" cy="736438"/>
          </a:xfrm>
          <a:prstGeom prst="rect">
            <a:avLst/>
          </a:prstGeom>
          <a:noFill/>
          <a:ln>
            <a:noFill/>
          </a:ln>
        </p:spPr>
      </p:pic>
      <p:pic>
        <p:nvPicPr>
          <p:cNvPr id="14" name="Google Shape;114;p27">
            <a:hlinkClick r:id="rId12"/>
            <a:extLst>
              <a:ext uri="{FF2B5EF4-FFF2-40B4-BE49-F238E27FC236}">
                <a16:creationId xmlns:a16="http://schemas.microsoft.com/office/drawing/2014/main" id="{5FE7F8AE-2A5E-44F8-A1B9-7A3F017AEE55}"/>
              </a:ext>
            </a:extLst>
          </p:cNvPr>
          <p:cNvPicPr preferRelativeResize="0"/>
          <p:nvPr/>
        </p:nvPicPr>
        <p:blipFill>
          <a:blip r:embed="rId13">
            <a:alphaModFix/>
          </a:blip>
          <a:stretch>
            <a:fillRect/>
          </a:stretch>
        </p:blipFill>
        <p:spPr>
          <a:xfrm>
            <a:off x="3126096" y="4533444"/>
            <a:ext cx="4682961" cy="46513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130"/>
        <p:cNvGrpSpPr/>
        <p:nvPr/>
      </p:nvGrpSpPr>
      <p:grpSpPr>
        <a:xfrm>
          <a:off x="0" y="0"/>
          <a:ext cx="0" cy="0"/>
          <a:chOff x="0" y="0"/>
          <a:chExt cx="0" cy="0"/>
        </a:xfrm>
      </p:grpSpPr>
      <p:pic>
        <p:nvPicPr>
          <p:cNvPr id="131" name="Google Shape;131;p29" descr="A person using a computer&#10;&#10;Description automatically generated with low confidence"/>
          <p:cNvPicPr preferRelativeResize="0"/>
          <p:nvPr/>
        </p:nvPicPr>
        <p:blipFill rotWithShape="1">
          <a:blip r:embed="rId3">
            <a:alphaModFix/>
          </a:blip>
          <a:srcRect/>
          <a:stretch/>
        </p:blipFill>
        <p:spPr>
          <a:xfrm>
            <a:off x="4263205" y="2993359"/>
            <a:ext cx="2219833" cy="1476420"/>
          </a:xfrm>
          <a:prstGeom prst="rect">
            <a:avLst/>
          </a:prstGeom>
          <a:noFill/>
          <a:ln w="9525" cap="flat" cmpd="sng">
            <a:solidFill>
              <a:srgbClr val="F2F2F2"/>
            </a:solidFill>
            <a:prstDash val="solid"/>
            <a:round/>
            <a:headEnd type="none" w="sm" len="sm"/>
            <a:tailEnd type="none" w="sm" len="sm"/>
          </a:ln>
        </p:spPr>
      </p:pic>
      <p:pic>
        <p:nvPicPr>
          <p:cNvPr id="132" name="Google Shape;132;p29" descr="A picture containing person, indoor&#10;&#10;Description automatically generated"/>
          <p:cNvPicPr preferRelativeResize="0"/>
          <p:nvPr/>
        </p:nvPicPr>
        <p:blipFill rotWithShape="1">
          <a:blip r:embed="rId4">
            <a:alphaModFix/>
          </a:blip>
          <a:srcRect/>
          <a:stretch/>
        </p:blipFill>
        <p:spPr>
          <a:xfrm>
            <a:off x="5729796" y="1793045"/>
            <a:ext cx="2219833" cy="1422080"/>
          </a:xfrm>
          <a:prstGeom prst="rect">
            <a:avLst/>
          </a:prstGeom>
          <a:noFill/>
          <a:ln w="9525" cap="flat" cmpd="sng">
            <a:solidFill>
              <a:srgbClr val="F2F2F2"/>
            </a:solidFill>
            <a:prstDash val="solid"/>
            <a:round/>
            <a:headEnd type="none" w="sm" len="sm"/>
            <a:tailEnd type="none" w="sm" len="sm"/>
          </a:ln>
        </p:spPr>
      </p:pic>
      <p:pic>
        <p:nvPicPr>
          <p:cNvPr id="133" name="Google Shape;133;p29" descr="A person using a computer&#10;&#10;Description automatically generated with medium confidence"/>
          <p:cNvPicPr preferRelativeResize="0"/>
          <p:nvPr/>
        </p:nvPicPr>
        <p:blipFill rotWithShape="1">
          <a:blip r:embed="rId5">
            <a:alphaModFix/>
          </a:blip>
          <a:srcRect/>
          <a:stretch/>
        </p:blipFill>
        <p:spPr>
          <a:xfrm>
            <a:off x="1831042" y="3436068"/>
            <a:ext cx="2193920" cy="1462613"/>
          </a:xfrm>
          <a:prstGeom prst="rect">
            <a:avLst/>
          </a:prstGeom>
          <a:noFill/>
          <a:ln w="9525" cap="flat" cmpd="sng">
            <a:solidFill>
              <a:srgbClr val="F2F2F2"/>
            </a:solidFill>
            <a:prstDash val="solid"/>
            <a:round/>
            <a:headEnd type="none" w="sm" len="sm"/>
            <a:tailEnd type="none" w="sm" len="sm"/>
          </a:ln>
        </p:spPr>
      </p:pic>
      <p:pic>
        <p:nvPicPr>
          <p:cNvPr id="134" name="Google Shape;134;p29" descr="A person with the hand on the face looking at a computer&#10;&#10;Description automatically generated with low confidence"/>
          <p:cNvPicPr preferRelativeResize="0"/>
          <p:nvPr/>
        </p:nvPicPr>
        <p:blipFill rotWithShape="1">
          <a:blip r:embed="rId6">
            <a:alphaModFix/>
          </a:blip>
          <a:srcRect/>
          <a:stretch/>
        </p:blipFill>
        <p:spPr>
          <a:xfrm>
            <a:off x="1992631" y="332372"/>
            <a:ext cx="2142350" cy="1428233"/>
          </a:xfrm>
          <a:prstGeom prst="rect">
            <a:avLst/>
          </a:prstGeom>
          <a:noFill/>
          <a:ln w="9525" cap="flat" cmpd="sng">
            <a:solidFill>
              <a:srgbClr val="F2F2F2"/>
            </a:solidFill>
            <a:prstDash val="solid"/>
            <a:round/>
            <a:headEnd type="none" w="sm" len="sm"/>
            <a:tailEnd type="none" w="sm" len="sm"/>
          </a:ln>
        </p:spPr>
      </p:pic>
      <p:pic>
        <p:nvPicPr>
          <p:cNvPr id="135" name="Google Shape;135;p29" descr="A person reading a book&#10;&#10;Description automatically generated with medium confidence"/>
          <p:cNvPicPr preferRelativeResize="0"/>
          <p:nvPr/>
        </p:nvPicPr>
        <p:blipFill rotWithShape="1">
          <a:blip r:embed="rId7">
            <a:alphaModFix/>
          </a:blip>
          <a:srcRect/>
          <a:stretch/>
        </p:blipFill>
        <p:spPr>
          <a:xfrm>
            <a:off x="1142674" y="1793045"/>
            <a:ext cx="2193920" cy="1461470"/>
          </a:xfrm>
          <a:prstGeom prst="rect">
            <a:avLst/>
          </a:prstGeom>
          <a:noFill/>
          <a:ln w="9525" cap="flat" cmpd="sng">
            <a:solidFill>
              <a:srgbClr val="F2F2F2"/>
            </a:solidFill>
            <a:prstDash val="solid"/>
            <a:round/>
            <a:headEnd type="none" w="sm" len="sm"/>
            <a:tailEnd type="none" w="sm" len="sm"/>
          </a:ln>
        </p:spPr>
      </p:pic>
      <p:pic>
        <p:nvPicPr>
          <p:cNvPr id="136" name="Google Shape;136;p29" descr="A person wearing glasses&#10;&#10;Description automatically generated with low confidence"/>
          <p:cNvPicPr preferRelativeResize="0"/>
          <p:nvPr/>
        </p:nvPicPr>
        <p:blipFill rotWithShape="1">
          <a:blip r:embed="rId8">
            <a:alphaModFix/>
          </a:blip>
          <a:srcRect/>
          <a:stretch/>
        </p:blipFill>
        <p:spPr>
          <a:xfrm>
            <a:off x="4354616" y="538391"/>
            <a:ext cx="2219833" cy="1479888"/>
          </a:xfrm>
          <a:prstGeom prst="rect">
            <a:avLst/>
          </a:prstGeom>
          <a:noFill/>
          <a:ln w="9525" cap="flat" cmpd="sng">
            <a:solidFill>
              <a:srgbClr val="F2F2F2"/>
            </a:solidFill>
            <a:prstDash val="solid"/>
            <a:round/>
            <a:headEnd type="none" w="sm" len="sm"/>
            <a:tailEnd type="none" w="sm" len="sm"/>
          </a:ln>
        </p:spPr>
      </p:pic>
      <p:pic>
        <p:nvPicPr>
          <p:cNvPr id="137" name="Google Shape;137;p29" descr="A person looking at a computer screen&#10;&#10;Description automatically generated with medium confidence"/>
          <p:cNvPicPr preferRelativeResize="0"/>
          <p:nvPr/>
        </p:nvPicPr>
        <p:blipFill rotWithShape="1">
          <a:blip r:embed="rId9">
            <a:alphaModFix/>
          </a:blip>
          <a:srcRect/>
          <a:stretch/>
        </p:blipFill>
        <p:spPr>
          <a:xfrm>
            <a:off x="3233069" y="1572101"/>
            <a:ext cx="2795951" cy="1863967"/>
          </a:xfrm>
          <a:prstGeom prst="rect">
            <a:avLst/>
          </a:prstGeom>
          <a:noFill/>
          <a:ln w="19050" cap="flat" cmpd="sng">
            <a:solidFill>
              <a:srgbClr val="F2F2F2"/>
            </a:solidFill>
            <a:prstDash val="solid"/>
            <a:round/>
            <a:headEnd type="none" w="sm" len="sm"/>
            <a:tailEnd type="none" w="sm" len="sm"/>
          </a:ln>
        </p:spPr>
      </p:pic>
    </p:spTree>
    <p:extLst>
      <p:ext uri="{BB962C8B-B14F-4D97-AF65-F5344CB8AC3E}">
        <p14:creationId xmlns:p14="http://schemas.microsoft.com/office/powerpoint/2010/main" val="672022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141"/>
        <p:cNvGrpSpPr/>
        <p:nvPr/>
      </p:nvGrpSpPr>
      <p:grpSpPr>
        <a:xfrm>
          <a:off x="0" y="0"/>
          <a:ext cx="0" cy="0"/>
          <a:chOff x="0" y="0"/>
          <a:chExt cx="0" cy="0"/>
        </a:xfrm>
      </p:grpSpPr>
      <p:pic>
        <p:nvPicPr>
          <p:cNvPr id="142" name="Google Shape;142;p30" descr="A person using a computer&#10;&#10;Description automatically generated with low confidence"/>
          <p:cNvPicPr preferRelativeResize="0"/>
          <p:nvPr/>
        </p:nvPicPr>
        <p:blipFill rotWithShape="1">
          <a:blip r:embed="rId3">
            <a:alphaModFix/>
          </a:blip>
          <a:srcRect/>
          <a:stretch/>
        </p:blipFill>
        <p:spPr>
          <a:xfrm>
            <a:off x="4263205" y="2993359"/>
            <a:ext cx="2219833" cy="1476420"/>
          </a:xfrm>
          <a:prstGeom prst="rect">
            <a:avLst/>
          </a:prstGeom>
          <a:noFill/>
          <a:ln w="9525" cap="flat" cmpd="sng">
            <a:solidFill>
              <a:srgbClr val="F2F2F2"/>
            </a:solidFill>
            <a:prstDash val="solid"/>
            <a:round/>
            <a:headEnd type="none" w="sm" len="sm"/>
            <a:tailEnd type="none" w="sm" len="sm"/>
          </a:ln>
        </p:spPr>
      </p:pic>
      <p:pic>
        <p:nvPicPr>
          <p:cNvPr id="143" name="Google Shape;143;p30" descr="A picture containing person, indoor&#10;&#10;Description automatically generated"/>
          <p:cNvPicPr preferRelativeResize="0"/>
          <p:nvPr/>
        </p:nvPicPr>
        <p:blipFill rotWithShape="1">
          <a:blip r:embed="rId4">
            <a:alphaModFix/>
          </a:blip>
          <a:srcRect/>
          <a:stretch/>
        </p:blipFill>
        <p:spPr>
          <a:xfrm>
            <a:off x="5729796" y="1793045"/>
            <a:ext cx="2219833" cy="1422080"/>
          </a:xfrm>
          <a:prstGeom prst="rect">
            <a:avLst/>
          </a:prstGeom>
          <a:noFill/>
          <a:ln w="9525" cap="flat" cmpd="sng">
            <a:solidFill>
              <a:srgbClr val="F2F2F2"/>
            </a:solidFill>
            <a:prstDash val="solid"/>
            <a:round/>
            <a:headEnd type="none" w="sm" len="sm"/>
            <a:tailEnd type="none" w="sm" len="sm"/>
          </a:ln>
        </p:spPr>
      </p:pic>
      <p:pic>
        <p:nvPicPr>
          <p:cNvPr id="144" name="Google Shape;144;p30" descr="A person with the hand on the face looking at a computer&#10;&#10;Description automatically generated with low confidence"/>
          <p:cNvPicPr preferRelativeResize="0"/>
          <p:nvPr/>
        </p:nvPicPr>
        <p:blipFill rotWithShape="1">
          <a:blip r:embed="rId5">
            <a:alphaModFix/>
          </a:blip>
          <a:srcRect/>
          <a:stretch/>
        </p:blipFill>
        <p:spPr>
          <a:xfrm>
            <a:off x="1992631" y="332372"/>
            <a:ext cx="2142350" cy="1428233"/>
          </a:xfrm>
          <a:prstGeom prst="rect">
            <a:avLst/>
          </a:prstGeom>
          <a:noFill/>
          <a:ln w="9525" cap="flat" cmpd="sng">
            <a:solidFill>
              <a:srgbClr val="F2F2F2"/>
            </a:solidFill>
            <a:prstDash val="solid"/>
            <a:round/>
            <a:headEnd type="none" w="sm" len="sm"/>
            <a:tailEnd type="none" w="sm" len="sm"/>
          </a:ln>
        </p:spPr>
      </p:pic>
      <p:pic>
        <p:nvPicPr>
          <p:cNvPr id="145" name="Google Shape;145;p30" descr="A person reading a book&#10;&#10;Description automatically generated with medium confidence"/>
          <p:cNvPicPr preferRelativeResize="0"/>
          <p:nvPr/>
        </p:nvPicPr>
        <p:blipFill rotWithShape="1">
          <a:blip r:embed="rId6">
            <a:alphaModFix/>
          </a:blip>
          <a:srcRect/>
          <a:stretch/>
        </p:blipFill>
        <p:spPr>
          <a:xfrm>
            <a:off x="1142674" y="1793045"/>
            <a:ext cx="2193920" cy="1461470"/>
          </a:xfrm>
          <a:prstGeom prst="rect">
            <a:avLst/>
          </a:prstGeom>
          <a:noFill/>
          <a:ln w="9525" cap="flat" cmpd="sng">
            <a:solidFill>
              <a:srgbClr val="F2F2F2"/>
            </a:solidFill>
            <a:prstDash val="solid"/>
            <a:round/>
            <a:headEnd type="none" w="sm" len="sm"/>
            <a:tailEnd type="none" w="sm" len="sm"/>
          </a:ln>
        </p:spPr>
      </p:pic>
      <p:pic>
        <p:nvPicPr>
          <p:cNvPr id="146" name="Google Shape;146;p30" descr="A person wearing glasses&#10;&#10;Description automatically generated with low confidence"/>
          <p:cNvPicPr preferRelativeResize="0"/>
          <p:nvPr/>
        </p:nvPicPr>
        <p:blipFill rotWithShape="1">
          <a:blip r:embed="rId7">
            <a:alphaModFix/>
          </a:blip>
          <a:srcRect/>
          <a:stretch/>
        </p:blipFill>
        <p:spPr>
          <a:xfrm>
            <a:off x="4354616" y="538391"/>
            <a:ext cx="2219833" cy="1479888"/>
          </a:xfrm>
          <a:prstGeom prst="rect">
            <a:avLst/>
          </a:prstGeom>
          <a:noFill/>
          <a:ln w="9525" cap="flat" cmpd="sng">
            <a:solidFill>
              <a:srgbClr val="F2F2F2"/>
            </a:solidFill>
            <a:prstDash val="solid"/>
            <a:round/>
            <a:headEnd type="none" w="sm" len="sm"/>
            <a:tailEnd type="none" w="sm" len="sm"/>
          </a:ln>
        </p:spPr>
      </p:pic>
      <p:pic>
        <p:nvPicPr>
          <p:cNvPr id="147" name="Google Shape;147;p30" descr="A person looking at a computer screen&#10;&#10;Description automatically generated with medium confidence"/>
          <p:cNvPicPr preferRelativeResize="0"/>
          <p:nvPr/>
        </p:nvPicPr>
        <p:blipFill rotWithShape="1">
          <a:blip r:embed="rId8">
            <a:alphaModFix/>
          </a:blip>
          <a:srcRect/>
          <a:stretch/>
        </p:blipFill>
        <p:spPr>
          <a:xfrm>
            <a:off x="3233069" y="1572101"/>
            <a:ext cx="2795951" cy="1863967"/>
          </a:xfrm>
          <a:prstGeom prst="rect">
            <a:avLst/>
          </a:prstGeom>
          <a:noFill/>
          <a:ln w="19050" cap="flat" cmpd="sng">
            <a:solidFill>
              <a:srgbClr val="F2F2F2"/>
            </a:solidFill>
            <a:prstDash val="solid"/>
            <a:round/>
            <a:headEnd type="none" w="sm" len="sm"/>
            <a:tailEnd type="none" w="sm" len="sm"/>
          </a:ln>
        </p:spPr>
      </p:pic>
      <p:pic>
        <p:nvPicPr>
          <p:cNvPr id="148" name="Google Shape;148;p30" descr="A person using a computer&#10;&#10;Description automatically generated with medium confidence"/>
          <p:cNvPicPr preferRelativeResize="0"/>
          <p:nvPr/>
        </p:nvPicPr>
        <p:blipFill rotWithShape="1">
          <a:blip r:embed="rId9">
            <a:alphaModFix/>
          </a:blip>
          <a:srcRect/>
          <a:stretch/>
        </p:blipFill>
        <p:spPr>
          <a:xfrm>
            <a:off x="1831041" y="1981550"/>
            <a:ext cx="4375699" cy="2917132"/>
          </a:xfrm>
          <a:prstGeom prst="rect">
            <a:avLst/>
          </a:prstGeom>
          <a:noFill/>
          <a:ln w="9525" cap="flat" cmpd="sng">
            <a:solidFill>
              <a:srgbClr val="F2F2F2"/>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152"/>
        <p:cNvGrpSpPr/>
        <p:nvPr/>
      </p:nvGrpSpPr>
      <p:grpSpPr>
        <a:xfrm>
          <a:off x="0" y="0"/>
          <a:ext cx="0" cy="0"/>
          <a:chOff x="0" y="0"/>
          <a:chExt cx="0" cy="0"/>
        </a:xfrm>
      </p:grpSpPr>
      <p:pic>
        <p:nvPicPr>
          <p:cNvPr id="153" name="Google Shape;153;p31" descr="A person using a computer&#10;&#10;Description automatically generated with low confidence"/>
          <p:cNvPicPr preferRelativeResize="0"/>
          <p:nvPr/>
        </p:nvPicPr>
        <p:blipFill rotWithShape="1">
          <a:blip r:embed="rId3">
            <a:alphaModFix/>
          </a:blip>
          <a:srcRect/>
          <a:stretch/>
        </p:blipFill>
        <p:spPr>
          <a:xfrm>
            <a:off x="4263205" y="2993359"/>
            <a:ext cx="2219833" cy="1476420"/>
          </a:xfrm>
          <a:prstGeom prst="rect">
            <a:avLst/>
          </a:prstGeom>
          <a:noFill/>
          <a:ln w="9525" cap="flat" cmpd="sng">
            <a:solidFill>
              <a:srgbClr val="F2F2F2"/>
            </a:solidFill>
            <a:prstDash val="solid"/>
            <a:round/>
            <a:headEnd type="none" w="sm" len="sm"/>
            <a:tailEnd type="none" w="sm" len="sm"/>
          </a:ln>
        </p:spPr>
      </p:pic>
      <p:pic>
        <p:nvPicPr>
          <p:cNvPr id="154" name="Google Shape;154;p31" descr="A picture containing person, indoor&#10;&#10;Description automatically generated"/>
          <p:cNvPicPr preferRelativeResize="0"/>
          <p:nvPr/>
        </p:nvPicPr>
        <p:blipFill rotWithShape="1">
          <a:blip r:embed="rId4">
            <a:alphaModFix/>
          </a:blip>
          <a:srcRect/>
          <a:stretch/>
        </p:blipFill>
        <p:spPr>
          <a:xfrm>
            <a:off x="5729796" y="1793045"/>
            <a:ext cx="2219833" cy="1422080"/>
          </a:xfrm>
          <a:prstGeom prst="rect">
            <a:avLst/>
          </a:prstGeom>
          <a:noFill/>
          <a:ln w="9525" cap="flat" cmpd="sng">
            <a:solidFill>
              <a:srgbClr val="F2F2F2"/>
            </a:solidFill>
            <a:prstDash val="solid"/>
            <a:round/>
            <a:headEnd type="none" w="sm" len="sm"/>
            <a:tailEnd type="none" w="sm" len="sm"/>
          </a:ln>
        </p:spPr>
      </p:pic>
      <p:pic>
        <p:nvPicPr>
          <p:cNvPr id="155" name="Google Shape;155;p31" descr="A person using a computer&#10;&#10;Description automatically generated with medium confidence"/>
          <p:cNvPicPr preferRelativeResize="0"/>
          <p:nvPr/>
        </p:nvPicPr>
        <p:blipFill rotWithShape="1">
          <a:blip r:embed="rId5">
            <a:alphaModFix/>
          </a:blip>
          <a:srcRect/>
          <a:stretch/>
        </p:blipFill>
        <p:spPr>
          <a:xfrm>
            <a:off x="1831042" y="3436068"/>
            <a:ext cx="2193920" cy="1462613"/>
          </a:xfrm>
          <a:prstGeom prst="rect">
            <a:avLst/>
          </a:prstGeom>
          <a:noFill/>
          <a:ln w="9525" cap="flat" cmpd="sng">
            <a:solidFill>
              <a:srgbClr val="F2F2F2"/>
            </a:solidFill>
            <a:prstDash val="solid"/>
            <a:round/>
            <a:headEnd type="none" w="sm" len="sm"/>
            <a:tailEnd type="none" w="sm" len="sm"/>
          </a:ln>
        </p:spPr>
      </p:pic>
      <p:pic>
        <p:nvPicPr>
          <p:cNvPr id="156" name="Google Shape;156;p31" descr="A person with the hand on the face looking at a computer&#10;&#10;Description automatically generated with low confidence"/>
          <p:cNvPicPr preferRelativeResize="0"/>
          <p:nvPr/>
        </p:nvPicPr>
        <p:blipFill rotWithShape="1">
          <a:blip r:embed="rId6">
            <a:alphaModFix/>
          </a:blip>
          <a:srcRect/>
          <a:stretch/>
        </p:blipFill>
        <p:spPr>
          <a:xfrm>
            <a:off x="1992631" y="332372"/>
            <a:ext cx="2142350" cy="1428233"/>
          </a:xfrm>
          <a:prstGeom prst="rect">
            <a:avLst/>
          </a:prstGeom>
          <a:noFill/>
          <a:ln w="9525" cap="flat" cmpd="sng">
            <a:solidFill>
              <a:srgbClr val="F2F2F2"/>
            </a:solidFill>
            <a:prstDash val="solid"/>
            <a:round/>
            <a:headEnd type="none" w="sm" len="sm"/>
            <a:tailEnd type="none" w="sm" len="sm"/>
          </a:ln>
        </p:spPr>
      </p:pic>
      <p:pic>
        <p:nvPicPr>
          <p:cNvPr id="157" name="Google Shape;157;p31" descr="A person reading a book&#10;&#10;Description automatically generated with medium confidence"/>
          <p:cNvPicPr preferRelativeResize="0"/>
          <p:nvPr/>
        </p:nvPicPr>
        <p:blipFill rotWithShape="1">
          <a:blip r:embed="rId7">
            <a:alphaModFix/>
          </a:blip>
          <a:srcRect/>
          <a:stretch/>
        </p:blipFill>
        <p:spPr>
          <a:xfrm>
            <a:off x="1142674" y="1793045"/>
            <a:ext cx="2193920" cy="1461470"/>
          </a:xfrm>
          <a:prstGeom prst="rect">
            <a:avLst/>
          </a:prstGeom>
          <a:noFill/>
          <a:ln w="9525" cap="flat" cmpd="sng">
            <a:solidFill>
              <a:srgbClr val="F2F2F2"/>
            </a:solidFill>
            <a:prstDash val="solid"/>
            <a:round/>
            <a:headEnd type="none" w="sm" len="sm"/>
            <a:tailEnd type="none" w="sm" len="sm"/>
          </a:ln>
        </p:spPr>
      </p:pic>
      <p:pic>
        <p:nvPicPr>
          <p:cNvPr id="158" name="Google Shape;158;p31" descr="A person wearing glasses&#10;&#10;Description automatically generated with low confidence"/>
          <p:cNvPicPr preferRelativeResize="0"/>
          <p:nvPr/>
        </p:nvPicPr>
        <p:blipFill rotWithShape="1">
          <a:blip r:embed="rId8">
            <a:alphaModFix/>
          </a:blip>
          <a:srcRect/>
          <a:stretch/>
        </p:blipFill>
        <p:spPr>
          <a:xfrm>
            <a:off x="4354616" y="538391"/>
            <a:ext cx="2219833" cy="1479888"/>
          </a:xfrm>
          <a:prstGeom prst="rect">
            <a:avLst/>
          </a:prstGeom>
          <a:noFill/>
          <a:ln w="9525" cap="flat" cmpd="sng">
            <a:solidFill>
              <a:srgbClr val="F2F2F2"/>
            </a:solidFill>
            <a:prstDash val="solid"/>
            <a:round/>
            <a:headEnd type="none" w="sm" len="sm"/>
            <a:tailEnd type="none" w="sm" len="sm"/>
          </a:ln>
        </p:spPr>
      </p:pic>
      <p:pic>
        <p:nvPicPr>
          <p:cNvPr id="159" name="Google Shape;159;p31" descr="A person looking at a computer screen&#10;&#10;Description automatically generated with medium confidence"/>
          <p:cNvPicPr preferRelativeResize="0"/>
          <p:nvPr/>
        </p:nvPicPr>
        <p:blipFill rotWithShape="1">
          <a:blip r:embed="rId9">
            <a:alphaModFix/>
          </a:blip>
          <a:srcRect/>
          <a:stretch/>
        </p:blipFill>
        <p:spPr>
          <a:xfrm>
            <a:off x="3233069" y="1572101"/>
            <a:ext cx="4346518" cy="2897678"/>
          </a:xfrm>
          <a:prstGeom prst="rect">
            <a:avLst/>
          </a:prstGeom>
          <a:noFill/>
          <a:ln w="19050" cap="flat" cmpd="sng">
            <a:solidFill>
              <a:srgbClr val="F2F2F2"/>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163"/>
        <p:cNvGrpSpPr/>
        <p:nvPr/>
      </p:nvGrpSpPr>
      <p:grpSpPr>
        <a:xfrm>
          <a:off x="0" y="0"/>
          <a:ext cx="0" cy="0"/>
          <a:chOff x="0" y="0"/>
          <a:chExt cx="0" cy="0"/>
        </a:xfrm>
      </p:grpSpPr>
      <p:pic>
        <p:nvPicPr>
          <p:cNvPr id="164" name="Google Shape;164;p32" descr="A person using a computer&#10;&#10;Description automatically generated with low confidence"/>
          <p:cNvPicPr preferRelativeResize="0"/>
          <p:nvPr/>
        </p:nvPicPr>
        <p:blipFill rotWithShape="1">
          <a:blip r:embed="rId3">
            <a:alphaModFix/>
          </a:blip>
          <a:srcRect/>
          <a:stretch/>
        </p:blipFill>
        <p:spPr>
          <a:xfrm>
            <a:off x="4263205" y="2993359"/>
            <a:ext cx="2219833" cy="1476420"/>
          </a:xfrm>
          <a:prstGeom prst="rect">
            <a:avLst/>
          </a:prstGeom>
          <a:noFill/>
          <a:ln w="9525" cap="flat" cmpd="sng">
            <a:solidFill>
              <a:srgbClr val="F2F2F2"/>
            </a:solidFill>
            <a:prstDash val="solid"/>
            <a:round/>
            <a:headEnd type="none" w="sm" len="sm"/>
            <a:tailEnd type="none" w="sm" len="sm"/>
          </a:ln>
        </p:spPr>
      </p:pic>
      <p:pic>
        <p:nvPicPr>
          <p:cNvPr id="165" name="Google Shape;165;p32" descr="A picture containing person, indoor&#10;&#10;Description automatically generated"/>
          <p:cNvPicPr preferRelativeResize="0"/>
          <p:nvPr/>
        </p:nvPicPr>
        <p:blipFill rotWithShape="1">
          <a:blip r:embed="rId4">
            <a:alphaModFix/>
          </a:blip>
          <a:srcRect/>
          <a:stretch/>
        </p:blipFill>
        <p:spPr>
          <a:xfrm>
            <a:off x="5729796" y="1793045"/>
            <a:ext cx="2219833" cy="1422080"/>
          </a:xfrm>
          <a:prstGeom prst="rect">
            <a:avLst/>
          </a:prstGeom>
          <a:noFill/>
          <a:ln w="9525" cap="flat" cmpd="sng">
            <a:solidFill>
              <a:srgbClr val="F2F2F2"/>
            </a:solidFill>
            <a:prstDash val="solid"/>
            <a:round/>
            <a:headEnd type="none" w="sm" len="sm"/>
            <a:tailEnd type="none" w="sm" len="sm"/>
          </a:ln>
        </p:spPr>
      </p:pic>
      <p:pic>
        <p:nvPicPr>
          <p:cNvPr id="166" name="Google Shape;166;p32" descr="A person using a computer&#10;&#10;Description automatically generated with medium confidence"/>
          <p:cNvPicPr preferRelativeResize="0"/>
          <p:nvPr/>
        </p:nvPicPr>
        <p:blipFill rotWithShape="1">
          <a:blip r:embed="rId5">
            <a:alphaModFix/>
          </a:blip>
          <a:srcRect/>
          <a:stretch/>
        </p:blipFill>
        <p:spPr>
          <a:xfrm>
            <a:off x="1831042" y="3436068"/>
            <a:ext cx="2193920" cy="1462613"/>
          </a:xfrm>
          <a:prstGeom prst="rect">
            <a:avLst/>
          </a:prstGeom>
          <a:noFill/>
          <a:ln w="9525" cap="flat" cmpd="sng">
            <a:solidFill>
              <a:srgbClr val="F2F2F2"/>
            </a:solidFill>
            <a:prstDash val="solid"/>
            <a:round/>
            <a:headEnd type="none" w="sm" len="sm"/>
            <a:tailEnd type="none" w="sm" len="sm"/>
          </a:ln>
        </p:spPr>
      </p:pic>
      <p:pic>
        <p:nvPicPr>
          <p:cNvPr id="167" name="Google Shape;167;p32" descr="A person with the hand on the face looking at a computer&#10;&#10;Description automatically generated with low confidence"/>
          <p:cNvPicPr preferRelativeResize="0"/>
          <p:nvPr/>
        </p:nvPicPr>
        <p:blipFill rotWithShape="1">
          <a:blip r:embed="rId6">
            <a:alphaModFix/>
          </a:blip>
          <a:srcRect/>
          <a:stretch/>
        </p:blipFill>
        <p:spPr>
          <a:xfrm>
            <a:off x="1992631" y="332372"/>
            <a:ext cx="2142350" cy="1428233"/>
          </a:xfrm>
          <a:prstGeom prst="rect">
            <a:avLst/>
          </a:prstGeom>
          <a:noFill/>
          <a:ln w="9525" cap="flat" cmpd="sng">
            <a:solidFill>
              <a:srgbClr val="F2F2F2"/>
            </a:solidFill>
            <a:prstDash val="solid"/>
            <a:round/>
            <a:headEnd type="none" w="sm" len="sm"/>
            <a:tailEnd type="none" w="sm" len="sm"/>
          </a:ln>
        </p:spPr>
      </p:pic>
      <p:pic>
        <p:nvPicPr>
          <p:cNvPr id="168" name="Google Shape;168;p32" descr="A person reading a book&#10;&#10;Description automatically generated with medium confidence"/>
          <p:cNvPicPr preferRelativeResize="0"/>
          <p:nvPr/>
        </p:nvPicPr>
        <p:blipFill rotWithShape="1">
          <a:blip r:embed="rId7">
            <a:alphaModFix/>
          </a:blip>
          <a:srcRect/>
          <a:stretch/>
        </p:blipFill>
        <p:spPr>
          <a:xfrm>
            <a:off x="1142674" y="1793045"/>
            <a:ext cx="2193920" cy="1461470"/>
          </a:xfrm>
          <a:prstGeom prst="rect">
            <a:avLst/>
          </a:prstGeom>
          <a:noFill/>
          <a:ln w="9525" cap="flat" cmpd="sng">
            <a:solidFill>
              <a:srgbClr val="F2F2F2"/>
            </a:solidFill>
            <a:prstDash val="solid"/>
            <a:round/>
            <a:headEnd type="none" w="sm" len="sm"/>
            <a:tailEnd type="none" w="sm" len="sm"/>
          </a:ln>
        </p:spPr>
      </p:pic>
      <p:pic>
        <p:nvPicPr>
          <p:cNvPr id="169" name="Google Shape;169;p32" descr="A person looking at a computer screen&#10;&#10;Description automatically generated with medium confidence"/>
          <p:cNvPicPr preferRelativeResize="0"/>
          <p:nvPr/>
        </p:nvPicPr>
        <p:blipFill rotWithShape="1">
          <a:blip r:embed="rId8">
            <a:alphaModFix/>
          </a:blip>
          <a:srcRect/>
          <a:stretch/>
        </p:blipFill>
        <p:spPr>
          <a:xfrm>
            <a:off x="3233069" y="1572101"/>
            <a:ext cx="2795951" cy="1863967"/>
          </a:xfrm>
          <a:prstGeom prst="rect">
            <a:avLst/>
          </a:prstGeom>
          <a:noFill/>
          <a:ln w="19050" cap="flat" cmpd="sng">
            <a:solidFill>
              <a:srgbClr val="F2F2F2"/>
            </a:solidFill>
            <a:prstDash val="solid"/>
            <a:round/>
            <a:headEnd type="none" w="sm" len="sm"/>
            <a:tailEnd type="none" w="sm" len="sm"/>
          </a:ln>
        </p:spPr>
      </p:pic>
      <p:pic>
        <p:nvPicPr>
          <p:cNvPr id="170" name="Google Shape;170;p32" descr="A person wearing glasses&#10;&#10;Description automatically generated with low confidence"/>
          <p:cNvPicPr preferRelativeResize="0"/>
          <p:nvPr/>
        </p:nvPicPr>
        <p:blipFill rotWithShape="1">
          <a:blip r:embed="rId9">
            <a:alphaModFix/>
          </a:blip>
          <a:srcRect/>
          <a:stretch/>
        </p:blipFill>
        <p:spPr>
          <a:xfrm>
            <a:off x="4354616" y="538391"/>
            <a:ext cx="4074188" cy="2716124"/>
          </a:xfrm>
          <a:prstGeom prst="rect">
            <a:avLst/>
          </a:prstGeom>
          <a:noFill/>
          <a:ln w="9525" cap="flat" cmpd="sng">
            <a:solidFill>
              <a:srgbClr val="F2F2F2"/>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174"/>
        <p:cNvGrpSpPr/>
        <p:nvPr/>
      </p:nvGrpSpPr>
      <p:grpSpPr>
        <a:xfrm>
          <a:off x="0" y="0"/>
          <a:ext cx="0" cy="0"/>
          <a:chOff x="0" y="0"/>
          <a:chExt cx="0" cy="0"/>
        </a:xfrm>
      </p:grpSpPr>
      <p:pic>
        <p:nvPicPr>
          <p:cNvPr id="175" name="Google Shape;175;p33" descr="A person using a computer&#10;&#10;Description automatically generated with low confidence"/>
          <p:cNvPicPr preferRelativeResize="0"/>
          <p:nvPr/>
        </p:nvPicPr>
        <p:blipFill rotWithShape="1">
          <a:blip r:embed="rId3">
            <a:alphaModFix/>
          </a:blip>
          <a:srcRect/>
          <a:stretch/>
        </p:blipFill>
        <p:spPr>
          <a:xfrm>
            <a:off x="4263205" y="2993359"/>
            <a:ext cx="2219833" cy="1476420"/>
          </a:xfrm>
          <a:prstGeom prst="rect">
            <a:avLst/>
          </a:prstGeom>
          <a:noFill/>
          <a:ln w="9525" cap="flat" cmpd="sng">
            <a:solidFill>
              <a:srgbClr val="F2F2F2"/>
            </a:solidFill>
            <a:prstDash val="solid"/>
            <a:round/>
            <a:headEnd type="none" w="sm" len="sm"/>
            <a:tailEnd type="none" w="sm" len="sm"/>
          </a:ln>
        </p:spPr>
      </p:pic>
      <p:pic>
        <p:nvPicPr>
          <p:cNvPr id="176" name="Google Shape;176;p33" descr="A picture containing person, indoor&#10;&#10;Description automatically generated"/>
          <p:cNvPicPr preferRelativeResize="0"/>
          <p:nvPr/>
        </p:nvPicPr>
        <p:blipFill rotWithShape="1">
          <a:blip r:embed="rId4">
            <a:alphaModFix/>
          </a:blip>
          <a:srcRect/>
          <a:stretch/>
        </p:blipFill>
        <p:spPr>
          <a:xfrm>
            <a:off x="5729796" y="1793045"/>
            <a:ext cx="2219833" cy="1422080"/>
          </a:xfrm>
          <a:prstGeom prst="rect">
            <a:avLst/>
          </a:prstGeom>
          <a:noFill/>
          <a:ln w="9525" cap="flat" cmpd="sng">
            <a:solidFill>
              <a:srgbClr val="F2F2F2"/>
            </a:solidFill>
            <a:prstDash val="solid"/>
            <a:round/>
            <a:headEnd type="none" w="sm" len="sm"/>
            <a:tailEnd type="none" w="sm" len="sm"/>
          </a:ln>
        </p:spPr>
      </p:pic>
      <p:pic>
        <p:nvPicPr>
          <p:cNvPr id="177" name="Google Shape;177;p33" descr="A person using a computer&#10;&#10;Description automatically generated with medium confidence"/>
          <p:cNvPicPr preferRelativeResize="0"/>
          <p:nvPr/>
        </p:nvPicPr>
        <p:blipFill rotWithShape="1">
          <a:blip r:embed="rId5">
            <a:alphaModFix/>
          </a:blip>
          <a:srcRect/>
          <a:stretch/>
        </p:blipFill>
        <p:spPr>
          <a:xfrm>
            <a:off x="1831042" y="3436068"/>
            <a:ext cx="2193920" cy="1462613"/>
          </a:xfrm>
          <a:prstGeom prst="rect">
            <a:avLst/>
          </a:prstGeom>
          <a:noFill/>
          <a:ln w="9525" cap="flat" cmpd="sng">
            <a:solidFill>
              <a:srgbClr val="F2F2F2"/>
            </a:solidFill>
            <a:prstDash val="solid"/>
            <a:round/>
            <a:headEnd type="none" w="sm" len="sm"/>
            <a:tailEnd type="none" w="sm" len="sm"/>
          </a:ln>
        </p:spPr>
      </p:pic>
      <p:pic>
        <p:nvPicPr>
          <p:cNvPr id="178" name="Google Shape;178;p33" descr="A person with the hand on the face looking at a computer&#10;&#10;Description automatically generated with low confidence"/>
          <p:cNvPicPr preferRelativeResize="0"/>
          <p:nvPr/>
        </p:nvPicPr>
        <p:blipFill rotWithShape="1">
          <a:blip r:embed="rId6">
            <a:alphaModFix/>
          </a:blip>
          <a:srcRect/>
          <a:stretch/>
        </p:blipFill>
        <p:spPr>
          <a:xfrm>
            <a:off x="1992631" y="332372"/>
            <a:ext cx="2142350" cy="1428233"/>
          </a:xfrm>
          <a:prstGeom prst="rect">
            <a:avLst/>
          </a:prstGeom>
          <a:noFill/>
          <a:ln w="9525" cap="flat" cmpd="sng">
            <a:solidFill>
              <a:srgbClr val="F2F2F2"/>
            </a:solidFill>
            <a:prstDash val="solid"/>
            <a:round/>
            <a:headEnd type="none" w="sm" len="sm"/>
            <a:tailEnd type="none" w="sm" len="sm"/>
          </a:ln>
        </p:spPr>
      </p:pic>
      <p:pic>
        <p:nvPicPr>
          <p:cNvPr id="179" name="Google Shape;179;p33" descr="A person wearing glasses&#10;&#10;Description automatically generated with low confidence"/>
          <p:cNvPicPr preferRelativeResize="0"/>
          <p:nvPr/>
        </p:nvPicPr>
        <p:blipFill rotWithShape="1">
          <a:blip r:embed="rId7">
            <a:alphaModFix/>
          </a:blip>
          <a:srcRect/>
          <a:stretch/>
        </p:blipFill>
        <p:spPr>
          <a:xfrm>
            <a:off x="4354616" y="538391"/>
            <a:ext cx="2219833" cy="1479888"/>
          </a:xfrm>
          <a:prstGeom prst="rect">
            <a:avLst/>
          </a:prstGeom>
          <a:noFill/>
          <a:ln w="9525" cap="flat" cmpd="sng">
            <a:solidFill>
              <a:srgbClr val="F2F2F2"/>
            </a:solidFill>
            <a:prstDash val="solid"/>
            <a:round/>
            <a:headEnd type="none" w="sm" len="sm"/>
            <a:tailEnd type="none" w="sm" len="sm"/>
          </a:ln>
        </p:spPr>
      </p:pic>
      <p:pic>
        <p:nvPicPr>
          <p:cNvPr id="180" name="Google Shape;180;p33" descr="A person looking at a computer screen&#10;&#10;Description automatically generated with medium confidence"/>
          <p:cNvPicPr preferRelativeResize="0"/>
          <p:nvPr/>
        </p:nvPicPr>
        <p:blipFill rotWithShape="1">
          <a:blip r:embed="rId8">
            <a:alphaModFix/>
          </a:blip>
          <a:srcRect/>
          <a:stretch/>
        </p:blipFill>
        <p:spPr>
          <a:xfrm>
            <a:off x="3233069" y="1572101"/>
            <a:ext cx="2795951" cy="1863967"/>
          </a:xfrm>
          <a:prstGeom prst="rect">
            <a:avLst/>
          </a:prstGeom>
          <a:noFill/>
          <a:ln w="19050" cap="flat" cmpd="sng">
            <a:solidFill>
              <a:srgbClr val="F2F2F2"/>
            </a:solidFill>
            <a:prstDash val="solid"/>
            <a:round/>
            <a:headEnd type="none" w="sm" len="sm"/>
            <a:tailEnd type="none" w="sm" len="sm"/>
          </a:ln>
        </p:spPr>
      </p:pic>
      <p:pic>
        <p:nvPicPr>
          <p:cNvPr id="181" name="Google Shape;181;p33" descr="A person reading a book&#10;&#10;Description automatically generated with medium confidence"/>
          <p:cNvPicPr preferRelativeResize="0"/>
          <p:nvPr/>
        </p:nvPicPr>
        <p:blipFill rotWithShape="1">
          <a:blip r:embed="rId9">
            <a:alphaModFix/>
          </a:blip>
          <a:srcRect/>
          <a:stretch/>
        </p:blipFill>
        <p:spPr>
          <a:xfrm>
            <a:off x="1142673" y="1793044"/>
            <a:ext cx="4018241" cy="2676733"/>
          </a:xfrm>
          <a:prstGeom prst="rect">
            <a:avLst/>
          </a:prstGeom>
          <a:noFill/>
          <a:ln w="9525" cap="flat" cmpd="sng">
            <a:solidFill>
              <a:srgbClr val="F2F2F2"/>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51C75"/>
        </a:solidFill>
        <a:effectLst/>
      </p:bgPr>
    </p:bg>
    <p:spTree>
      <p:nvGrpSpPr>
        <p:cNvPr id="1" name="Shape 185"/>
        <p:cNvGrpSpPr/>
        <p:nvPr/>
      </p:nvGrpSpPr>
      <p:grpSpPr>
        <a:xfrm>
          <a:off x="0" y="0"/>
          <a:ext cx="0" cy="0"/>
          <a:chOff x="0" y="0"/>
          <a:chExt cx="0" cy="0"/>
        </a:xfrm>
      </p:grpSpPr>
      <p:pic>
        <p:nvPicPr>
          <p:cNvPr id="186" name="Google Shape;186;p34" descr="A picture containing person, indoor&#10;&#10;Description automatically generated"/>
          <p:cNvPicPr preferRelativeResize="0"/>
          <p:nvPr/>
        </p:nvPicPr>
        <p:blipFill rotWithShape="1">
          <a:blip r:embed="rId3">
            <a:alphaModFix/>
          </a:blip>
          <a:srcRect/>
          <a:stretch/>
        </p:blipFill>
        <p:spPr>
          <a:xfrm>
            <a:off x="5729796" y="1793045"/>
            <a:ext cx="2219833" cy="1422080"/>
          </a:xfrm>
          <a:prstGeom prst="rect">
            <a:avLst/>
          </a:prstGeom>
          <a:noFill/>
          <a:ln w="9525" cap="flat" cmpd="sng">
            <a:solidFill>
              <a:srgbClr val="F2F2F2"/>
            </a:solidFill>
            <a:prstDash val="solid"/>
            <a:round/>
            <a:headEnd type="none" w="sm" len="sm"/>
            <a:tailEnd type="none" w="sm" len="sm"/>
          </a:ln>
        </p:spPr>
      </p:pic>
      <p:pic>
        <p:nvPicPr>
          <p:cNvPr id="187" name="Google Shape;187;p34" descr="A person using a computer&#10;&#10;Description automatically generated with medium confidence"/>
          <p:cNvPicPr preferRelativeResize="0"/>
          <p:nvPr/>
        </p:nvPicPr>
        <p:blipFill rotWithShape="1">
          <a:blip r:embed="rId4">
            <a:alphaModFix/>
          </a:blip>
          <a:srcRect/>
          <a:stretch/>
        </p:blipFill>
        <p:spPr>
          <a:xfrm>
            <a:off x="1831042" y="3436068"/>
            <a:ext cx="2193920" cy="1462613"/>
          </a:xfrm>
          <a:prstGeom prst="rect">
            <a:avLst/>
          </a:prstGeom>
          <a:noFill/>
          <a:ln w="9525" cap="flat" cmpd="sng">
            <a:solidFill>
              <a:srgbClr val="F2F2F2"/>
            </a:solidFill>
            <a:prstDash val="solid"/>
            <a:round/>
            <a:headEnd type="none" w="sm" len="sm"/>
            <a:tailEnd type="none" w="sm" len="sm"/>
          </a:ln>
        </p:spPr>
      </p:pic>
      <p:pic>
        <p:nvPicPr>
          <p:cNvPr id="188" name="Google Shape;188;p34" descr="A person with the hand on the face looking at a computer&#10;&#10;Description automatically generated with low confidence"/>
          <p:cNvPicPr preferRelativeResize="0"/>
          <p:nvPr/>
        </p:nvPicPr>
        <p:blipFill rotWithShape="1">
          <a:blip r:embed="rId5">
            <a:alphaModFix/>
          </a:blip>
          <a:srcRect/>
          <a:stretch/>
        </p:blipFill>
        <p:spPr>
          <a:xfrm>
            <a:off x="1992631" y="332372"/>
            <a:ext cx="2142350" cy="1428233"/>
          </a:xfrm>
          <a:prstGeom prst="rect">
            <a:avLst/>
          </a:prstGeom>
          <a:noFill/>
          <a:ln w="9525" cap="flat" cmpd="sng">
            <a:solidFill>
              <a:srgbClr val="F2F2F2"/>
            </a:solidFill>
            <a:prstDash val="solid"/>
            <a:round/>
            <a:headEnd type="none" w="sm" len="sm"/>
            <a:tailEnd type="none" w="sm" len="sm"/>
          </a:ln>
        </p:spPr>
      </p:pic>
      <p:pic>
        <p:nvPicPr>
          <p:cNvPr id="189" name="Google Shape;189;p34" descr="A person reading a book&#10;&#10;Description automatically generated with medium confidence"/>
          <p:cNvPicPr preferRelativeResize="0"/>
          <p:nvPr/>
        </p:nvPicPr>
        <p:blipFill rotWithShape="1">
          <a:blip r:embed="rId6">
            <a:alphaModFix/>
          </a:blip>
          <a:srcRect/>
          <a:stretch/>
        </p:blipFill>
        <p:spPr>
          <a:xfrm>
            <a:off x="1142674" y="1793045"/>
            <a:ext cx="2193920" cy="1461470"/>
          </a:xfrm>
          <a:prstGeom prst="rect">
            <a:avLst/>
          </a:prstGeom>
          <a:noFill/>
          <a:ln w="9525" cap="flat" cmpd="sng">
            <a:solidFill>
              <a:srgbClr val="F2F2F2"/>
            </a:solidFill>
            <a:prstDash val="solid"/>
            <a:round/>
            <a:headEnd type="none" w="sm" len="sm"/>
            <a:tailEnd type="none" w="sm" len="sm"/>
          </a:ln>
        </p:spPr>
      </p:pic>
      <p:pic>
        <p:nvPicPr>
          <p:cNvPr id="190" name="Google Shape;190;p34" descr="A person wearing glasses&#10;&#10;Description automatically generated with low confidence"/>
          <p:cNvPicPr preferRelativeResize="0"/>
          <p:nvPr/>
        </p:nvPicPr>
        <p:blipFill rotWithShape="1">
          <a:blip r:embed="rId7">
            <a:alphaModFix/>
          </a:blip>
          <a:srcRect/>
          <a:stretch/>
        </p:blipFill>
        <p:spPr>
          <a:xfrm>
            <a:off x="4354616" y="538391"/>
            <a:ext cx="2219833" cy="1479888"/>
          </a:xfrm>
          <a:prstGeom prst="rect">
            <a:avLst/>
          </a:prstGeom>
          <a:noFill/>
          <a:ln w="9525" cap="flat" cmpd="sng">
            <a:solidFill>
              <a:srgbClr val="F2F2F2"/>
            </a:solidFill>
            <a:prstDash val="solid"/>
            <a:round/>
            <a:headEnd type="none" w="sm" len="sm"/>
            <a:tailEnd type="none" w="sm" len="sm"/>
          </a:ln>
        </p:spPr>
      </p:pic>
      <p:pic>
        <p:nvPicPr>
          <p:cNvPr id="191" name="Google Shape;191;p34" descr="A person looking at a computer screen&#10;&#10;Description automatically generated with medium confidence"/>
          <p:cNvPicPr preferRelativeResize="0"/>
          <p:nvPr/>
        </p:nvPicPr>
        <p:blipFill rotWithShape="1">
          <a:blip r:embed="rId8">
            <a:alphaModFix/>
          </a:blip>
          <a:srcRect/>
          <a:stretch/>
        </p:blipFill>
        <p:spPr>
          <a:xfrm>
            <a:off x="3233069" y="1572101"/>
            <a:ext cx="2795951" cy="1863967"/>
          </a:xfrm>
          <a:prstGeom prst="rect">
            <a:avLst/>
          </a:prstGeom>
          <a:noFill/>
          <a:ln w="19050" cap="flat" cmpd="sng">
            <a:solidFill>
              <a:srgbClr val="F2F2F2"/>
            </a:solidFill>
            <a:prstDash val="solid"/>
            <a:round/>
            <a:headEnd type="none" w="sm" len="sm"/>
            <a:tailEnd type="none" w="sm" len="sm"/>
          </a:ln>
        </p:spPr>
      </p:pic>
      <p:pic>
        <p:nvPicPr>
          <p:cNvPr id="192" name="Google Shape;192;p34" descr="A person using a computer&#10;&#10;Description automatically generated with low confidence"/>
          <p:cNvPicPr preferRelativeResize="0"/>
          <p:nvPr/>
        </p:nvPicPr>
        <p:blipFill rotWithShape="1">
          <a:blip r:embed="rId9">
            <a:alphaModFix/>
          </a:blip>
          <a:srcRect/>
          <a:stretch/>
        </p:blipFill>
        <p:spPr>
          <a:xfrm>
            <a:off x="2070847" y="1535213"/>
            <a:ext cx="4412191" cy="2934566"/>
          </a:xfrm>
          <a:prstGeom prst="rect">
            <a:avLst/>
          </a:prstGeom>
          <a:noFill/>
          <a:ln w="9525" cap="flat" cmpd="sng">
            <a:solidFill>
              <a:srgbClr val="F2F2F2"/>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TotalTime>
  <Words>1349</Words>
  <Application>Microsoft Office PowerPoint</Application>
  <PresentationFormat>On-screen Show (16:10)</PresentationFormat>
  <Paragraphs>99</Paragraphs>
  <Slides>25</Slides>
  <Notes>25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25</vt:i4>
      </vt:variant>
    </vt:vector>
  </HeadingPairs>
  <TitlesOfParts>
    <vt:vector size="36" baseType="lpstr">
      <vt:lpstr>Montserrat</vt:lpstr>
      <vt:lpstr>Architects Daughter</vt:lpstr>
      <vt:lpstr>News Cycle</vt:lpstr>
      <vt:lpstr>Roboto Condensed</vt:lpstr>
      <vt:lpstr>MV Boli</vt:lpstr>
      <vt:lpstr>Roboto</vt:lpstr>
      <vt:lpstr>Caveat</vt:lpstr>
      <vt:lpstr>Courier New</vt:lpstr>
      <vt:lpstr>Arial</vt:lpstr>
      <vt:lpstr>Simple Light</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Invested: Do Your Students …</vt:lpstr>
      <vt:lpstr>Invite Students to Partner in the Responsibility of Learning</vt:lpstr>
      <vt:lpstr>PowerPoint Presentation</vt:lpstr>
      <vt:lpstr>PowerPoint Presentation</vt:lpstr>
      <vt:lpstr>PowerPoint Presentation</vt:lpstr>
      <vt:lpstr>PowerPoint Presentation</vt:lpstr>
      <vt:lpstr>PowerPoint Presentation</vt:lpstr>
      <vt:lpstr>PowerPoint Presentation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Chapko, Nancy</cp:lastModifiedBy>
  <cp:revision>7</cp:revision>
  <dcterms:modified xsi:type="dcterms:W3CDTF">2022-04-21T04:40:10Z</dcterms:modified>
</cp:coreProperties>
</file>