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Candara" panose="020E050203030302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Medium" pitchFamily="2" charset="0"/>
      <p:regular r:id="rId27"/>
      <p:bold r:id="rId28"/>
      <p:italic r:id="rId29"/>
      <p:boldItalic r:id="rId30"/>
    </p:embeddedFont>
    <p:embeddedFont>
      <p:font typeface="Open Sans SemiBold" panose="020B060603050402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markuswinkler?utm_content=creditCopyText&amp;utm_medium=referral&amp;utm_source=unsplash"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unsplash.com/photos/white-and-black-typewriter-with-white-printer-paper-tGBXiHcPKrM?utm_content=creditCopyText&amp;utm_medium=referral&amp;utm_source=unsplash"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chris.smith@ncpublicschools.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hjrc33?utm_source=unsplash&amp;utm_medium=referral&amp;utm_content=creditCopyTex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unsplash.com/photos/QNc9tTNHRyI?utm_source=unsplash&amp;utm_medium=referral&amp;utm_content=creditCopy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nsplash.com/@markuswinkler?utm_content=creditCopyText&amp;utm_medium=referral&amp;utm_source=unsplas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photos/white-and-black-typewriter-with-white-printer-paper-tGBXiHcPKrM?utm_content=creditCopyText&amp;utm_medium=referral&amp;utm_source=unsplash"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splash.com/@hjrc33?utm_source=unsplash&amp;utm_medium=referral&amp;utm_content=creditCopyText"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unsplash.com/photos/QNc9tTNHRyI?utm_source=unsplash&amp;utm_medium=referral&amp;utm_content=creditCopyTex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c992368931_0_42: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c99236893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citation: </a:t>
            </a:r>
            <a:r>
              <a:rPr lang="en-US" sz="1200">
                <a:solidFill>
                  <a:srgbClr val="111111"/>
                </a:solidFill>
                <a:highlight>
                  <a:srgbClr val="F1F1F1"/>
                </a:highlight>
              </a:rPr>
              <a:t>Photo by </a:t>
            </a:r>
            <a:r>
              <a:rPr lang="en-US" sz="1200" u="sng">
                <a:solidFill>
                  <a:schemeClr val="hlink"/>
                </a:solidFill>
                <a:highlight>
                  <a:srgbClr val="F1F1F1"/>
                </a:highlight>
                <a:hlinkClick r:id="rId3"/>
              </a:rPr>
              <a:t>Markus Winkler</a:t>
            </a:r>
            <a:r>
              <a:rPr lang="en-US" sz="1200">
                <a:solidFill>
                  <a:srgbClr val="111111"/>
                </a:solidFill>
                <a:highlight>
                  <a:srgbClr val="F1F1F1"/>
                </a:highlight>
              </a:rPr>
              <a:t> on </a:t>
            </a:r>
            <a:r>
              <a:rPr lang="en-US" sz="1200" u="sng">
                <a:solidFill>
                  <a:schemeClr val="hlink"/>
                </a:solidFill>
                <a:highlight>
                  <a:srgbClr val="F1F1F1"/>
                </a:highlight>
                <a:hlinkClick r:id="rId4"/>
              </a:rPr>
              <a:t>Unsplash</a:t>
            </a: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55d57880a_0_2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f55d57880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f55d57880a_0_39: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f55d57880a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f55d57880a_0_4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f55d57880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f55d57880a_0_56: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f55d57880a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f55d57880a_0_64: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f55d57880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805d52a461_0_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805d52a4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have provided my contact information on this slide. What questions do you have about the material that was presented. Please feel free to use my email address (</a:t>
            </a:r>
            <a:r>
              <a:rPr lang="en-US" u="sng">
                <a:solidFill>
                  <a:schemeClr val="hlink"/>
                </a:solidFill>
                <a:hlinkClick r:id="rId3"/>
              </a:rPr>
              <a:t>chris.smith@ncpublicschools.gov</a:t>
            </a:r>
            <a:r>
              <a:rPr lang="en-US"/>
              <a:t>) to contact me with any questions you might have after this presentation has concluded.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76361a59d0_0_1: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76361a59d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Hello, I am Dr. Chris Smith and I currently work as an Instructional Designer with North Carolina Virtual Public School (NCVPS). I began my career as an elementary school teacher 23 years ago where I taught kindergarten, 5th grade, 6th grade, and K-5 computers. Eventually, I went on to earn advanced degrees in web site development and educational technology which led me to go on to become a district-level technology facilitator, Director of Distance Education at a local community college, and eventually to my current role. I also teach community college and graduate computer, educational technology, and supporting diverse learner courses in higher education. I hold certification as a Master K-12 QM Reviewer, QM K-12 Peer Reviewer, Publisher Peer Reviewer, and Continuing Education Peer Reviewer. I am dual certified and hold the QM Higher Education Peer Reviewer certification as well. I have been studying and presenting on accessibility at the local, state, and national levels since 2012.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f551ebbec1_0_0: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f551ebbe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76361a59d0_0_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76361a59d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Image citation: blind student (Shutterstock ID: 2158200539), deaf student (Shutterstock ID: ), I (Shutterstock ID: 787300732), prosthetic computer user (Shutterstock ID: 2083349509), boy with headphones (Shutterstock ID: 1910719234)</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6361a59d0_0_1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76361a59d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citation: young teen in yellow jacket (Shutterstock ID: 1974822149)</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c992368931_0_4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c99236893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citation </a:t>
            </a:r>
            <a:r>
              <a:rPr lang="en-US" sz="1000">
                <a:solidFill>
                  <a:srgbClr val="111111"/>
                </a:solidFill>
                <a:latin typeface="Roboto"/>
                <a:ea typeface="Roboto"/>
                <a:cs typeface="Roboto"/>
                <a:sym typeface="Roboto"/>
              </a:rPr>
              <a:t>Photo by </a:t>
            </a:r>
            <a:r>
              <a:rPr lang="en-US" sz="1000" u="sng">
                <a:solidFill>
                  <a:srgbClr val="767676"/>
                </a:solidFill>
                <a:latin typeface="Roboto"/>
                <a:ea typeface="Roboto"/>
                <a:cs typeface="Roboto"/>
                <a:sym typeface="Roboto"/>
                <a:hlinkClick r:id="rId3">
                  <a:extLst>
                    <a:ext uri="{A12FA001-AC4F-418D-AE19-62706E023703}">
                      <ahyp:hlinkClr xmlns:ahyp="http://schemas.microsoft.com/office/drawing/2018/hyperlinkcolor" val="tx"/>
                    </a:ext>
                  </a:extLst>
                </a:hlinkClick>
              </a:rPr>
              <a:t>Héctor J. Rivas</a:t>
            </a:r>
            <a:r>
              <a:rPr lang="en-US" sz="1000">
                <a:solidFill>
                  <a:srgbClr val="111111"/>
                </a:solidFill>
                <a:latin typeface="Roboto"/>
                <a:ea typeface="Roboto"/>
                <a:cs typeface="Roboto"/>
                <a:sym typeface="Roboto"/>
              </a:rPr>
              <a:t> on </a:t>
            </a:r>
            <a:r>
              <a:rPr lang="en-US" sz="1000" u="sng">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f55d57880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f55d57880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c992368931_0_22: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c99236893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Image citation: </a:t>
            </a:r>
            <a:r>
              <a:rPr lang="en-US" sz="1200">
                <a:solidFill>
                  <a:srgbClr val="111111"/>
                </a:solidFill>
                <a:highlight>
                  <a:srgbClr val="F1F1F1"/>
                </a:highlight>
              </a:rPr>
              <a:t>Photo by </a:t>
            </a:r>
            <a:r>
              <a:rPr lang="en-US" sz="1200" u="sng">
                <a:solidFill>
                  <a:schemeClr val="hlink"/>
                </a:solidFill>
                <a:highlight>
                  <a:srgbClr val="F1F1F1"/>
                </a:highlight>
                <a:hlinkClick r:id="rId3"/>
              </a:rPr>
              <a:t>Markus Winkler</a:t>
            </a:r>
            <a:r>
              <a:rPr lang="en-US" sz="1200">
                <a:solidFill>
                  <a:srgbClr val="111111"/>
                </a:solidFill>
                <a:highlight>
                  <a:srgbClr val="F1F1F1"/>
                </a:highlight>
              </a:rPr>
              <a:t> on </a:t>
            </a:r>
            <a:r>
              <a:rPr lang="en-US" sz="1200" u="sng">
                <a:solidFill>
                  <a:schemeClr val="hlink"/>
                </a:solidFill>
                <a:highlight>
                  <a:srgbClr val="F1F1F1"/>
                </a:highlight>
                <a:hlinkClick r:id="rId4"/>
              </a:rPr>
              <a:t>Unsplash</a:t>
            </a:r>
            <a:endParaRPr sz="1200" u="sng">
              <a:solidFill>
                <a:schemeClr val="hlink"/>
              </a:solidFill>
              <a:highlight>
                <a:srgbClr val="F1F1F1"/>
              </a:highlight>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76361a59d0_0_28:notes"/>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76361a59d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Image citation </a:t>
            </a:r>
            <a:r>
              <a:rPr lang="en-US" sz="1000">
                <a:solidFill>
                  <a:srgbClr val="111111"/>
                </a:solidFill>
                <a:latin typeface="Roboto"/>
                <a:ea typeface="Roboto"/>
                <a:cs typeface="Roboto"/>
                <a:sym typeface="Roboto"/>
              </a:rPr>
              <a:t>Photo by </a:t>
            </a:r>
            <a:r>
              <a:rPr lang="en-US" sz="1000" u="sng">
                <a:solidFill>
                  <a:srgbClr val="767676"/>
                </a:solidFill>
                <a:latin typeface="Roboto"/>
                <a:ea typeface="Roboto"/>
                <a:cs typeface="Roboto"/>
                <a:sym typeface="Roboto"/>
                <a:hlinkClick r:id="rId3">
                  <a:extLst>
                    <a:ext uri="{A12FA001-AC4F-418D-AE19-62706E023703}">
                      <ahyp:hlinkClr xmlns:ahyp="http://schemas.microsoft.com/office/drawing/2018/hyperlinkcolor" val="tx"/>
                    </a:ext>
                  </a:extLst>
                </a:hlinkClick>
              </a:rPr>
              <a:t>Héctor J. Rivas</a:t>
            </a:r>
            <a:r>
              <a:rPr lang="en-US" sz="1000">
                <a:solidFill>
                  <a:srgbClr val="111111"/>
                </a:solidFill>
                <a:latin typeface="Roboto"/>
                <a:ea typeface="Roboto"/>
                <a:cs typeface="Roboto"/>
                <a:sym typeface="Roboto"/>
              </a:rPr>
              <a:t> on </a:t>
            </a:r>
            <a:r>
              <a:rPr lang="en-US" sz="1000" u="sng">
                <a:solidFill>
                  <a:srgbClr val="767676"/>
                </a:solidFill>
                <a:latin typeface="Roboto"/>
                <a:ea typeface="Roboto"/>
                <a:cs typeface="Roboto"/>
                <a:sym typeface="Roboto"/>
                <a:hlinkClick r:id="rId4">
                  <a:extLst>
                    <a:ext uri="{A12FA001-AC4F-418D-AE19-62706E023703}">
                      <ahyp:hlinkClr xmlns:ahyp="http://schemas.microsoft.com/office/drawing/2018/hyperlinkcolor" val="tx"/>
                    </a:ext>
                  </a:extLst>
                </a:hlinkClick>
              </a:rPr>
              <a:t>Unsplash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Open Sans SemiBold"/>
              <a:buNone/>
              <a:defRPr sz="5200">
                <a:latin typeface="Open Sans SemiBold"/>
                <a:ea typeface="Open Sans SemiBold"/>
                <a:cs typeface="Open Sans SemiBold"/>
                <a:sym typeface="Open Sans Semi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Open Sans"/>
              <a:buNone/>
              <a:defRPr sz="12000" b="1">
                <a:latin typeface="Open Sans"/>
                <a:ea typeface="Open Sans"/>
                <a:cs typeface="Open Sans"/>
                <a:sym typeface="Open Sans"/>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 name="Google Shape;4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Font typeface="Open Sans"/>
              <a:buChar char="●"/>
              <a:defRPr>
                <a:latin typeface="Open Sans"/>
                <a:ea typeface="Open Sans"/>
                <a:cs typeface="Open Sans"/>
                <a:sym typeface="Open Sans"/>
              </a:defRPr>
            </a:lvl1pPr>
            <a:lvl2pPr marL="914400" lvl="1" indent="-317500" algn="ctr">
              <a:spcBef>
                <a:spcPts val="0"/>
              </a:spcBef>
              <a:spcAft>
                <a:spcPts val="0"/>
              </a:spcAft>
              <a:buSzPts val="1400"/>
              <a:buFont typeface="Open Sans"/>
              <a:buChar char="○"/>
              <a:defRPr>
                <a:latin typeface="Open Sans"/>
                <a:ea typeface="Open Sans"/>
                <a:cs typeface="Open Sans"/>
                <a:sym typeface="Open Sans"/>
              </a:defRPr>
            </a:lvl2pPr>
            <a:lvl3pPr marL="1371600" lvl="2" indent="-317500" algn="ctr">
              <a:spcBef>
                <a:spcPts val="0"/>
              </a:spcBef>
              <a:spcAft>
                <a:spcPts val="0"/>
              </a:spcAft>
              <a:buSzPts val="1400"/>
              <a:buFont typeface="Open Sans"/>
              <a:buChar char="■"/>
              <a:defRPr>
                <a:latin typeface="Open Sans"/>
                <a:ea typeface="Open Sans"/>
                <a:cs typeface="Open Sans"/>
                <a:sym typeface="Open Sans"/>
              </a:defRPr>
            </a:lvl3pPr>
            <a:lvl4pPr marL="1828800" lvl="3" indent="-317500" algn="ctr">
              <a:spcBef>
                <a:spcPts val="0"/>
              </a:spcBef>
              <a:spcAft>
                <a:spcPts val="0"/>
              </a:spcAft>
              <a:buSzPts val="1400"/>
              <a:buFont typeface="Open Sans"/>
              <a:buChar char="●"/>
              <a:defRPr>
                <a:latin typeface="Open Sans"/>
                <a:ea typeface="Open Sans"/>
                <a:cs typeface="Open Sans"/>
                <a:sym typeface="Open Sans"/>
              </a:defRPr>
            </a:lvl4pPr>
            <a:lvl5pPr marL="2286000" lvl="4" indent="-317500" algn="ctr">
              <a:spcBef>
                <a:spcPts val="0"/>
              </a:spcBef>
              <a:spcAft>
                <a:spcPts val="0"/>
              </a:spcAft>
              <a:buSzPts val="1400"/>
              <a:buFont typeface="Open Sans"/>
              <a:buChar char="○"/>
              <a:defRPr>
                <a:latin typeface="Open Sans"/>
                <a:ea typeface="Open Sans"/>
                <a:cs typeface="Open Sans"/>
                <a:sym typeface="Open Sans"/>
              </a:defRPr>
            </a:lvl5pPr>
            <a:lvl6pPr marL="2743200" lvl="5" indent="-317500" algn="ctr">
              <a:spcBef>
                <a:spcPts val="0"/>
              </a:spcBef>
              <a:spcAft>
                <a:spcPts val="0"/>
              </a:spcAft>
              <a:buSzPts val="1400"/>
              <a:buFont typeface="Open Sans"/>
              <a:buChar char="■"/>
              <a:defRPr>
                <a:latin typeface="Open Sans"/>
                <a:ea typeface="Open Sans"/>
                <a:cs typeface="Open Sans"/>
                <a:sym typeface="Open Sans"/>
              </a:defRPr>
            </a:lvl6pPr>
            <a:lvl7pPr marL="3200400" lvl="6" indent="-317500" algn="ctr">
              <a:spcBef>
                <a:spcPts val="0"/>
              </a:spcBef>
              <a:spcAft>
                <a:spcPts val="0"/>
              </a:spcAft>
              <a:buSzPts val="1400"/>
              <a:buFont typeface="Open Sans"/>
              <a:buChar char="●"/>
              <a:defRPr>
                <a:latin typeface="Open Sans"/>
                <a:ea typeface="Open Sans"/>
                <a:cs typeface="Open Sans"/>
                <a:sym typeface="Open Sans"/>
              </a:defRPr>
            </a:lvl7pPr>
            <a:lvl8pPr marL="3657600" lvl="7" indent="-317500" algn="ctr">
              <a:spcBef>
                <a:spcPts val="0"/>
              </a:spcBef>
              <a:spcAft>
                <a:spcPts val="0"/>
              </a:spcAft>
              <a:buSzPts val="1400"/>
              <a:buFont typeface="Open Sans"/>
              <a:buChar char="○"/>
              <a:defRPr>
                <a:latin typeface="Open Sans"/>
                <a:ea typeface="Open Sans"/>
                <a:cs typeface="Open Sans"/>
                <a:sym typeface="Open Sans"/>
              </a:defRPr>
            </a:lvl8pPr>
            <a:lvl9pPr marL="4114800" lvl="8" indent="-317500" algn="ctr">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13"/>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089B4"/>
              </a:buClr>
              <a:buSzPts val="2500"/>
              <a:buFont typeface="Candara"/>
              <a:buNone/>
              <a:defRPr>
                <a:solidFill>
                  <a:srgbClr val="1089B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 name="Google Shape;46;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30200" algn="l" rtl="0">
              <a:lnSpc>
                <a:spcPct val="90000"/>
              </a:lnSpc>
              <a:spcBef>
                <a:spcPts val="600"/>
              </a:spcBef>
              <a:spcAft>
                <a:spcPts val="0"/>
              </a:spcAft>
              <a:buClr>
                <a:srgbClr val="333367"/>
              </a:buClr>
              <a:buSzPts val="1600"/>
              <a:buChar char="●"/>
              <a:defRPr b="1">
                <a:solidFill>
                  <a:srgbClr val="333367"/>
                </a:solidFill>
              </a:defRPr>
            </a:lvl1pPr>
            <a:lvl2pPr marL="914400" lvl="1" indent="-317500" algn="l" rtl="0">
              <a:lnSpc>
                <a:spcPct val="90000"/>
              </a:lnSpc>
              <a:spcBef>
                <a:spcPts val="1200"/>
              </a:spcBef>
              <a:spcAft>
                <a:spcPts val="0"/>
              </a:spcAft>
              <a:buClr>
                <a:srgbClr val="333367"/>
              </a:buClr>
              <a:buSzPts val="1400"/>
              <a:buChar char="○"/>
              <a:defRPr b="1">
                <a:solidFill>
                  <a:srgbClr val="333367"/>
                </a:solidFill>
              </a:defRPr>
            </a:lvl2pPr>
            <a:lvl3pPr marL="1371600" lvl="2" indent="-298450" algn="l" rtl="0">
              <a:lnSpc>
                <a:spcPct val="90000"/>
              </a:lnSpc>
              <a:spcBef>
                <a:spcPts val="1200"/>
              </a:spcBef>
              <a:spcAft>
                <a:spcPts val="0"/>
              </a:spcAft>
              <a:buClr>
                <a:srgbClr val="333367"/>
              </a:buClr>
              <a:buSzPts val="1100"/>
              <a:buChar char="■"/>
              <a:defRPr b="1">
                <a:solidFill>
                  <a:srgbClr val="333367"/>
                </a:solidFill>
              </a:defRPr>
            </a:lvl3pPr>
            <a:lvl4pPr marL="1828800" lvl="3" indent="-292100" algn="l" rtl="0">
              <a:lnSpc>
                <a:spcPct val="90000"/>
              </a:lnSpc>
              <a:spcBef>
                <a:spcPts val="1200"/>
              </a:spcBef>
              <a:spcAft>
                <a:spcPts val="0"/>
              </a:spcAft>
              <a:buClr>
                <a:srgbClr val="333367"/>
              </a:buClr>
              <a:buSzPts val="1000"/>
              <a:buChar char="●"/>
              <a:defRPr b="1">
                <a:solidFill>
                  <a:srgbClr val="333367"/>
                </a:solidFill>
              </a:defRPr>
            </a:lvl4pPr>
            <a:lvl5pPr marL="2286000" lvl="4" indent="-292100" algn="l" rtl="0">
              <a:lnSpc>
                <a:spcPct val="90000"/>
              </a:lnSpc>
              <a:spcBef>
                <a:spcPts val="1200"/>
              </a:spcBef>
              <a:spcAft>
                <a:spcPts val="0"/>
              </a:spcAft>
              <a:buClr>
                <a:srgbClr val="333367"/>
              </a:buClr>
              <a:buSzPts val="1000"/>
              <a:buChar char="○"/>
              <a:defRPr b="1">
                <a:solidFill>
                  <a:srgbClr val="333367"/>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47"/>
        <p:cNvGrpSpPr/>
        <p:nvPr/>
      </p:nvGrpSpPr>
      <p:grpSpPr>
        <a:xfrm>
          <a:off x="0" y="0"/>
          <a:ext cx="0" cy="0"/>
          <a:chOff x="0" y="0"/>
          <a:chExt cx="0" cy="0"/>
        </a:xfrm>
      </p:grpSpPr>
      <p:sp>
        <p:nvSpPr>
          <p:cNvPr id="48" name="Google Shape;48;p14"/>
          <p:cNvSpPr txBox="1">
            <a:spLocks noGrp="1"/>
          </p:cNvSpPr>
          <p:nvPr>
            <p:ph type="title"/>
          </p:nvPr>
        </p:nvSpPr>
        <p:spPr>
          <a:xfrm>
            <a:off x="623888" y="1282305"/>
            <a:ext cx="7886700" cy="21396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2800"/>
              <a:buFont typeface="Candara"/>
              <a:buNone/>
              <a:defRPr sz="4500" b="1" i="0" u="none" strike="noStrike" cap="none">
                <a:solidFill>
                  <a:schemeClr val="dk1"/>
                </a:solidFill>
                <a:latin typeface="Candara"/>
                <a:ea typeface="Candara"/>
                <a:cs typeface="Candara"/>
                <a:sym typeface="Candara"/>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49" name="Google Shape;49;p14"/>
          <p:cNvSpPr txBox="1">
            <a:spLocks noGrp="1"/>
          </p:cNvSpPr>
          <p:nvPr>
            <p:ph type="body" idx="1"/>
          </p:nvPr>
        </p:nvSpPr>
        <p:spPr>
          <a:xfrm>
            <a:off x="623888" y="3442099"/>
            <a:ext cx="7886700" cy="1125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750"/>
              </a:spcBef>
              <a:spcAft>
                <a:spcPts val="0"/>
              </a:spcAft>
              <a:buClr>
                <a:srgbClr val="888888"/>
              </a:buClr>
              <a:buSzPts val="1800"/>
              <a:buFont typeface="Arial"/>
              <a:buNone/>
              <a:defRPr sz="1800" b="0" i="0" u="none" strike="noStrike" cap="none">
                <a:solidFill>
                  <a:srgbClr val="888888"/>
                </a:solidFill>
                <a:latin typeface="Candara"/>
                <a:ea typeface="Candara"/>
                <a:cs typeface="Candara"/>
                <a:sym typeface="Candara"/>
              </a:defRPr>
            </a:lvl1pPr>
            <a:lvl2pPr marL="914400" marR="0" lvl="1" indent="-228600" algn="l" rtl="0">
              <a:lnSpc>
                <a:spcPct val="90000"/>
              </a:lnSpc>
              <a:spcBef>
                <a:spcPts val="1200"/>
              </a:spcBef>
              <a:spcAft>
                <a:spcPts val="0"/>
              </a:spcAft>
              <a:buClr>
                <a:srgbClr val="888888"/>
              </a:buClr>
              <a:buSzPts val="1400"/>
              <a:buFont typeface="Arial"/>
              <a:buNone/>
              <a:defRPr sz="1500" b="0" i="0" u="none" strike="noStrike" cap="none">
                <a:solidFill>
                  <a:srgbClr val="888888"/>
                </a:solidFill>
                <a:latin typeface="Candara"/>
                <a:ea typeface="Candara"/>
                <a:cs typeface="Candara"/>
                <a:sym typeface="Candara"/>
              </a:defRPr>
            </a:lvl2pPr>
            <a:lvl3pPr marL="1371600" marR="0" lvl="2" indent="-228600" algn="l" rtl="0">
              <a:lnSpc>
                <a:spcPct val="90000"/>
              </a:lnSpc>
              <a:spcBef>
                <a:spcPts val="1200"/>
              </a:spcBef>
              <a:spcAft>
                <a:spcPts val="0"/>
              </a:spcAft>
              <a:buClr>
                <a:srgbClr val="888888"/>
              </a:buClr>
              <a:buSzPts val="1400"/>
              <a:buFont typeface="Arial"/>
              <a:buNone/>
              <a:defRPr sz="1350" b="0" i="0" u="none" strike="noStrike" cap="none">
                <a:solidFill>
                  <a:srgbClr val="888888"/>
                </a:solidFill>
                <a:latin typeface="Candara"/>
                <a:ea typeface="Candara"/>
                <a:cs typeface="Candara"/>
                <a:sym typeface="Candara"/>
              </a:defRPr>
            </a:lvl3pPr>
            <a:lvl4pPr marL="1828800" marR="0" lvl="3"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4pPr>
            <a:lvl5pPr marL="2286000" marR="0" lvl="4"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5pPr>
            <a:lvl6pPr marL="2743200" marR="0" lvl="5"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6pPr>
            <a:lvl7pPr marL="3200400" marR="0" lvl="6"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7pPr>
            <a:lvl8pPr marL="3657600" marR="0" lvl="7" indent="-228600" algn="l" rtl="0">
              <a:lnSpc>
                <a:spcPct val="90000"/>
              </a:lnSpc>
              <a:spcBef>
                <a:spcPts val="1200"/>
              </a:spcBef>
              <a:spcAft>
                <a:spcPts val="0"/>
              </a:spcAft>
              <a:buClr>
                <a:srgbClr val="888888"/>
              </a:buClr>
              <a:buSzPts val="1400"/>
              <a:buFont typeface="Arial"/>
              <a:buNone/>
              <a:defRPr sz="1200" b="0" i="0" u="none" strike="noStrike" cap="none">
                <a:solidFill>
                  <a:srgbClr val="888888"/>
                </a:solidFill>
                <a:latin typeface="Candara"/>
                <a:ea typeface="Candara"/>
                <a:cs typeface="Candara"/>
                <a:sym typeface="Candara"/>
              </a:defRPr>
            </a:lvl8pPr>
            <a:lvl9pPr marL="4114800" marR="0" lvl="8" indent="-228600" algn="l" rtl="0">
              <a:lnSpc>
                <a:spcPct val="90000"/>
              </a:lnSpc>
              <a:spcBef>
                <a:spcPts val="1200"/>
              </a:spcBef>
              <a:spcAft>
                <a:spcPts val="1200"/>
              </a:spcAft>
              <a:buClr>
                <a:srgbClr val="888888"/>
              </a:buClr>
              <a:buSzPts val="1400"/>
              <a:buFont typeface="Arial"/>
              <a:buNone/>
              <a:defRPr sz="1200" b="0" i="0" u="none" strike="noStrike" cap="none">
                <a:solidFill>
                  <a:srgbClr val="888888"/>
                </a:solidFill>
                <a:latin typeface="Candara"/>
                <a:ea typeface="Candara"/>
                <a:cs typeface="Candara"/>
                <a:sym typeface="Candar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28650" y="273844"/>
            <a:ext cx="7886700" cy="960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1C3766"/>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5"/>
          <p:cNvSpPr txBox="1">
            <a:spLocks noGrp="1"/>
          </p:cNvSpPr>
          <p:nvPr>
            <p:ph type="body" idx="1"/>
          </p:nvPr>
        </p:nvSpPr>
        <p:spPr>
          <a:xfrm>
            <a:off x="628650" y="1341835"/>
            <a:ext cx="7886700" cy="3168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C3766"/>
              </a:buClr>
              <a:buSzPts val="1800"/>
              <a:buChar char="●"/>
              <a:defRPr/>
            </a:lvl1pPr>
            <a:lvl2pPr marL="914400" lvl="1" indent="-342900" algn="l" rtl="0">
              <a:lnSpc>
                <a:spcPct val="90000"/>
              </a:lnSpc>
              <a:spcBef>
                <a:spcPts val="1200"/>
              </a:spcBef>
              <a:spcAft>
                <a:spcPts val="0"/>
              </a:spcAft>
              <a:buClr>
                <a:srgbClr val="1C3766"/>
              </a:buClr>
              <a:buSzPts val="1800"/>
              <a:buChar char="○"/>
              <a:defRPr/>
            </a:lvl2pPr>
            <a:lvl3pPr marL="1371600" lvl="2" indent="-342900" algn="l" rtl="0">
              <a:lnSpc>
                <a:spcPct val="90000"/>
              </a:lnSpc>
              <a:spcBef>
                <a:spcPts val="1200"/>
              </a:spcBef>
              <a:spcAft>
                <a:spcPts val="0"/>
              </a:spcAft>
              <a:buClr>
                <a:srgbClr val="1C3766"/>
              </a:buClr>
              <a:buSzPts val="1800"/>
              <a:buChar char="■"/>
              <a:defRPr/>
            </a:lvl3pPr>
            <a:lvl4pPr marL="1828800" lvl="3" indent="-342900" algn="l" rtl="0">
              <a:lnSpc>
                <a:spcPct val="90000"/>
              </a:lnSpc>
              <a:spcBef>
                <a:spcPts val="1200"/>
              </a:spcBef>
              <a:spcAft>
                <a:spcPts val="0"/>
              </a:spcAft>
              <a:buClr>
                <a:srgbClr val="1C3766"/>
              </a:buClr>
              <a:buSzPts val="1800"/>
              <a:buChar char="●"/>
              <a:defRPr/>
            </a:lvl4pPr>
            <a:lvl5pPr marL="2286000" lvl="4" indent="-342900" algn="l" rtl="0">
              <a:lnSpc>
                <a:spcPct val="90000"/>
              </a:lnSpc>
              <a:spcBef>
                <a:spcPts val="1200"/>
              </a:spcBef>
              <a:spcAft>
                <a:spcPts val="0"/>
              </a:spcAft>
              <a:buClr>
                <a:srgbClr val="1C3766"/>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53" name="Google Shape;53;p15"/>
          <p:cNvSpPr txBox="1">
            <a:spLocks noGrp="1"/>
          </p:cNvSpPr>
          <p:nvPr>
            <p:ph type="sldNum" idx="12"/>
          </p:nvPr>
        </p:nvSpPr>
        <p:spPr>
          <a:xfrm>
            <a:off x="7323847" y="4808220"/>
            <a:ext cx="1727700" cy="213300"/>
          </a:xfrm>
          <a:prstGeom prst="rect">
            <a:avLst/>
          </a:prstGeom>
          <a:noFill/>
          <a:ln>
            <a:noFill/>
          </a:ln>
        </p:spPr>
        <p:txBody>
          <a:bodyPr spcFirstLastPara="1" wrap="square" lIns="91425" tIns="45700" rIns="91425" bIns="4570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200"/>
              </a:spcBef>
              <a:spcAft>
                <a:spcPts val="0"/>
              </a:spcAft>
              <a:buClr>
                <a:schemeClr val="dk1"/>
              </a:buClr>
              <a:buSzPts val="1500"/>
              <a:buNone/>
              <a:defRPr sz="1500" b="1"/>
            </a:lvl2pPr>
            <a:lvl3pPr marL="1371600" lvl="2" indent="-228600" algn="l" rtl="0">
              <a:lnSpc>
                <a:spcPct val="90000"/>
              </a:lnSpc>
              <a:spcBef>
                <a:spcPts val="1200"/>
              </a:spcBef>
              <a:spcAft>
                <a:spcPts val="0"/>
              </a:spcAft>
              <a:buClr>
                <a:schemeClr val="dk1"/>
              </a:buClr>
              <a:buSzPts val="1400"/>
              <a:buNone/>
              <a:defRPr sz="1400" b="1"/>
            </a:lvl3pPr>
            <a:lvl4pPr marL="1828800" lvl="3" indent="-228600" algn="l" rtl="0">
              <a:lnSpc>
                <a:spcPct val="90000"/>
              </a:lnSpc>
              <a:spcBef>
                <a:spcPts val="1200"/>
              </a:spcBef>
              <a:spcAft>
                <a:spcPts val="0"/>
              </a:spcAft>
              <a:buClr>
                <a:schemeClr val="dk1"/>
              </a:buClr>
              <a:buSzPts val="1200"/>
              <a:buNone/>
              <a:defRPr sz="1200" b="1"/>
            </a:lvl4pPr>
            <a:lvl5pPr marL="2286000" lvl="4" indent="-228600" algn="l" rtl="0">
              <a:lnSpc>
                <a:spcPct val="90000"/>
              </a:lnSpc>
              <a:spcBef>
                <a:spcPts val="1200"/>
              </a:spcBef>
              <a:spcAft>
                <a:spcPts val="0"/>
              </a:spcAft>
              <a:buClr>
                <a:schemeClr val="dk1"/>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57" name="Google Shape;57;p16"/>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8" name="Google Shape;58;p1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200"/>
              </a:spcBef>
              <a:spcAft>
                <a:spcPts val="0"/>
              </a:spcAft>
              <a:buClr>
                <a:schemeClr val="dk1"/>
              </a:buClr>
              <a:buSzPts val="1500"/>
              <a:buNone/>
              <a:defRPr sz="1500" b="1"/>
            </a:lvl2pPr>
            <a:lvl3pPr marL="1371600" lvl="2" indent="-228600" algn="l" rtl="0">
              <a:lnSpc>
                <a:spcPct val="90000"/>
              </a:lnSpc>
              <a:spcBef>
                <a:spcPts val="1200"/>
              </a:spcBef>
              <a:spcAft>
                <a:spcPts val="0"/>
              </a:spcAft>
              <a:buClr>
                <a:schemeClr val="dk1"/>
              </a:buClr>
              <a:buSzPts val="1400"/>
              <a:buNone/>
              <a:defRPr sz="1400" b="1"/>
            </a:lvl3pPr>
            <a:lvl4pPr marL="1828800" lvl="3" indent="-228600" algn="l" rtl="0">
              <a:lnSpc>
                <a:spcPct val="90000"/>
              </a:lnSpc>
              <a:spcBef>
                <a:spcPts val="1200"/>
              </a:spcBef>
              <a:spcAft>
                <a:spcPts val="0"/>
              </a:spcAft>
              <a:buClr>
                <a:schemeClr val="dk1"/>
              </a:buClr>
              <a:buSzPts val="1200"/>
              <a:buNone/>
              <a:defRPr sz="1200" b="1"/>
            </a:lvl4pPr>
            <a:lvl5pPr marL="2286000" lvl="4" indent="-228600" algn="l" rtl="0">
              <a:lnSpc>
                <a:spcPct val="90000"/>
              </a:lnSpc>
              <a:spcBef>
                <a:spcPts val="1200"/>
              </a:spcBef>
              <a:spcAft>
                <a:spcPts val="0"/>
              </a:spcAft>
              <a:buClr>
                <a:schemeClr val="dk1"/>
              </a:buClr>
              <a:buSzPts val="1200"/>
              <a:buNone/>
              <a:defRPr sz="1200" b="1"/>
            </a:lvl5pPr>
            <a:lvl6pPr marL="2743200" lvl="5" indent="-228600" algn="l" rtl="0">
              <a:lnSpc>
                <a:spcPct val="90000"/>
              </a:lnSpc>
              <a:spcBef>
                <a:spcPts val="1200"/>
              </a:spcBef>
              <a:spcAft>
                <a:spcPts val="0"/>
              </a:spcAft>
              <a:buClr>
                <a:schemeClr val="dk1"/>
              </a:buClr>
              <a:buSzPts val="1200"/>
              <a:buNone/>
              <a:defRPr sz="1200" b="1"/>
            </a:lvl6pPr>
            <a:lvl7pPr marL="3200400" lvl="6" indent="-228600" algn="l" rtl="0">
              <a:lnSpc>
                <a:spcPct val="90000"/>
              </a:lnSpc>
              <a:spcBef>
                <a:spcPts val="1200"/>
              </a:spcBef>
              <a:spcAft>
                <a:spcPts val="0"/>
              </a:spcAft>
              <a:buClr>
                <a:schemeClr val="dk1"/>
              </a:buClr>
              <a:buSzPts val="1200"/>
              <a:buNone/>
              <a:defRPr sz="1200" b="1"/>
            </a:lvl7pPr>
            <a:lvl8pPr marL="3657600" lvl="7" indent="-228600" algn="l" rtl="0">
              <a:lnSpc>
                <a:spcPct val="90000"/>
              </a:lnSpc>
              <a:spcBef>
                <a:spcPts val="1200"/>
              </a:spcBef>
              <a:spcAft>
                <a:spcPts val="0"/>
              </a:spcAft>
              <a:buClr>
                <a:schemeClr val="dk1"/>
              </a:buClr>
              <a:buSzPts val="1200"/>
              <a:buNone/>
              <a:defRPr sz="1200" b="1"/>
            </a:lvl8pPr>
            <a:lvl9pPr marL="4114800" lvl="8" indent="-228600" algn="l" rtl="0">
              <a:lnSpc>
                <a:spcPct val="90000"/>
              </a:lnSpc>
              <a:spcBef>
                <a:spcPts val="1200"/>
              </a:spcBef>
              <a:spcAft>
                <a:spcPts val="1200"/>
              </a:spcAft>
              <a:buClr>
                <a:schemeClr val="dk1"/>
              </a:buClr>
              <a:buSzPts val="1200"/>
              <a:buNone/>
              <a:defRPr sz="1200" b="1"/>
            </a:lvl9pPr>
          </a:lstStyle>
          <a:p>
            <a:endParaRPr/>
          </a:p>
        </p:txBody>
      </p:sp>
      <p:sp>
        <p:nvSpPr>
          <p:cNvPr id="59" name="Google Shape;59;p1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0" name="Google Shape;6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Font typeface="Open Sans Medium"/>
              <a:buNone/>
              <a:defRPr sz="3600">
                <a:latin typeface="Open Sans Medium"/>
                <a:ea typeface="Open Sans Medium"/>
                <a:cs typeface="Open Sans Medium"/>
                <a:sym typeface="Open Sans Medium"/>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Open Sans"/>
              <a:buChar char="●"/>
              <a:defRPr>
                <a:latin typeface="Open Sans"/>
                <a:ea typeface="Open Sans"/>
                <a:cs typeface="Open Sans"/>
                <a:sym typeface="Open Sans"/>
              </a:defRPr>
            </a:lvl1pPr>
            <a:lvl2pPr marL="914400" lvl="1" indent="-317500">
              <a:spcBef>
                <a:spcPts val="0"/>
              </a:spcBef>
              <a:spcAft>
                <a:spcPts val="0"/>
              </a:spcAft>
              <a:buSzPts val="1400"/>
              <a:buFont typeface="Open Sans"/>
              <a:buChar char="○"/>
              <a:defRPr>
                <a:latin typeface="Open Sans"/>
                <a:ea typeface="Open Sans"/>
                <a:cs typeface="Open Sans"/>
                <a:sym typeface="Open Sans"/>
              </a:defRPr>
            </a:lvl2pPr>
            <a:lvl3pPr marL="1371600" lvl="2" indent="-317500">
              <a:spcBef>
                <a:spcPts val="0"/>
              </a:spcBef>
              <a:spcAft>
                <a:spcPts val="0"/>
              </a:spcAft>
              <a:buSzPts val="1400"/>
              <a:buFont typeface="Open Sans"/>
              <a:buChar char="■"/>
              <a:defRPr>
                <a:latin typeface="Open Sans"/>
                <a:ea typeface="Open Sans"/>
                <a:cs typeface="Open Sans"/>
                <a:sym typeface="Open Sans"/>
              </a:defRPr>
            </a:lvl3pPr>
            <a:lvl4pPr marL="1828800" lvl="3" indent="-317500">
              <a:spcBef>
                <a:spcPts val="0"/>
              </a:spcBef>
              <a:spcAft>
                <a:spcPts val="0"/>
              </a:spcAft>
              <a:buSzPts val="1400"/>
              <a:buFont typeface="Open Sans"/>
              <a:buChar char="●"/>
              <a:defRPr>
                <a:latin typeface="Open Sans"/>
                <a:ea typeface="Open Sans"/>
                <a:cs typeface="Open Sans"/>
                <a:sym typeface="Open Sans"/>
              </a:defRPr>
            </a:lvl4pPr>
            <a:lvl5pPr marL="2286000" lvl="4" indent="-317500">
              <a:spcBef>
                <a:spcPts val="0"/>
              </a:spcBef>
              <a:spcAft>
                <a:spcPts val="0"/>
              </a:spcAft>
              <a:buSzPts val="1400"/>
              <a:buFont typeface="Open Sans"/>
              <a:buChar char="○"/>
              <a:defRPr>
                <a:latin typeface="Open Sans"/>
                <a:ea typeface="Open Sans"/>
                <a:cs typeface="Open Sans"/>
                <a:sym typeface="Open Sans"/>
              </a:defRPr>
            </a:lvl5pPr>
            <a:lvl6pPr marL="2743200" lvl="5" indent="-317500">
              <a:spcBef>
                <a:spcPts val="0"/>
              </a:spcBef>
              <a:spcAft>
                <a:spcPts val="0"/>
              </a:spcAft>
              <a:buSzPts val="1400"/>
              <a:buFont typeface="Open Sans"/>
              <a:buChar char="■"/>
              <a:defRPr>
                <a:latin typeface="Open Sans"/>
                <a:ea typeface="Open Sans"/>
                <a:cs typeface="Open Sans"/>
                <a:sym typeface="Open Sans"/>
              </a:defRPr>
            </a:lvl6pPr>
            <a:lvl7pPr marL="3200400" lvl="6" indent="-317500">
              <a:spcBef>
                <a:spcPts val="0"/>
              </a:spcBef>
              <a:spcAft>
                <a:spcPts val="0"/>
              </a:spcAft>
              <a:buSzPts val="1400"/>
              <a:buFont typeface="Open Sans"/>
              <a:buChar char="●"/>
              <a:defRPr>
                <a:latin typeface="Open Sans"/>
                <a:ea typeface="Open Sans"/>
                <a:cs typeface="Open Sans"/>
                <a:sym typeface="Open Sans"/>
              </a:defRPr>
            </a:lvl7pPr>
            <a:lvl8pPr marL="3657600" lvl="7" indent="-317500">
              <a:spcBef>
                <a:spcPts val="0"/>
              </a:spcBef>
              <a:spcAft>
                <a:spcPts val="0"/>
              </a:spcAft>
              <a:buSzPts val="1400"/>
              <a:buFont typeface="Open Sans"/>
              <a:buChar char="○"/>
              <a:defRPr>
                <a:latin typeface="Open Sans"/>
                <a:ea typeface="Open Sans"/>
                <a:cs typeface="Open Sans"/>
                <a:sym typeface="Open Sans"/>
              </a:defRPr>
            </a:lvl8pPr>
            <a:lvl9pPr marL="4114800" lvl="8" indent="-31750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Open Sans"/>
              <a:buChar char="●"/>
              <a:defRPr sz="14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Font typeface="Open Sans"/>
              <a:buNone/>
              <a:defRPr b="1">
                <a:latin typeface="Open Sans"/>
                <a:ea typeface="Open Sans"/>
                <a:cs typeface="Open Sans"/>
                <a:sym typeface="Open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Font typeface="Open Sans SemiBold"/>
              <a:buNone/>
              <a:defRPr sz="2400">
                <a:latin typeface="Open Sans SemiBold"/>
                <a:ea typeface="Open Sans SemiBold"/>
                <a:cs typeface="Open Sans SemiBold"/>
                <a:sym typeface="Open Sans SemiBol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Open Sans"/>
              <a:buChar char="●"/>
              <a:defRPr sz="1200">
                <a:latin typeface="Open Sans"/>
                <a:ea typeface="Open Sans"/>
                <a:cs typeface="Open Sans"/>
                <a:sym typeface="Open Sans"/>
              </a:defRPr>
            </a:lvl1pPr>
            <a:lvl2pPr marL="914400" lvl="1" indent="-304800">
              <a:spcBef>
                <a:spcPts val="0"/>
              </a:spcBef>
              <a:spcAft>
                <a:spcPts val="0"/>
              </a:spcAft>
              <a:buSzPts val="1200"/>
              <a:buFont typeface="Open Sans"/>
              <a:buChar char="○"/>
              <a:defRPr sz="1200">
                <a:latin typeface="Open Sans"/>
                <a:ea typeface="Open Sans"/>
                <a:cs typeface="Open Sans"/>
                <a:sym typeface="Open Sans"/>
              </a:defRPr>
            </a:lvl2pPr>
            <a:lvl3pPr marL="1371600" lvl="2" indent="-304800">
              <a:spcBef>
                <a:spcPts val="0"/>
              </a:spcBef>
              <a:spcAft>
                <a:spcPts val="0"/>
              </a:spcAft>
              <a:buSzPts val="1200"/>
              <a:buFont typeface="Open Sans"/>
              <a:buChar char="■"/>
              <a:defRPr sz="1200">
                <a:latin typeface="Open Sans"/>
                <a:ea typeface="Open Sans"/>
                <a:cs typeface="Open Sans"/>
                <a:sym typeface="Open Sans"/>
              </a:defRPr>
            </a:lvl3pPr>
            <a:lvl4pPr marL="1828800" lvl="3" indent="-304800">
              <a:spcBef>
                <a:spcPts val="0"/>
              </a:spcBef>
              <a:spcAft>
                <a:spcPts val="0"/>
              </a:spcAft>
              <a:buSzPts val="1200"/>
              <a:buFont typeface="Open Sans"/>
              <a:buChar char="●"/>
              <a:defRPr sz="1200">
                <a:latin typeface="Open Sans"/>
                <a:ea typeface="Open Sans"/>
                <a:cs typeface="Open Sans"/>
                <a:sym typeface="Open Sans"/>
              </a:defRPr>
            </a:lvl4pPr>
            <a:lvl5pPr marL="2286000" lvl="4" indent="-304800">
              <a:spcBef>
                <a:spcPts val="0"/>
              </a:spcBef>
              <a:spcAft>
                <a:spcPts val="0"/>
              </a:spcAft>
              <a:buSzPts val="1200"/>
              <a:buFont typeface="Open Sans"/>
              <a:buChar char="○"/>
              <a:defRPr sz="1200">
                <a:latin typeface="Open Sans"/>
                <a:ea typeface="Open Sans"/>
                <a:cs typeface="Open Sans"/>
                <a:sym typeface="Open Sans"/>
              </a:defRPr>
            </a:lvl5pPr>
            <a:lvl6pPr marL="2743200" lvl="5" indent="-304800">
              <a:spcBef>
                <a:spcPts val="0"/>
              </a:spcBef>
              <a:spcAft>
                <a:spcPts val="0"/>
              </a:spcAft>
              <a:buSzPts val="1200"/>
              <a:buFont typeface="Open Sans"/>
              <a:buChar char="■"/>
              <a:defRPr sz="1200">
                <a:latin typeface="Open Sans"/>
                <a:ea typeface="Open Sans"/>
                <a:cs typeface="Open Sans"/>
                <a:sym typeface="Open Sans"/>
              </a:defRPr>
            </a:lvl6pPr>
            <a:lvl7pPr marL="3200400" lvl="6" indent="-304800">
              <a:spcBef>
                <a:spcPts val="0"/>
              </a:spcBef>
              <a:spcAft>
                <a:spcPts val="0"/>
              </a:spcAft>
              <a:buSzPts val="1200"/>
              <a:buFont typeface="Open Sans"/>
              <a:buChar char="●"/>
              <a:defRPr sz="1200">
                <a:latin typeface="Open Sans"/>
                <a:ea typeface="Open Sans"/>
                <a:cs typeface="Open Sans"/>
                <a:sym typeface="Open Sans"/>
              </a:defRPr>
            </a:lvl7pPr>
            <a:lvl8pPr marL="3657600" lvl="7" indent="-304800">
              <a:spcBef>
                <a:spcPts val="0"/>
              </a:spcBef>
              <a:spcAft>
                <a:spcPts val="0"/>
              </a:spcAft>
              <a:buSzPts val="1200"/>
              <a:buFont typeface="Open Sans"/>
              <a:buChar char="○"/>
              <a:defRPr sz="1200">
                <a:latin typeface="Open Sans"/>
                <a:ea typeface="Open Sans"/>
                <a:cs typeface="Open Sans"/>
                <a:sym typeface="Open Sans"/>
              </a:defRPr>
            </a:lvl8pPr>
            <a:lvl9pPr marL="4114800" lvl="8" indent="-304800">
              <a:spcBef>
                <a:spcPts val="0"/>
              </a:spcBef>
              <a:spcAft>
                <a:spcPts val="0"/>
              </a:spcAft>
              <a:buSzPts val="1200"/>
              <a:buFont typeface="Open Sans"/>
              <a:buChar char="■"/>
              <a:defRPr sz="1200">
                <a:latin typeface="Open Sans"/>
                <a:ea typeface="Open Sans"/>
                <a:cs typeface="Open Sans"/>
                <a:sym typeface="Open San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CVPS Slide Theme">
  <p:cSld name="MAIN_POINT">
    <p:spTree>
      <p:nvGrpSpPr>
        <p:cNvPr id="1" name="Shape 27"/>
        <p:cNvGrpSpPr/>
        <p:nvPr/>
      </p:nvGrpSpPr>
      <p:grpSpPr>
        <a:xfrm>
          <a:off x="0" y="0"/>
          <a:ext cx="0" cy="0"/>
          <a:chOff x="0" y="0"/>
          <a:chExt cx="0" cy="0"/>
        </a:xfrm>
      </p:grpSpPr>
      <p:sp>
        <p:nvSpPr>
          <p:cNvPr id="28" name="Google Shape;28;p8"/>
          <p:cNvSpPr/>
          <p:nvPr/>
        </p:nvSpPr>
        <p:spPr>
          <a:xfrm>
            <a:off x="0" y="17225"/>
            <a:ext cx="9154200" cy="4079400"/>
          </a:xfrm>
          <a:prstGeom prst="rect">
            <a:avLst/>
          </a:prstGeom>
          <a:solidFill>
            <a:srgbClr val="43B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8"/>
          <p:cNvSpPr txBox="1">
            <a:spLocks noGrp="1"/>
          </p:cNvSpPr>
          <p:nvPr>
            <p:ph type="title"/>
          </p:nvPr>
        </p:nvSpPr>
        <p:spPr>
          <a:xfrm>
            <a:off x="490250" y="450150"/>
            <a:ext cx="81438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Font typeface="Open Sans"/>
              <a:buNone/>
              <a:defRPr sz="4800" b="1">
                <a:solidFill>
                  <a:schemeClr val="lt1"/>
                </a:solidFill>
                <a:latin typeface="Open Sans"/>
                <a:ea typeface="Open Sans"/>
                <a:cs typeface="Open Sans"/>
                <a:sym typeface="Open Sa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0" name="Google Shape;3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8"/>
          <p:cNvSpPr/>
          <p:nvPr/>
        </p:nvSpPr>
        <p:spPr>
          <a:xfrm>
            <a:off x="23150" y="4096625"/>
            <a:ext cx="9144000" cy="104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32;p8"/>
          <p:cNvPicPr preferRelativeResize="0"/>
          <p:nvPr/>
        </p:nvPicPr>
        <p:blipFill>
          <a:blip r:embed="rId2">
            <a:alphaModFix/>
          </a:blip>
          <a:stretch>
            <a:fillRect/>
          </a:stretch>
        </p:blipFill>
        <p:spPr>
          <a:xfrm>
            <a:off x="2726850" y="4161200"/>
            <a:ext cx="3670593" cy="895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Font typeface="Open Sans SemiBold"/>
              <a:buNone/>
              <a:defRPr sz="4200">
                <a:latin typeface="Open Sans SemiBold"/>
                <a:ea typeface="Open Sans SemiBold"/>
                <a:cs typeface="Open Sans SemiBold"/>
                <a:sym typeface="Open Sans SemiBol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Open Sans"/>
              <a:buNone/>
              <a:defRPr sz="2100">
                <a:latin typeface="Open Sans"/>
                <a:ea typeface="Open Sans"/>
                <a:cs typeface="Open Sans"/>
                <a:sym typeface="Open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Font typeface="Open Sans"/>
              <a:buChar char="●"/>
              <a:defRPr>
                <a:latin typeface="Open Sans"/>
                <a:ea typeface="Open Sans"/>
                <a:cs typeface="Open Sans"/>
                <a:sym typeface="Open Sans"/>
              </a:defRPr>
            </a:lvl1pPr>
            <a:lvl2pPr marL="914400" lvl="1" indent="-317500">
              <a:spcBef>
                <a:spcPts val="0"/>
              </a:spcBef>
              <a:spcAft>
                <a:spcPts val="0"/>
              </a:spcAft>
              <a:buSzPts val="1400"/>
              <a:buFont typeface="Open Sans"/>
              <a:buChar char="○"/>
              <a:defRPr>
                <a:latin typeface="Open Sans"/>
                <a:ea typeface="Open Sans"/>
                <a:cs typeface="Open Sans"/>
                <a:sym typeface="Open Sans"/>
              </a:defRPr>
            </a:lvl2pPr>
            <a:lvl3pPr marL="1371600" lvl="2" indent="-317500">
              <a:spcBef>
                <a:spcPts val="0"/>
              </a:spcBef>
              <a:spcAft>
                <a:spcPts val="0"/>
              </a:spcAft>
              <a:buSzPts val="1400"/>
              <a:buFont typeface="Open Sans"/>
              <a:buChar char="■"/>
              <a:defRPr>
                <a:latin typeface="Open Sans"/>
                <a:ea typeface="Open Sans"/>
                <a:cs typeface="Open Sans"/>
                <a:sym typeface="Open Sans"/>
              </a:defRPr>
            </a:lvl3pPr>
            <a:lvl4pPr marL="1828800" lvl="3" indent="-317500">
              <a:spcBef>
                <a:spcPts val="0"/>
              </a:spcBef>
              <a:spcAft>
                <a:spcPts val="0"/>
              </a:spcAft>
              <a:buSzPts val="1400"/>
              <a:buFont typeface="Open Sans"/>
              <a:buChar char="●"/>
              <a:defRPr>
                <a:latin typeface="Open Sans"/>
                <a:ea typeface="Open Sans"/>
                <a:cs typeface="Open Sans"/>
                <a:sym typeface="Open Sans"/>
              </a:defRPr>
            </a:lvl4pPr>
            <a:lvl5pPr marL="2286000" lvl="4" indent="-317500">
              <a:spcBef>
                <a:spcPts val="0"/>
              </a:spcBef>
              <a:spcAft>
                <a:spcPts val="0"/>
              </a:spcAft>
              <a:buSzPts val="1400"/>
              <a:buFont typeface="Open Sans"/>
              <a:buChar char="○"/>
              <a:defRPr>
                <a:latin typeface="Open Sans"/>
                <a:ea typeface="Open Sans"/>
                <a:cs typeface="Open Sans"/>
                <a:sym typeface="Open Sans"/>
              </a:defRPr>
            </a:lvl5pPr>
            <a:lvl6pPr marL="2743200" lvl="5" indent="-317500">
              <a:spcBef>
                <a:spcPts val="0"/>
              </a:spcBef>
              <a:spcAft>
                <a:spcPts val="0"/>
              </a:spcAft>
              <a:buSzPts val="1400"/>
              <a:buFont typeface="Open Sans"/>
              <a:buChar char="■"/>
              <a:defRPr>
                <a:latin typeface="Open Sans"/>
                <a:ea typeface="Open Sans"/>
                <a:cs typeface="Open Sans"/>
                <a:sym typeface="Open Sans"/>
              </a:defRPr>
            </a:lvl6pPr>
            <a:lvl7pPr marL="3200400" lvl="6" indent="-317500">
              <a:spcBef>
                <a:spcPts val="0"/>
              </a:spcBef>
              <a:spcAft>
                <a:spcPts val="0"/>
              </a:spcAft>
              <a:buSzPts val="1400"/>
              <a:buFont typeface="Open Sans"/>
              <a:buChar char="●"/>
              <a:defRPr>
                <a:latin typeface="Open Sans"/>
                <a:ea typeface="Open Sans"/>
                <a:cs typeface="Open Sans"/>
                <a:sym typeface="Open Sans"/>
              </a:defRPr>
            </a:lvl7pPr>
            <a:lvl8pPr marL="3657600" lvl="7" indent="-317500">
              <a:spcBef>
                <a:spcPts val="0"/>
              </a:spcBef>
              <a:spcAft>
                <a:spcPts val="0"/>
              </a:spcAft>
              <a:buSzPts val="1400"/>
              <a:buFont typeface="Open Sans"/>
              <a:buChar char="○"/>
              <a:defRPr>
                <a:latin typeface="Open Sans"/>
                <a:ea typeface="Open Sans"/>
                <a:cs typeface="Open Sans"/>
                <a:sym typeface="Open Sans"/>
              </a:defRPr>
            </a:lvl8pPr>
            <a:lvl9pPr marL="4114800" lvl="8" indent="-317500">
              <a:spcBef>
                <a:spcPts val="0"/>
              </a:spcBef>
              <a:spcAft>
                <a:spcPts val="0"/>
              </a:spcAft>
              <a:buSzPts val="1400"/>
              <a:buFont typeface="Open Sans"/>
              <a:buChar char="■"/>
              <a:defRPr>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Open Sans"/>
              <a:buNone/>
              <a:defRPr>
                <a:latin typeface="Open Sans"/>
                <a:ea typeface="Open Sans"/>
                <a:cs typeface="Open Sans"/>
                <a:sym typeface="Open Sans"/>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pen Sans"/>
              <a:buNone/>
              <a:defRPr sz="2800" b="1">
                <a:solidFill>
                  <a:schemeClr val="dk1"/>
                </a:solidFill>
                <a:latin typeface="Open Sans"/>
                <a:ea typeface="Open Sans"/>
                <a:cs typeface="Open Sans"/>
                <a:sym typeface="Open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
          <p:cNvSpPr/>
          <p:nvPr/>
        </p:nvSpPr>
        <p:spPr>
          <a:xfrm>
            <a:off x="6944200" y="4663225"/>
            <a:ext cx="2199900" cy="480300"/>
          </a:xfrm>
          <a:prstGeom prst="rect">
            <a:avLst/>
          </a:prstGeom>
          <a:solidFill>
            <a:srgbClr val="E4F5FF"/>
          </a:solidFill>
          <a:ln w="9525" cap="flat" cmpd="sng">
            <a:solidFill>
              <a:srgbClr val="E4F5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chat.openai.com/share/112614cd-8725-4c76-8774-64ccdad51558"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docs.google.com/document/d/1bF9sfKRKJ1dwfeWkEVWzJIxgGtOu_2BKc7UgJ7Q-cs4/edit?usp=sha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docs.google.com/document/d/1J4Qg0Lcxzl60nCldl_0nmBk6zS4Gi0CmfTM8oGXJWb0/edit?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chat.openai.com/share/f996fd05-0fa5-41d0-9562-2a005d00b8b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ncvps.instructure.com/enroll/TY77Y9"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www.buffalo.edu/catt/teach/develop/design/equitable-inclusive.html#:~:text=In%20an%20equitable%20and%20inclusive,by%20their%20instructor%20and%20peers." TargetMode="Externa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hyperlink" Target="https://teachonline.asu.edu/2016/01/fostering-inclusive-environment-developing-online-course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500100" y="253975"/>
            <a:ext cx="8143800" cy="2054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9BD5F9"/>
              </a:buClr>
              <a:buFont typeface="Arial"/>
              <a:buNone/>
            </a:pPr>
            <a:r>
              <a:rPr lang="en-US">
                <a:latin typeface="Candara"/>
                <a:ea typeface="Candara"/>
                <a:cs typeface="Candara"/>
                <a:sym typeface="Candara"/>
              </a:rPr>
              <a:t>Equity in Education: The Role of AI in Supporting Diverse Learners</a:t>
            </a:r>
            <a:endParaRPr sz="4400">
              <a:solidFill>
                <a:srgbClr val="FFFFFF"/>
              </a:solidFill>
              <a:latin typeface="Candara"/>
              <a:ea typeface="Candara"/>
              <a:cs typeface="Candara"/>
              <a:sym typeface="Candara"/>
            </a:endParaRPr>
          </a:p>
        </p:txBody>
      </p:sp>
      <p:sp>
        <p:nvSpPr>
          <p:cNvPr id="68" name="Google Shape;68;p17"/>
          <p:cNvSpPr txBox="1">
            <a:spLocks noGrp="1"/>
          </p:cNvSpPr>
          <p:nvPr>
            <p:ph type="title"/>
          </p:nvPr>
        </p:nvSpPr>
        <p:spPr>
          <a:xfrm>
            <a:off x="652500" y="2745025"/>
            <a:ext cx="8143800" cy="872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rgbClr val="9BD5F9"/>
              </a:buClr>
              <a:buFont typeface="Arial"/>
              <a:buNone/>
            </a:pPr>
            <a:r>
              <a:rPr lang="en-US" sz="3900">
                <a:solidFill>
                  <a:srgbClr val="073763"/>
                </a:solidFill>
                <a:latin typeface="Candara"/>
                <a:ea typeface="Candara"/>
                <a:cs typeface="Candara"/>
                <a:sym typeface="Candara"/>
              </a:rPr>
              <a:t>Exploring SRS 4.6 and 8.3</a:t>
            </a:r>
            <a:endParaRPr sz="3500">
              <a:solidFill>
                <a:srgbClr val="073763"/>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628650" y="105920"/>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Scenario One- Child Welfare Placement</a:t>
            </a:r>
            <a:endParaRPr/>
          </a:p>
        </p:txBody>
      </p:sp>
      <p:sp>
        <p:nvSpPr>
          <p:cNvPr id="139" name="Google Shape;139;p26"/>
          <p:cNvSpPr txBox="1">
            <a:spLocks noGrp="1"/>
          </p:cNvSpPr>
          <p:nvPr>
            <p:ph type="body" idx="1"/>
          </p:nvPr>
        </p:nvSpPr>
        <p:spPr>
          <a:xfrm>
            <a:off x="292950" y="1276400"/>
            <a:ext cx="8694300" cy="3191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800">
                <a:solidFill>
                  <a:schemeClr val="dk2"/>
                </a:solidFill>
              </a:rPr>
              <a:t>Situation:</a:t>
            </a:r>
            <a:r>
              <a:rPr lang="en-US" sz="2800" b="0">
                <a:solidFill>
                  <a:schemeClr val="dk2"/>
                </a:solidFill>
              </a:rPr>
              <a:t> A Guardian Ad Litem is presented with two choices for placement of a foster child. (Implicit bias)</a:t>
            </a:r>
            <a:endParaRPr sz="2800" b="0">
              <a:solidFill>
                <a:schemeClr val="dk2"/>
              </a:solidFill>
            </a:endParaRPr>
          </a:p>
          <a:p>
            <a:pPr marL="457200" lvl="0" indent="-406400" algn="l" rtl="0">
              <a:spcBef>
                <a:spcPts val="1200"/>
              </a:spcBef>
              <a:spcAft>
                <a:spcPts val="0"/>
              </a:spcAft>
              <a:buClr>
                <a:schemeClr val="dk2"/>
              </a:buClr>
              <a:buSzPts val="2800"/>
              <a:buChar char="●"/>
            </a:pPr>
            <a:r>
              <a:rPr lang="en-US" sz="2800">
                <a:solidFill>
                  <a:schemeClr val="dk2"/>
                </a:solidFill>
              </a:rPr>
              <a:t>Option A</a:t>
            </a:r>
            <a:r>
              <a:rPr lang="en-US" sz="2800" b="0">
                <a:solidFill>
                  <a:schemeClr val="dk2"/>
                </a:solidFill>
              </a:rPr>
              <a:t>- Larger family with many extracurricular activity opportunities</a:t>
            </a:r>
            <a:endParaRPr sz="2800" b="0">
              <a:solidFill>
                <a:schemeClr val="dk2"/>
              </a:solidFill>
            </a:endParaRPr>
          </a:p>
          <a:p>
            <a:pPr marL="457200" lvl="0" indent="-406400" algn="l" rtl="0">
              <a:spcBef>
                <a:spcPts val="0"/>
              </a:spcBef>
              <a:spcAft>
                <a:spcPts val="0"/>
              </a:spcAft>
              <a:buClr>
                <a:schemeClr val="dk2"/>
              </a:buClr>
              <a:buSzPts val="2800"/>
              <a:buChar char="●"/>
            </a:pPr>
            <a:r>
              <a:rPr lang="en-US" sz="2800">
                <a:solidFill>
                  <a:schemeClr val="dk2"/>
                </a:solidFill>
              </a:rPr>
              <a:t>Option B</a:t>
            </a:r>
            <a:r>
              <a:rPr lang="en-US" sz="2800" b="0">
                <a:solidFill>
                  <a:schemeClr val="dk2"/>
                </a:solidFill>
              </a:rPr>
              <a:t>- A smaller family with more limited opportunities but same ethnicity</a:t>
            </a:r>
            <a:endParaRPr sz="2800" b="0">
              <a:solidFill>
                <a:schemeClr val="dk2"/>
              </a:solidFill>
            </a:endParaRPr>
          </a:p>
        </p:txBody>
      </p:sp>
      <p:sp>
        <p:nvSpPr>
          <p:cNvPr id="140" name="Google Shape;140;p26"/>
          <p:cNvSpPr txBox="1"/>
          <p:nvPr/>
        </p:nvSpPr>
        <p:spPr>
          <a:xfrm>
            <a:off x="2843000" y="4369975"/>
            <a:ext cx="6057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Guardian Ad Litem AI Prompt and Results</a:t>
            </a:r>
            <a:endParaRPr sz="2200" b="1">
              <a:solidFill>
                <a:srgbClr val="1155CC"/>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7" name="Google Shape;147;p27"/>
          <p:cNvSpPr txBox="1">
            <a:spLocks noGrp="1"/>
          </p:cNvSpPr>
          <p:nvPr>
            <p:ph type="title"/>
          </p:nvPr>
        </p:nvSpPr>
        <p:spPr>
          <a:xfrm>
            <a:off x="628650" y="98220"/>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dirty="0">
                <a:solidFill>
                  <a:srgbClr val="073763"/>
                </a:solidFill>
              </a:rPr>
              <a:t>Scenario Two- Generating Alternative Text</a:t>
            </a:r>
            <a:endParaRPr dirty="0"/>
          </a:p>
        </p:txBody>
      </p:sp>
      <p:sp>
        <p:nvSpPr>
          <p:cNvPr id="148" name="Google Shape;148;p27"/>
          <p:cNvSpPr txBox="1">
            <a:spLocks noGrp="1"/>
          </p:cNvSpPr>
          <p:nvPr>
            <p:ph type="body" idx="1"/>
          </p:nvPr>
        </p:nvSpPr>
        <p:spPr>
          <a:xfrm>
            <a:off x="292950" y="930725"/>
            <a:ext cx="5694300" cy="3536700"/>
          </a:xfrm>
          <a:prstGeom prst="rect">
            <a:avLst/>
          </a:prstGeom>
        </p:spPr>
        <p:txBody>
          <a:bodyPr spcFirstLastPara="1" wrap="square" lIns="68575" tIns="34275" rIns="68575" bIns="34275" anchor="t" anchorCtr="0">
            <a:noAutofit/>
          </a:bodyPr>
          <a:lstStyle/>
          <a:p>
            <a:pPr marL="0" lvl="0" indent="0" algn="l" rtl="0">
              <a:spcBef>
                <a:spcPts val="800"/>
              </a:spcBef>
              <a:spcAft>
                <a:spcPts val="1200"/>
              </a:spcAft>
              <a:buNone/>
            </a:pPr>
            <a:r>
              <a:rPr lang="en-US" sz="2800">
                <a:solidFill>
                  <a:schemeClr val="dk2"/>
                </a:solidFill>
              </a:rPr>
              <a:t>Situation:</a:t>
            </a:r>
            <a:r>
              <a:rPr lang="en-US" sz="2800" b="0">
                <a:solidFill>
                  <a:schemeClr val="dk2"/>
                </a:solidFill>
              </a:rPr>
              <a:t> A teacher is designing a lesson on various forms of architecture around the world. One student who is in the class was born in Russia. The teacher wants to incorporate Russian architecture into the lesson but is unsure of how to describe the building. </a:t>
            </a:r>
            <a:endParaRPr sz="2800" b="0">
              <a:solidFill>
                <a:schemeClr val="dk2"/>
              </a:solidFill>
            </a:endParaRPr>
          </a:p>
        </p:txBody>
      </p:sp>
      <p:pic>
        <p:nvPicPr>
          <p:cNvPr id="145" name="Google Shape;145;p27" descr="Saint Basil's Cathedral in Moscow, Russia- The cathedral's onion domes are painted in vibrant reds, blues, and greens with gold trim. Each dome features intricate patterns and is topped with a golden cross. The rest of the building mainly consists of red brick."/>
          <p:cNvPicPr preferRelativeResize="0"/>
          <p:nvPr/>
        </p:nvPicPr>
        <p:blipFill>
          <a:blip r:embed="rId3">
            <a:alphaModFix/>
          </a:blip>
          <a:stretch>
            <a:fillRect/>
          </a:stretch>
        </p:blipFill>
        <p:spPr>
          <a:xfrm>
            <a:off x="6054700" y="1586325"/>
            <a:ext cx="2957000" cy="1970848"/>
          </a:xfrm>
          <a:prstGeom prst="rect">
            <a:avLst/>
          </a:prstGeom>
          <a:noFill/>
          <a:ln>
            <a:noFill/>
          </a:ln>
        </p:spPr>
      </p:pic>
      <p:sp>
        <p:nvSpPr>
          <p:cNvPr id="146" name="Google Shape;146;p27"/>
          <p:cNvSpPr txBox="1"/>
          <p:nvPr/>
        </p:nvSpPr>
        <p:spPr>
          <a:xfrm>
            <a:off x="2672200" y="4369975"/>
            <a:ext cx="6228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Generating Alt Text</a:t>
            </a:r>
            <a:r>
              <a:rPr lang="en-US" sz="22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AI Prompt and Results</a:t>
            </a:r>
            <a:endParaRPr sz="2200" b="1">
              <a:solidFill>
                <a:srgbClr val="1155CC"/>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615375" y="65770"/>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Scenario Three- Audio/Video Language Translation</a:t>
            </a:r>
            <a:endParaRPr/>
          </a:p>
        </p:txBody>
      </p:sp>
      <p:sp>
        <p:nvSpPr>
          <p:cNvPr id="154" name="Google Shape;154;p28"/>
          <p:cNvSpPr txBox="1">
            <a:spLocks noGrp="1"/>
          </p:cNvSpPr>
          <p:nvPr>
            <p:ph type="body" idx="1"/>
          </p:nvPr>
        </p:nvSpPr>
        <p:spPr>
          <a:xfrm>
            <a:off x="216825" y="1060025"/>
            <a:ext cx="4890600" cy="3309900"/>
          </a:xfrm>
          <a:prstGeom prst="rect">
            <a:avLst/>
          </a:prstGeom>
        </p:spPr>
        <p:txBody>
          <a:bodyPr spcFirstLastPara="1" wrap="square" lIns="68575" tIns="34275" rIns="68575" bIns="34275" anchor="t" anchorCtr="0">
            <a:noAutofit/>
          </a:bodyPr>
          <a:lstStyle/>
          <a:p>
            <a:pPr marL="0" lvl="0" indent="0" algn="l" rtl="0">
              <a:spcBef>
                <a:spcPts val="800"/>
              </a:spcBef>
              <a:spcAft>
                <a:spcPts val="1200"/>
              </a:spcAft>
              <a:buNone/>
            </a:pPr>
            <a:r>
              <a:rPr lang="en-US" sz="2800">
                <a:solidFill>
                  <a:schemeClr val="dk2"/>
                </a:solidFill>
              </a:rPr>
              <a:t>Situation:</a:t>
            </a:r>
            <a:r>
              <a:rPr lang="en-US" sz="2800" b="0">
                <a:solidFill>
                  <a:schemeClr val="dk2"/>
                </a:solidFill>
              </a:rPr>
              <a:t> A teacher has an important message to share with students and their support systems but needs to make the content available in Spanish as well as English. How can AI be used to assist in this process?  </a:t>
            </a:r>
            <a:endParaRPr sz="2800" b="0">
              <a:solidFill>
                <a:schemeClr val="dk2"/>
              </a:solidFill>
            </a:endParaRPr>
          </a:p>
        </p:txBody>
      </p:sp>
      <p:pic>
        <p:nvPicPr>
          <p:cNvPr id="155" name="Google Shape;155;p28" descr="A metal sign with lit up with white lights that reads Hola hanging on the side of a brick building"/>
          <p:cNvPicPr preferRelativeResize="0"/>
          <p:nvPr/>
        </p:nvPicPr>
        <p:blipFill>
          <a:blip r:embed="rId3">
            <a:alphaModFix/>
          </a:blip>
          <a:stretch>
            <a:fillRect/>
          </a:stretch>
        </p:blipFill>
        <p:spPr>
          <a:xfrm>
            <a:off x="5259825" y="1212370"/>
            <a:ext cx="3731773" cy="2798830"/>
          </a:xfrm>
          <a:prstGeom prst="rect">
            <a:avLst/>
          </a:prstGeom>
          <a:noFill/>
          <a:ln>
            <a:noFill/>
          </a:ln>
        </p:spPr>
      </p:pic>
      <p:sp>
        <p:nvSpPr>
          <p:cNvPr id="156" name="Google Shape;156;p28"/>
          <p:cNvSpPr txBox="1"/>
          <p:nvPr/>
        </p:nvSpPr>
        <p:spPr>
          <a:xfrm>
            <a:off x="2589825" y="4369975"/>
            <a:ext cx="64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Language Translation</a:t>
            </a:r>
            <a:r>
              <a:rPr lang="en-US" sz="22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AI Prompt and Results</a:t>
            </a:r>
            <a:endParaRPr sz="2200" b="1">
              <a:solidFill>
                <a:srgbClr val="1155CC"/>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615375" y="65770"/>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Scenario Four- Writing Outline</a:t>
            </a:r>
            <a:endParaRPr/>
          </a:p>
        </p:txBody>
      </p:sp>
      <p:sp>
        <p:nvSpPr>
          <p:cNvPr id="162" name="Google Shape;162;p29"/>
          <p:cNvSpPr txBox="1">
            <a:spLocks noGrp="1"/>
          </p:cNvSpPr>
          <p:nvPr>
            <p:ph type="body" idx="1"/>
          </p:nvPr>
        </p:nvSpPr>
        <p:spPr>
          <a:xfrm>
            <a:off x="216825" y="951600"/>
            <a:ext cx="5215800" cy="3418200"/>
          </a:xfrm>
          <a:prstGeom prst="rect">
            <a:avLst/>
          </a:prstGeom>
        </p:spPr>
        <p:txBody>
          <a:bodyPr spcFirstLastPara="1" wrap="square" lIns="68575" tIns="34275" rIns="68575" bIns="34275" anchor="t" anchorCtr="0">
            <a:noAutofit/>
          </a:bodyPr>
          <a:lstStyle/>
          <a:p>
            <a:pPr marL="0" lvl="0" indent="0" algn="l" rtl="0">
              <a:spcBef>
                <a:spcPts val="800"/>
              </a:spcBef>
              <a:spcAft>
                <a:spcPts val="1200"/>
              </a:spcAft>
              <a:buNone/>
            </a:pPr>
            <a:r>
              <a:rPr lang="en-US" sz="2800">
                <a:solidFill>
                  <a:schemeClr val="dk2"/>
                </a:solidFill>
              </a:rPr>
              <a:t>Situation:</a:t>
            </a:r>
            <a:r>
              <a:rPr lang="en-US" sz="2800" b="0">
                <a:solidFill>
                  <a:schemeClr val="dk2"/>
                </a:solidFill>
              </a:rPr>
              <a:t> A teacher has a student who struggles in writing due to being diagnosed with dyslexia and dysgraphia. A personal narrative writing essay has been assigned. How can AI support the student through the writing process?</a:t>
            </a:r>
            <a:endParaRPr sz="2800" b="0">
              <a:solidFill>
                <a:schemeClr val="dk2"/>
              </a:solidFill>
            </a:endParaRPr>
          </a:p>
        </p:txBody>
      </p:sp>
      <p:pic>
        <p:nvPicPr>
          <p:cNvPr id="163" name="Google Shape;163;p29" descr="A neon sign in a window that reads &quot;What is your story?&quot;"/>
          <p:cNvPicPr preferRelativeResize="0"/>
          <p:nvPr/>
        </p:nvPicPr>
        <p:blipFill rotWithShape="1">
          <a:blip r:embed="rId3">
            <a:alphaModFix/>
          </a:blip>
          <a:srcRect l="14142" t="31666" r="15844" b="12700"/>
          <a:stretch/>
        </p:blipFill>
        <p:spPr>
          <a:xfrm>
            <a:off x="5121550" y="1498350"/>
            <a:ext cx="3900749" cy="2324701"/>
          </a:xfrm>
          <a:prstGeom prst="rect">
            <a:avLst/>
          </a:prstGeom>
          <a:noFill/>
          <a:ln w="28575" cap="flat" cmpd="sng">
            <a:solidFill>
              <a:schemeClr val="dk2"/>
            </a:solidFill>
            <a:prstDash val="solid"/>
            <a:round/>
            <a:headEnd type="none" w="sm" len="sm"/>
            <a:tailEnd type="none" w="sm" len="sm"/>
          </a:ln>
        </p:spPr>
      </p:pic>
      <p:sp>
        <p:nvSpPr>
          <p:cNvPr id="164" name="Google Shape;164;p29"/>
          <p:cNvSpPr txBox="1"/>
          <p:nvPr/>
        </p:nvSpPr>
        <p:spPr>
          <a:xfrm>
            <a:off x="3360700" y="4478225"/>
            <a:ext cx="5661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Writing Outline</a:t>
            </a:r>
            <a:r>
              <a:rPr lang="en-US" sz="2200" b="1" u="sng">
                <a:solidFill>
                  <a:srgbClr val="1155CC"/>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AI Prompt and Results</a:t>
            </a:r>
            <a:endParaRPr sz="2200" b="1">
              <a:solidFill>
                <a:srgbClr val="1155CC"/>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615375" y="65770"/>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Scenario Five- You Decide</a:t>
            </a:r>
            <a:endParaRPr/>
          </a:p>
        </p:txBody>
      </p:sp>
      <p:sp>
        <p:nvSpPr>
          <p:cNvPr id="170" name="Google Shape;170;p30"/>
          <p:cNvSpPr txBox="1">
            <a:spLocks noGrp="1"/>
          </p:cNvSpPr>
          <p:nvPr>
            <p:ph type="body" idx="1"/>
          </p:nvPr>
        </p:nvSpPr>
        <p:spPr>
          <a:xfrm>
            <a:off x="252975" y="1222650"/>
            <a:ext cx="4697700" cy="2698200"/>
          </a:xfrm>
          <a:prstGeom prst="rect">
            <a:avLst/>
          </a:prstGeom>
        </p:spPr>
        <p:txBody>
          <a:bodyPr spcFirstLastPara="1" wrap="square" lIns="68575" tIns="34275" rIns="68575" bIns="34275" anchor="t" anchorCtr="0">
            <a:noAutofit/>
          </a:bodyPr>
          <a:lstStyle/>
          <a:p>
            <a:pPr marL="0" lvl="0" indent="0" algn="l" rtl="0">
              <a:spcBef>
                <a:spcPts val="800"/>
              </a:spcBef>
              <a:spcAft>
                <a:spcPts val="1200"/>
              </a:spcAft>
              <a:buNone/>
            </a:pPr>
            <a:r>
              <a:rPr lang="en-US" sz="2800">
                <a:solidFill>
                  <a:schemeClr val="dk2"/>
                </a:solidFill>
              </a:rPr>
              <a:t>Situation:</a:t>
            </a:r>
            <a:r>
              <a:rPr lang="en-US" sz="2800" b="0">
                <a:solidFill>
                  <a:schemeClr val="dk2"/>
                </a:solidFill>
              </a:rPr>
              <a:t> Now that we have discussed four different examples, what scenarios do you have to share that we can explore together? </a:t>
            </a:r>
            <a:endParaRPr sz="2800" b="0">
              <a:solidFill>
                <a:schemeClr val="dk2"/>
              </a:solidFill>
            </a:endParaRPr>
          </a:p>
        </p:txBody>
      </p:sp>
      <p:pic>
        <p:nvPicPr>
          <p:cNvPr id="171" name="Google Shape;171;p30" descr="A diversified classroom of upper elementary students with a teacher in front of the room and one of the students has his hand raised to ask the teacher a question."/>
          <p:cNvPicPr preferRelativeResize="0"/>
          <p:nvPr/>
        </p:nvPicPr>
        <p:blipFill>
          <a:blip r:embed="rId3">
            <a:alphaModFix/>
          </a:blip>
          <a:stretch>
            <a:fillRect/>
          </a:stretch>
        </p:blipFill>
        <p:spPr>
          <a:xfrm>
            <a:off x="5018750" y="1275883"/>
            <a:ext cx="3888527" cy="2591719"/>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615375" y="65770"/>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Choose Your Own Adventure- </a:t>
            </a:r>
            <a:br>
              <a:rPr lang="en-US">
                <a:solidFill>
                  <a:srgbClr val="073763"/>
                </a:solidFill>
              </a:rPr>
            </a:br>
            <a:r>
              <a:rPr lang="en-US">
                <a:solidFill>
                  <a:srgbClr val="073763"/>
                </a:solidFill>
              </a:rPr>
              <a:t>You Provide the Scenario</a:t>
            </a:r>
            <a:endParaRPr/>
          </a:p>
        </p:txBody>
      </p:sp>
      <p:sp>
        <p:nvSpPr>
          <p:cNvPr id="177" name="Google Shape;177;p31"/>
          <p:cNvSpPr txBox="1">
            <a:spLocks noGrp="1"/>
          </p:cNvSpPr>
          <p:nvPr>
            <p:ph type="body" idx="1"/>
          </p:nvPr>
        </p:nvSpPr>
        <p:spPr>
          <a:xfrm>
            <a:off x="252375" y="1349125"/>
            <a:ext cx="8612700" cy="28068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sz="2800">
                <a:solidFill>
                  <a:schemeClr val="dk2"/>
                </a:solidFill>
              </a:rPr>
              <a:t>Activity:</a:t>
            </a:r>
            <a:r>
              <a:rPr lang="en-US" sz="2800" b="0">
                <a:solidFill>
                  <a:schemeClr val="dk2"/>
                </a:solidFill>
              </a:rPr>
              <a:t> Five unique problems have been identified and you are going to work independently to solve one of the problems using AI. </a:t>
            </a:r>
            <a:endParaRPr sz="2800" b="0">
              <a:solidFill>
                <a:schemeClr val="dk2"/>
              </a:solidFill>
            </a:endParaRPr>
          </a:p>
          <a:p>
            <a:pPr marL="0" lvl="0" indent="0" algn="l" rtl="0">
              <a:spcBef>
                <a:spcPts val="1200"/>
              </a:spcBef>
              <a:spcAft>
                <a:spcPts val="1200"/>
              </a:spcAft>
              <a:buNone/>
            </a:pPr>
            <a:r>
              <a:rPr lang="en-US" sz="2800" b="0">
                <a:solidFill>
                  <a:schemeClr val="dk2"/>
                </a:solidFill>
              </a:rPr>
              <a:t>Access your the problems by selecting the one of the navigation buttons on the </a:t>
            </a:r>
            <a:r>
              <a:rPr lang="en-US" sz="2800" b="0" u="sng">
                <a:solidFill>
                  <a:srgbClr val="1155CC"/>
                </a:solidFill>
                <a:hlinkClick r:id="rId3">
                  <a:extLst>
                    <a:ext uri="{A12FA001-AC4F-418D-AE19-62706E023703}">
                      <ahyp:hlinkClr xmlns:ahyp="http://schemas.microsoft.com/office/drawing/2018/hyperlinkcolor" val="tx"/>
                    </a:ext>
                  </a:extLst>
                </a:hlinkClick>
              </a:rPr>
              <a:t>Supporting Diverse Learners with AI</a:t>
            </a:r>
            <a:r>
              <a:rPr lang="en-US" sz="2800" b="0">
                <a:solidFill>
                  <a:schemeClr val="dk2"/>
                </a:solidFill>
              </a:rPr>
              <a:t> Canvas course homepage.  </a:t>
            </a:r>
            <a:endParaRPr sz="2800" b="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Questions?</a:t>
            </a:r>
            <a:endParaRPr>
              <a:solidFill>
                <a:srgbClr val="073763"/>
              </a:solidFill>
            </a:endParaRPr>
          </a:p>
        </p:txBody>
      </p:sp>
      <p:sp>
        <p:nvSpPr>
          <p:cNvPr id="183" name="Google Shape;183;p32"/>
          <p:cNvSpPr txBox="1">
            <a:spLocks noGrp="1"/>
          </p:cNvSpPr>
          <p:nvPr>
            <p:ph type="body" idx="1"/>
          </p:nvPr>
        </p:nvSpPr>
        <p:spPr>
          <a:xfrm>
            <a:off x="2494800" y="1146725"/>
            <a:ext cx="41544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r>
              <a:rPr lang="en-US" sz="2000"/>
              <a:t>Dr. Chris Smith</a:t>
            </a:r>
            <a:endParaRPr sz="2000"/>
          </a:p>
          <a:p>
            <a:pPr marL="0" lvl="0" indent="0" algn="ctr" rtl="0">
              <a:lnSpc>
                <a:spcPct val="100000"/>
              </a:lnSpc>
              <a:spcBef>
                <a:spcPts val="400"/>
              </a:spcBef>
              <a:spcAft>
                <a:spcPts val="0"/>
              </a:spcAft>
              <a:buNone/>
            </a:pPr>
            <a:r>
              <a:rPr lang="en-US" sz="2000"/>
              <a:t>Instructional Designer</a:t>
            </a:r>
            <a:endParaRPr sz="2000"/>
          </a:p>
          <a:p>
            <a:pPr marL="0" lvl="0" indent="0" algn="ctr" rtl="0">
              <a:lnSpc>
                <a:spcPct val="100000"/>
              </a:lnSpc>
              <a:spcBef>
                <a:spcPts val="400"/>
              </a:spcBef>
              <a:spcAft>
                <a:spcPts val="0"/>
              </a:spcAft>
              <a:buNone/>
            </a:pPr>
            <a:r>
              <a:rPr lang="en-US" sz="2000"/>
              <a:t>North Carolina Virtual Public School (NCVPS)</a:t>
            </a:r>
            <a:endParaRPr sz="2000"/>
          </a:p>
          <a:p>
            <a:pPr marL="0" lvl="0" indent="0" algn="ctr" rtl="0">
              <a:lnSpc>
                <a:spcPct val="100000"/>
              </a:lnSpc>
              <a:spcBef>
                <a:spcPts val="400"/>
              </a:spcBef>
              <a:spcAft>
                <a:spcPts val="0"/>
              </a:spcAft>
              <a:buNone/>
            </a:pPr>
            <a:r>
              <a:rPr lang="en-US" sz="2000"/>
              <a:t>chris.smith@ncpublicschools.gov</a:t>
            </a:r>
            <a:endParaRPr sz="2000"/>
          </a:p>
        </p:txBody>
      </p:sp>
      <p:pic>
        <p:nvPicPr>
          <p:cNvPr id="184" name="Google Shape;184;p32" descr="Dr. Chris Smith is a White male with short dark brown hair and a black and gray beard wearing an orange dress shirt with with a plaid tie and a blue sport coat."/>
          <p:cNvPicPr preferRelativeResize="0"/>
          <p:nvPr/>
        </p:nvPicPr>
        <p:blipFill>
          <a:blip r:embed="rId3">
            <a:alphaModFix/>
          </a:blip>
          <a:stretch>
            <a:fillRect/>
          </a:stretch>
        </p:blipFill>
        <p:spPr>
          <a:xfrm>
            <a:off x="3672675" y="1146724"/>
            <a:ext cx="1864100" cy="153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Welcome and Introductions</a:t>
            </a:r>
            <a:endParaRPr>
              <a:solidFill>
                <a:srgbClr val="073763"/>
              </a:solidFill>
            </a:endParaRPr>
          </a:p>
        </p:txBody>
      </p:sp>
      <p:pic>
        <p:nvPicPr>
          <p:cNvPr id="76" name="Google Shape;76;p18" descr="Dr. Chris Smith is a White male with short dark brown hair and a black and gray beard wearing an orange dress shirt with with a plaid tie and a blue sport coat."/>
          <p:cNvPicPr preferRelativeResize="0"/>
          <p:nvPr/>
        </p:nvPicPr>
        <p:blipFill>
          <a:blip r:embed="rId3">
            <a:alphaModFix/>
          </a:blip>
          <a:stretch>
            <a:fillRect/>
          </a:stretch>
        </p:blipFill>
        <p:spPr>
          <a:xfrm>
            <a:off x="1456850" y="1175949"/>
            <a:ext cx="1864100" cy="1539675"/>
          </a:xfrm>
          <a:prstGeom prst="rect">
            <a:avLst/>
          </a:prstGeom>
          <a:noFill/>
          <a:ln>
            <a:noFill/>
          </a:ln>
        </p:spPr>
      </p:pic>
      <p:sp>
        <p:nvSpPr>
          <p:cNvPr id="74" name="Google Shape;74;p18"/>
          <p:cNvSpPr txBox="1">
            <a:spLocks noGrp="1"/>
          </p:cNvSpPr>
          <p:nvPr>
            <p:ph type="body" idx="1"/>
          </p:nvPr>
        </p:nvSpPr>
        <p:spPr>
          <a:xfrm>
            <a:off x="311700" y="1152475"/>
            <a:ext cx="41544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endParaRPr sz="2000"/>
          </a:p>
          <a:p>
            <a:pPr marL="0" lvl="0" indent="0" algn="ctr" rtl="0">
              <a:lnSpc>
                <a:spcPct val="100000"/>
              </a:lnSpc>
              <a:spcBef>
                <a:spcPts val="0"/>
              </a:spcBef>
              <a:spcAft>
                <a:spcPts val="0"/>
              </a:spcAft>
              <a:buNone/>
            </a:pPr>
            <a:r>
              <a:rPr lang="en-US" sz="2000"/>
              <a:t>Dr. Chris Smith</a:t>
            </a:r>
            <a:endParaRPr sz="2000"/>
          </a:p>
          <a:p>
            <a:pPr marL="0" lvl="0" indent="0" algn="ctr" rtl="0">
              <a:lnSpc>
                <a:spcPct val="100000"/>
              </a:lnSpc>
              <a:spcBef>
                <a:spcPts val="400"/>
              </a:spcBef>
              <a:spcAft>
                <a:spcPts val="0"/>
              </a:spcAft>
              <a:buNone/>
            </a:pPr>
            <a:r>
              <a:rPr lang="en-US" sz="2000"/>
              <a:t>Instructional Designer</a:t>
            </a:r>
            <a:endParaRPr sz="2000"/>
          </a:p>
          <a:p>
            <a:pPr marL="0" lvl="0" indent="0" algn="ctr" rtl="0">
              <a:lnSpc>
                <a:spcPct val="100000"/>
              </a:lnSpc>
              <a:spcBef>
                <a:spcPts val="400"/>
              </a:spcBef>
              <a:spcAft>
                <a:spcPts val="0"/>
              </a:spcAft>
              <a:buNone/>
            </a:pPr>
            <a:r>
              <a:rPr lang="en-US" sz="2000"/>
              <a:t>North Carolina Virtual Public School (NCVPS)</a:t>
            </a:r>
            <a:endParaRPr sz="2000"/>
          </a:p>
          <a:p>
            <a:pPr marL="0" lvl="0" indent="0" algn="ctr" rtl="0">
              <a:lnSpc>
                <a:spcPct val="100000"/>
              </a:lnSpc>
              <a:spcBef>
                <a:spcPts val="400"/>
              </a:spcBef>
              <a:spcAft>
                <a:spcPts val="0"/>
              </a:spcAft>
              <a:buNone/>
            </a:pPr>
            <a:r>
              <a:rPr lang="en-US" sz="2000"/>
              <a:t>chris.smith@ncpublicschools.gov</a:t>
            </a:r>
            <a:endParaRPr sz="2000"/>
          </a:p>
        </p:txBody>
      </p:sp>
      <p:sp>
        <p:nvSpPr>
          <p:cNvPr id="75" name="Google Shape;75;p18"/>
          <p:cNvSpPr txBox="1">
            <a:spLocks noGrp="1"/>
          </p:cNvSpPr>
          <p:nvPr>
            <p:ph type="body" idx="2"/>
          </p:nvPr>
        </p:nvSpPr>
        <p:spPr>
          <a:xfrm>
            <a:off x="4832400" y="1484325"/>
            <a:ext cx="3999900" cy="26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a:t>While I introduce myself, please take a few minutes to share the following information in the chat:</a:t>
            </a:r>
            <a:endParaRPr sz="1800"/>
          </a:p>
          <a:p>
            <a:pPr marL="457200" lvl="0" indent="-342900" algn="l" rtl="0">
              <a:spcBef>
                <a:spcPts val="1200"/>
              </a:spcBef>
              <a:spcAft>
                <a:spcPts val="0"/>
              </a:spcAft>
              <a:buSzPts val="1800"/>
              <a:buChar char="●"/>
            </a:pPr>
            <a:r>
              <a:rPr lang="en-US" sz="1800"/>
              <a:t>Location</a:t>
            </a:r>
            <a:endParaRPr sz="1800"/>
          </a:p>
          <a:p>
            <a:pPr marL="457200" lvl="0" indent="-342900" algn="l" rtl="0">
              <a:spcBef>
                <a:spcPts val="0"/>
              </a:spcBef>
              <a:spcAft>
                <a:spcPts val="0"/>
              </a:spcAft>
              <a:buSzPts val="1800"/>
              <a:buChar char="●"/>
            </a:pPr>
            <a:r>
              <a:rPr lang="en-US" sz="1800"/>
              <a:t>Professional role</a:t>
            </a:r>
            <a:endParaRPr sz="1800"/>
          </a:p>
          <a:p>
            <a:pPr marL="457200" lvl="0" indent="-342900" algn="l" rtl="0">
              <a:spcBef>
                <a:spcPts val="0"/>
              </a:spcBef>
              <a:spcAft>
                <a:spcPts val="0"/>
              </a:spcAft>
              <a:buSzPts val="1800"/>
              <a:buChar char="●"/>
            </a:pPr>
            <a:r>
              <a:rPr lang="en-US" sz="1800"/>
              <a:t>Experience with QM</a:t>
            </a:r>
            <a:endParaRPr sz="1800"/>
          </a:p>
          <a:p>
            <a:pPr marL="457200" lvl="0" indent="-342900" algn="l" rtl="0">
              <a:spcBef>
                <a:spcPts val="0"/>
              </a:spcBef>
              <a:spcAft>
                <a:spcPts val="0"/>
              </a:spcAft>
              <a:buSzPts val="1800"/>
              <a:buChar char="●"/>
            </a:pPr>
            <a:r>
              <a:rPr lang="en-US" sz="1800"/>
              <a:t>Prior knowledge of accessibility</a:t>
            </a:r>
            <a:endParaRPr sz="1800"/>
          </a:p>
          <a:p>
            <a:pPr marL="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628650" y="273845"/>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Establishing Session Norms</a:t>
            </a:r>
            <a:endParaRPr/>
          </a:p>
        </p:txBody>
      </p:sp>
      <p:sp>
        <p:nvSpPr>
          <p:cNvPr id="82" name="Google Shape;82;p1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81000" algn="l" rtl="0">
              <a:lnSpc>
                <a:spcPct val="150000"/>
              </a:lnSpc>
              <a:spcBef>
                <a:spcPts val="800"/>
              </a:spcBef>
              <a:spcAft>
                <a:spcPts val="0"/>
              </a:spcAft>
              <a:buClr>
                <a:schemeClr val="dk2"/>
              </a:buClr>
              <a:buSzPts val="2400"/>
              <a:buChar char="●"/>
            </a:pPr>
            <a:r>
              <a:rPr lang="en-US" sz="2400" b="0">
                <a:solidFill>
                  <a:schemeClr val="dk2"/>
                </a:solidFill>
              </a:rPr>
              <a:t>Embrace a culture of empathy</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Focus on building capacity</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Be solution oriented</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Share expertise</a:t>
            </a:r>
            <a:endParaRPr sz="2400" b="0">
              <a:solidFill>
                <a:schemeClr val="dk2"/>
              </a:solidFill>
            </a:endParaRPr>
          </a:p>
          <a:p>
            <a:pPr marL="457200" lvl="0" indent="-381000" algn="l" rtl="0">
              <a:lnSpc>
                <a:spcPct val="150000"/>
              </a:lnSpc>
              <a:spcBef>
                <a:spcPts val="0"/>
              </a:spcBef>
              <a:spcAft>
                <a:spcPts val="0"/>
              </a:spcAft>
              <a:buClr>
                <a:schemeClr val="dk2"/>
              </a:buClr>
              <a:buSzPts val="2400"/>
              <a:buChar char="●"/>
            </a:pPr>
            <a:r>
              <a:rPr lang="en-US" sz="2400" b="0">
                <a:solidFill>
                  <a:schemeClr val="dk2"/>
                </a:solidFill>
              </a:rPr>
              <a:t>Honor safe space for all learners to grow</a:t>
            </a:r>
            <a:endParaRPr sz="2400" b="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628650" y="51595"/>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Accessibility and Usability</a:t>
            </a:r>
            <a:endParaRPr/>
          </a:p>
        </p:txBody>
      </p:sp>
      <p:sp>
        <p:nvSpPr>
          <p:cNvPr id="88" name="Google Shape;88;p20"/>
          <p:cNvSpPr txBox="1">
            <a:spLocks noGrp="1"/>
          </p:cNvSpPr>
          <p:nvPr>
            <p:ph type="body" idx="1"/>
          </p:nvPr>
        </p:nvSpPr>
        <p:spPr>
          <a:xfrm>
            <a:off x="202900" y="1045800"/>
            <a:ext cx="4464000" cy="3296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US" sz="2200" b="0">
                <a:solidFill>
                  <a:schemeClr val="dk2"/>
                </a:solidFill>
              </a:rPr>
              <a:t>A person with a disability can acquire the same information, engage in the same interactions, and enjoy the same services in an equally effective, equally integrated manner, with substantially equivalent ease of use as a person without a disability. </a:t>
            </a:r>
            <a:endParaRPr sz="2200" b="0">
              <a:solidFill>
                <a:schemeClr val="dk2"/>
              </a:solidFill>
            </a:endParaRPr>
          </a:p>
          <a:p>
            <a:pPr marL="0" lvl="0" indent="0" algn="ctr" rtl="0">
              <a:spcBef>
                <a:spcPts val="1200"/>
              </a:spcBef>
              <a:spcAft>
                <a:spcPts val="1200"/>
              </a:spcAft>
              <a:buNone/>
            </a:pPr>
            <a:r>
              <a:rPr lang="en-US" sz="1600" b="0">
                <a:solidFill>
                  <a:schemeClr val="dk2"/>
                </a:solidFill>
              </a:rPr>
              <a:t>National Center on Accessible Educational Materials</a:t>
            </a:r>
            <a:r>
              <a:rPr lang="en-US" sz="2000" b="0"/>
              <a:t> </a:t>
            </a:r>
            <a:endParaRPr sz="2000" b="0"/>
          </a:p>
        </p:txBody>
      </p:sp>
      <p:pic>
        <p:nvPicPr>
          <p:cNvPr id="89" name="Google Shape;89;p20" descr="Asian woman with blindness disability using computer with refreshable braille display or braille terminal a technology assistive device for persons with visual impairment in workplace"/>
          <p:cNvPicPr preferRelativeResize="0"/>
          <p:nvPr/>
        </p:nvPicPr>
        <p:blipFill>
          <a:blip r:embed="rId3">
            <a:alphaModFix/>
          </a:blip>
          <a:stretch>
            <a:fillRect/>
          </a:stretch>
        </p:blipFill>
        <p:spPr>
          <a:xfrm>
            <a:off x="4817475" y="907825"/>
            <a:ext cx="2029450" cy="1351600"/>
          </a:xfrm>
          <a:prstGeom prst="rect">
            <a:avLst/>
          </a:prstGeom>
          <a:noFill/>
          <a:ln>
            <a:noFill/>
          </a:ln>
        </p:spPr>
      </p:pic>
      <p:pic>
        <p:nvPicPr>
          <p:cNvPr id="90" name="Google Shape;90;p20" descr="Deaf African American male using sign language to communicate with 9 other individuals in a video conference call"/>
          <p:cNvPicPr preferRelativeResize="0"/>
          <p:nvPr/>
        </p:nvPicPr>
        <p:blipFill>
          <a:blip r:embed="rId4">
            <a:alphaModFix/>
          </a:blip>
          <a:stretch>
            <a:fillRect/>
          </a:stretch>
        </p:blipFill>
        <p:spPr>
          <a:xfrm>
            <a:off x="6832400" y="907350"/>
            <a:ext cx="2029450" cy="1352633"/>
          </a:xfrm>
          <a:prstGeom prst="rect">
            <a:avLst/>
          </a:prstGeom>
          <a:noFill/>
          <a:ln>
            <a:noFill/>
          </a:ln>
        </p:spPr>
      </p:pic>
      <p:pic>
        <p:nvPicPr>
          <p:cNvPr id="91" name="Google Shape;91;p20" descr="A disabled young girl in a wheelchair sitting outside working on a tablet computer together with a voluntary care worker"/>
          <p:cNvPicPr preferRelativeResize="0"/>
          <p:nvPr/>
        </p:nvPicPr>
        <p:blipFill>
          <a:blip r:embed="rId5">
            <a:alphaModFix/>
          </a:blip>
          <a:stretch>
            <a:fillRect/>
          </a:stretch>
        </p:blipFill>
        <p:spPr>
          <a:xfrm>
            <a:off x="4817475" y="2259425"/>
            <a:ext cx="2029450" cy="1352630"/>
          </a:xfrm>
          <a:prstGeom prst="rect">
            <a:avLst/>
          </a:prstGeom>
          <a:noFill/>
          <a:ln>
            <a:noFill/>
          </a:ln>
        </p:spPr>
      </p:pic>
      <p:pic>
        <p:nvPicPr>
          <p:cNvPr id="92" name="Google Shape;92;p20" descr="Woman using futuristic thought controlled myoelectric bionic hand prosthetic arm to work on a computer"/>
          <p:cNvPicPr preferRelativeResize="0"/>
          <p:nvPr/>
        </p:nvPicPr>
        <p:blipFill rotWithShape="1">
          <a:blip r:embed="rId6">
            <a:alphaModFix/>
          </a:blip>
          <a:srcRect l="15540"/>
          <a:stretch/>
        </p:blipFill>
        <p:spPr>
          <a:xfrm>
            <a:off x="6832400" y="2259950"/>
            <a:ext cx="2029450" cy="1351601"/>
          </a:xfrm>
          <a:prstGeom prst="rect">
            <a:avLst/>
          </a:prstGeom>
          <a:noFill/>
          <a:ln>
            <a:noFill/>
          </a:ln>
        </p:spPr>
      </p:pic>
      <p:pic>
        <p:nvPicPr>
          <p:cNvPr id="93" name="Google Shape;93;p20" descr="Special needs hispanic boy working on a laptop computer and wearing headphones outside his house with his mother"/>
          <p:cNvPicPr preferRelativeResize="0"/>
          <p:nvPr/>
        </p:nvPicPr>
        <p:blipFill>
          <a:blip r:embed="rId7">
            <a:alphaModFix/>
          </a:blip>
          <a:stretch>
            <a:fillRect/>
          </a:stretch>
        </p:blipFill>
        <p:spPr>
          <a:xfrm>
            <a:off x="5841325" y="3612079"/>
            <a:ext cx="2029450" cy="135567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628650" y="51595"/>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Equality, Equity, and Inclusive Teaching</a:t>
            </a:r>
            <a:endParaRPr/>
          </a:p>
        </p:txBody>
      </p:sp>
      <p:sp>
        <p:nvSpPr>
          <p:cNvPr id="99" name="Google Shape;99;p21"/>
          <p:cNvSpPr txBox="1">
            <a:spLocks noGrp="1"/>
          </p:cNvSpPr>
          <p:nvPr>
            <p:ph type="body" idx="1"/>
          </p:nvPr>
        </p:nvSpPr>
        <p:spPr>
          <a:xfrm>
            <a:off x="0" y="1045800"/>
            <a:ext cx="2708700" cy="2515200"/>
          </a:xfrm>
          <a:prstGeom prst="rect">
            <a:avLst/>
          </a:prstGeom>
        </p:spPr>
        <p:txBody>
          <a:bodyPr spcFirstLastPara="1" wrap="square" lIns="68575" tIns="34275" rIns="68575" bIns="34275" anchor="t" anchorCtr="0">
            <a:noAutofit/>
          </a:bodyPr>
          <a:lstStyle/>
          <a:p>
            <a:pPr marL="0" lvl="0" indent="0" algn="ctr" rtl="0">
              <a:spcBef>
                <a:spcPts val="600"/>
              </a:spcBef>
              <a:spcAft>
                <a:spcPts val="0"/>
              </a:spcAft>
              <a:buNone/>
            </a:pPr>
            <a:r>
              <a:rPr lang="en-US" sz="2200"/>
              <a:t>Equality</a:t>
            </a:r>
            <a:endParaRPr sz="2200" b="0"/>
          </a:p>
          <a:p>
            <a:pPr marL="0" lvl="0" indent="0" algn="ctr" rtl="0">
              <a:spcBef>
                <a:spcPts val="1200"/>
              </a:spcBef>
              <a:spcAft>
                <a:spcPts val="1200"/>
              </a:spcAft>
              <a:buNone/>
            </a:pPr>
            <a:r>
              <a:rPr lang="en-US" sz="2200" b="0"/>
              <a:t>Providing equal supports to all students: same guided instruction, scaffolded materials, etc.</a:t>
            </a:r>
            <a:endParaRPr sz="2200" b="0"/>
          </a:p>
        </p:txBody>
      </p:sp>
      <p:pic>
        <p:nvPicPr>
          <p:cNvPr id="100" name="Google Shape;100;p21" descr="A young white male teacher presenting in front of a diverse classroom of middle school aged students"/>
          <p:cNvPicPr preferRelativeResize="0"/>
          <p:nvPr/>
        </p:nvPicPr>
        <p:blipFill>
          <a:blip r:embed="rId3">
            <a:alphaModFix/>
          </a:blip>
          <a:stretch>
            <a:fillRect/>
          </a:stretch>
        </p:blipFill>
        <p:spPr>
          <a:xfrm>
            <a:off x="126802" y="3466075"/>
            <a:ext cx="2455091" cy="1528451"/>
          </a:xfrm>
          <a:prstGeom prst="rect">
            <a:avLst/>
          </a:prstGeom>
          <a:noFill/>
          <a:ln>
            <a:noFill/>
          </a:ln>
        </p:spPr>
      </p:pic>
      <p:sp>
        <p:nvSpPr>
          <p:cNvPr id="101" name="Google Shape;101;p21"/>
          <p:cNvSpPr txBox="1">
            <a:spLocks noGrp="1"/>
          </p:cNvSpPr>
          <p:nvPr>
            <p:ph type="body" idx="1"/>
          </p:nvPr>
        </p:nvSpPr>
        <p:spPr>
          <a:xfrm>
            <a:off x="2881175" y="1045800"/>
            <a:ext cx="2708700" cy="2515200"/>
          </a:xfrm>
          <a:prstGeom prst="rect">
            <a:avLst/>
          </a:prstGeom>
        </p:spPr>
        <p:txBody>
          <a:bodyPr spcFirstLastPara="1" wrap="square" lIns="68575" tIns="34275" rIns="68575" bIns="34275" anchor="t" anchorCtr="0">
            <a:noAutofit/>
          </a:bodyPr>
          <a:lstStyle/>
          <a:p>
            <a:pPr marL="0" lvl="0" indent="0" algn="ctr" rtl="0">
              <a:spcBef>
                <a:spcPts val="600"/>
              </a:spcBef>
              <a:spcAft>
                <a:spcPts val="0"/>
              </a:spcAft>
              <a:buNone/>
            </a:pPr>
            <a:r>
              <a:rPr lang="en-US" sz="2200"/>
              <a:t>Equity</a:t>
            </a:r>
            <a:endParaRPr sz="2200" b="0"/>
          </a:p>
          <a:p>
            <a:pPr marL="0" lvl="0" indent="0" algn="ctr" rtl="0">
              <a:spcBef>
                <a:spcPts val="1200"/>
              </a:spcBef>
              <a:spcAft>
                <a:spcPts val="1200"/>
              </a:spcAft>
              <a:buNone/>
            </a:pPr>
            <a:r>
              <a:rPr lang="en-US" sz="2200" b="0"/>
              <a:t>Providing unique support according to individual needs through a process called differentiation</a:t>
            </a:r>
            <a:endParaRPr sz="2200" b="0"/>
          </a:p>
        </p:txBody>
      </p:sp>
      <p:pic>
        <p:nvPicPr>
          <p:cNvPr id="102" name="Google Shape;102;p21" descr="Young adult caucasian male student getting assistance from a adult female caucasian teacher while working on a computer during a class at the local community center"/>
          <p:cNvPicPr preferRelativeResize="0"/>
          <p:nvPr/>
        </p:nvPicPr>
        <p:blipFill rotWithShape="1">
          <a:blip r:embed="rId4">
            <a:alphaModFix/>
          </a:blip>
          <a:srcRect l="5284" r="5293"/>
          <a:stretch/>
        </p:blipFill>
        <p:spPr>
          <a:xfrm>
            <a:off x="3137088" y="3466075"/>
            <a:ext cx="2293250" cy="1528450"/>
          </a:xfrm>
          <a:prstGeom prst="rect">
            <a:avLst/>
          </a:prstGeom>
          <a:noFill/>
          <a:ln>
            <a:noFill/>
          </a:ln>
        </p:spPr>
      </p:pic>
      <p:sp>
        <p:nvSpPr>
          <p:cNvPr id="103" name="Google Shape;103;p21"/>
          <p:cNvSpPr txBox="1">
            <a:spLocks noGrp="1"/>
          </p:cNvSpPr>
          <p:nvPr>
            <p:ph type="body" idx="1"/>
          </p:nvPr>
        </p:nvSpPr>
        <p:spPr>
          <a:xfrm>
            <a:off x="5660900" y="1045800"/>
            <a:ext cx="3282300" cy="3773100"/>
          </a:xfrm>
          <a:prstGeom prst="rect">
            <a:avLst/>
          </a:prstGeom>
        </p:spPr>
        <p:txBody>
          <a:bodyPr spcFirstLastPara="1" wrap="square" lIns="68575" tIns="34275" rIns="68575" bIns="34275" anchor="t" anchorCtr="0">
            <a:noAutofit/>
          </a:bodyPr>
          <a:lstStyle/>
          <a:p>
            <a:pPr marL="0" lvl="0" indent="0" algn="ctr" rtl="0">
              <a:spcBef>
                <a:spcPts val="600"/>
              </a:spcBef>
              <a:spcAft>
                <a:spcPts val="0"/>
              </a:spcAft>
              <a:buNone/>
            </a:pPr>
            <a:r>
              <a:rPr lang="en-US" sz="2200"/>
              <a:t>Inclusive Teaching</a:t>
            </a:r>
            <a:endParaRPr sz="2200" b="0"/>
          </a:p>
          <a:p>
            <a:pPr marL="0" lvl="0" indent="0" algn="ctr" rtl="0">
              <a:spcBef>
                <a:spcPts val="1200"/>
              </a:spcBef>
              <a:spcAft>
                <a:spcPts val="1200"/>
              </a:spcAft>
              <a:buNone/>
            </a:pPr>
            <a:r>
              <a:rPr lang="en-US" sz="2200" b="0"/>
              <a:t>In an equitable and inclusive classroom every student has equal access to learning, is treated equitably by the learning community, and feels valued and supported by their instructor and peers.</a:t>
            </a:r>
            <a:endParaRPr sz="2200" b="0"/>
          </a:p>
        </p:txBody>
      </p:sp>
      <p:sp>
        <p:nvSpPr>
          <p:cNvPr id="104" name="Google Shape;104;p21"/>
          <p:cNvSpPr txBox="1"/>
          <p:nvPr/>
        </p:nvSpPr>
        <p:spPr>
          <a:xfrm>
            <a:off x="5985525" y="4565225"/>
            <a:ext cx="2911500" cy="3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u="sng">
                <a:solidFill>
                  <a:srgbClr val="1155CC"/>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University of Buffalo</a:t>
            </a:r>
            <a:endParaRPr sz="1800" b="1">
              <a:solidFill>
                <a:srgbClr val="1155CC"/>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325075" y="234900"/>
            <a:ext cx="849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solidFill>
                  <a:srgbClr val="073763"/>
                </a:solidFill>
              </a:rPr>
              <a:t>Five Strategies to Consider When Developing an Online Course</a:t>
            </a:r>
            <a:endParaRPr>
              <a:solidFill>
                <a:srgbClr val="073763"/>
              </a:solidFill>
            </a:endParaRPr>
          </a:p>
        </p:txBody>
      </p:sp>
      <p:sp>
        <p:nvSpPr>
          <p:cNvPr id="110" name="Google Shape;110;p22"/>
          <p:cNvSpPr txBox="1">
            <a:spLocks noGrp="1"/>
          </p:cNvSpPr>
          <p:nvPr>
            <p:ph type="body" idx="1"/>
          </p:nvPr>
        </p:nvSpPr>
        <p:spPr>
          <a:xfrm>
            <a:off x="325075" y="1301375"/>
            <a:ext cx="8335200" cy="3254100"/>
          </a:xfrm>
          <a:prstGeom prst="rect">
            <a:avLst/>
          </a:prstGeom>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Char char="●"/>
            </a:pPr>
            <a:r>
              <a:rPr lang="en-US" sz="2200"/>
              <a:t>Know your student audience</a:t>
            </a:r>
            <a:endParaRPr sz="2200"/>
          </a:p>
          <a:p>
            <a:pPr marL="457200" lvl="0" indent="-368300" algn="l" rtl="0">
              <a:lnSpc>
                <a:spcPct val="115000"/>
              </a:lnSpc>
              <a:spcBef>
                <a:spcPts val="0"/>
              </a:spcBef>
              <a:spcAft>
                <a:spcPts val="0"/>
              </a:spcAft>
              <a:buSzPts val="2200"/>
              <a:buChar char="●"/>
            </a:pPr>
            <a:r>
              <a:rPr lang="en-US" sz="2200"/>
              <a:t>Review course activities for cultural awareness and and sensitivity</a:t>
            </a:r>
            <a:endParaRPr sz="2200"/>
          </a:p>
          <a:p>
            <a:pPr marL="457200" lvl="0" indent="-368300" algn="l" rtl="0">
              <a:lnSpc>
                <a:spcPct val="115000"/>
              </a:lnSpc>
              <a:spcBef>
                <a:spcPts val="0"/>
              </a:spcBef>
              <a:spcAft>
                <a:spcPts val="0"/>
              </a:spcAft>
              <a:buSzPts val="2200"/>
              <a:buChar char="●"/>
            </a:pPr>
            <a:r>
              <a:rPr lang="en-US" sz="2200"/>
              <a:t>Tap into your student’s backgrounds, cultures, and experiences</a:t>
            </a:r>
            <a:endParaRPr sz="2200"/>
          </a:p>
          <a:p>
            <a:pPr marL="457200" lvl="0" indent="-368300" algn="l" rtl="0">
              <a:lnSpc>
                <a:spcPct val="115000"/>
              </a:lnSpc>
              <a:spcBef>
                <a:spcPts val="0"/>
              </a:spcBef>
              <a:spcAft>
                <a:spcPts val="0"/>
              </a:spcAft>
              <a:buSzPts val="2200"/>
              <a:buChar char="●"/>
            </a:pPr>
            <a:r>
              <a:rPr lang="en-US" sz="2200"/>
              <a:t>Incorporate tools to bridge the cultural and socioeconomic gap</a:t>
            </a:r>
            <a:endParaRPr sz="2200"/>
          </a:p>
          <a:p>
            <a:pPr marL="457200" lvl="0" indent="-368300" algn="l" rtl="0">
              <a:lnSpc>
                <a:spcPct val="115000"/>
              </a:lnSpc>
              <a:spcBef>
                <a:spcPts val="0"/>
              </a:spcBef>
              <a:spcAft>
                <a:spcPts val="0"/>
              </a:spcAft>
              <a:buSzPts val="2200"/>
              <a:buChar char="●"/>
            </a:pPr>
            <a:r>
              <a:rPr lang="en-US" sz="2200"/>
              <a:t>Strive to create a safe, trustworthy, and positive rapport</a:t>
            </a:r>
            <a:endParaRPr sz="2200"/>
          </a:p>
        </p:txBody>
      </p:sp>
      <p:sp>
        <p:nvSpPr>
          <p:cNvPr id="111" name="Google Shape;111;p22"/>
          <p:cNvSpPr txBox="1"/>
          <p:nvPr/>
        </p:nvSpPr>
        <p:spPr>
          <a:xfrm>
            <a:off x="4740775" y="4555475"/>
            <a:ext cx="39195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Arizona State University</a:t>
            </a:r>
            <a:endParaRPr sz="1800" b="1">
              <a:solidFill>
                <a:srgbClr val="1155CC"/>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291325" y="51600"/>
            <a:ext cx="85704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How Diverse are Your Personal Experiences?</a:t>
            </a:r>
            <a:endParaRPr/>
          </a:p>
        </p:txBody>
      </p:sp>
      <p:sp>
        <p:nvSpPr>
          <p:cNvPr id="117" name="Google Shape;117;p23"/>
          <p:cNvSpPr txBox="1">
            <a:spLocks noGrp="1"/>
          </p:cNvSpPr>
          <p:nvPr>
            <p:ph type="body" idx="1"/>
          </p:nvPr>
        </p:nvSpPr>
        <p:spPr>
          <a:xfrm>
            <a:off x="202900" y="1225600"/>
            <a:ext cx="4096800" cy="3116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US" sz="2200" b="0">
                <a:solidFill>
                  <a:schemeClr val="dk2"/>
                </a:solidFill>
              </a:rPr>
              <a:t>Think about the learners you have worked with in the past and the diverse perspectives each had to offer. </a:t>
            </a:r>
            <a:endParaRPr sz="2200" b="0">
              <a:solidFill>
                <a:schemeClr val="dk2"/>
              </a:solidFill>
            </a:endParaRPr>
          </a:p>
          <a:p>
            <a:pPr marL="0" lvl="0" indent="0" algn="l" rtl="0">
              <a:spcBef>
                <a:spcPts val="1200"/>
              </a:spcBef>
              <a:spcAft>
                <a:spcPts val="0"/>
              </a:spcAft>
              <a:buClr>
                <a:schemeClr val="dk1"/>
              </a:buClr>
              <a:buSzPts val="1100"/>
              <a:buFont typeface="Arial"/>
              <a:buNone/>
            </a:pPr>
            <a:r>
              <a:rPr lang="en-US" sz="2200" b="0">
                <a:solidFill>
                  <a:schemeClr val="dk2"/>
                </a:solidFill>
              </a:rPr>
              <a:t>How do your experiences compare to the experiences of those learners? </a:t>
            </a:r>
            <a:endParaRPr sz="2200" b="0">
              <a:solidFill>
                <a:schemeClr val="dk2"/>
              </a:solidFill>
            </a:endParaRPr>
          </a:p>
          <a:p>
            <a:pPr marL="0" lvl="0" indent="0" algn="l" rtl="0">
              <a:spcBef>
                <a:spcPts val="1200"/>
              </a:spcBef>
              <a:spcAft>
                <a:spcPts val="1200"/>
              </a:spcAft>
              <a:buClr>
                <a:schemeClr val="dk1"/>
              </a:buClr>
              <a:buSzPts val="1100"/>
              <a:buFont typeface="Arial"/>
              <a:buNone/>
            </a:pPr>
            <a:r>
              <a:rPr lang="en-US" sz="2200" b="0">
                <a:solidFill>
                  <a:schemeClr val="dk2"/>
                </a:solidFill>
              </a:rPr>
              <a:t>We are limited to the scope of our own experiences.</a:t>
            </a:r>
            <a:endParaRPr sz="2200" b="0">
              <a:solidFill>
                <a:schemeClr val="dk2"/>
              </a:solidFill>
            </a:endParaRPr>
          </a:p>
        </p:txBody>
      </p:sp>
      <p:pic>
        <p:nvPicPr>
          <p:cNvPr id="118" name="Google Shape;118;p23" descr="A class of middle school aged African students working in books sitting at tables dressed in blue, green, and tan uniforms"/>
          <p:cNvPicPr preferRelativeResize="0"/>
          <p:nvPr/>
        </p:nvPicPr>
        <p:blipFill>
          <a:blip r:embed="rId3">
            <a:alphaModFix/>
          </a:blip>
          <a:stretch>
            <a:fillRect/>
          </a:stretch>
        </p:blipFill>
        <p:spPr>
          <a:xfrm>
            <a:off x="4299700" y="968475"/>
            <a:ext cx="3023749" cy="2012401"/>
          </a:xfrm>
          <a:prstGeom prst="rect">
            <a:avLst/>
          </a:prstGeom>
          <a:noFill/>
          <a:ln w="28575" cap="flat" cmpd="sng">
            <a:solidFill>
              <a:schemeClr val="dk2"/>
            </a:solidFill>
            <a:prstDash val="solid"/>
            <a:round/>
            <a:headEnd type="none" w="sm" len="sm"/>
            <a:tailEnd type="none" w="sm" len="sm"/>
          </a:ln>
        </p:spPr>
      </p:pic>
      <p:pic>
        <p:nvPicPr>
          <p:cNvPr id="119" name="Google Shape;119;p23" descr="Saint Basil's Cathedral in Moscow, Russia- The cathedral's onion domes are painted in vibrant reds, blues, and greens with gold trim. Each dome features intricate patterns and is topped with a golden cross. The rest of the building mainly consists of red brick."/>
          <p:cNvPicPr preferRelativeResize="0"/>
          <p:nvPr/>
        </p:nvPicPr>
        <p:blipFill>
          <a:blip r:embed="rId4">
            <a:alphaModFix/>
          </a:blip>
          <a:stretch>
            <a:fillRect/>
          </a:stretch>
        </p:blipFill>
        <p:spPr>
          <a:xfrm>
            <a:off x="5927125" y="3041150"/>
            <a:ext cx="3023749" cy="2015337"/>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628650" y="51595"/>
            <a:ext cx="7886700" cy="9942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US">
                <a:solidFill>
                  <a:srgbClr val="073763"/>
                </a:solidFill>
              </a:rPr>
              <a:t>Artificial Intelligence (AI)</a:t>
            </a:r>
            <a:endParaRPr/>
          </a:p>
        </p:txBody>
      </p:sp>
      <p:sp>
        <p:nvSpPr>
          <p:cNvPr id="125" name="Google Shape;125;p24"/>
          <p:cNvSpPr txBox="1">
            <a:spLocks noGrp="1"/>
          </p:cNvSpPr>
          <p:nvPr>
            <p:ph type="body" idx="1"/>
          </p:nvPr>
        </p:nvSpPr>
        <p:spPr>
          <a:xfrm>
            <a:off x="202900" y="1065300"/>
            <a:ext cx="4464000" cy="3012900"/>
          </a:xfrm>
          <a:prstGeom prst="rect">
            <a:avLst/>
          </a:prstGeom>
        </p:spPr>
        <p:txBody>
          <a:bodyPr spcFirstLastPara="1" wrap="square" lIns="68575" tIns="34275" rIns="68575" bIns="34275" anchor="t" anchorCtr="0">
            <a:noAutofit/>
          </a:bodyPr>
          <a:lstStyle/>
          <a:p>
            <a:pPr marL="457200" lvl="0" indent="-368300" algn="l" rtl="0">
              <a:spcBef>
                <a:spcPts val="800"/>
              </a:spcBef>
              <a:spcAft>
                <a:spcPts val="0"/>
              </a:spcAft>
              <a:buClr>
                <a:schemeClr val="dk2"/>
              </a:buClr>
              <a:buSzPts val="2200"/>
              <a:buChar char="●"/>
            </a:pPr>
            <a:r>
              <a:rPr lang="en-US" sz="2200" b="0">
                <a:solidFill>
                  <a:schemeClr val="dk2"/>
                </a:solidFill>
              </a:rPr>
              <a:t>Refers to the simulation of human intelligence processes by computer systems</a:t>
            </a:r>
            <a:endParaRPr sz="2200" b="0">
              <a:solidFill>
                <a:schemeClr val="dk2"/>
              </a:solidFill>
            </a:endParaRPr>
          </a:p>
          <a:p>
            <a:pPr marL="457200" lvl="0" indent="0" algn="l" rtl="0">
              <a:spcBef>
                <a:spcPts val="1200"/>
              </a:spcBef>
              <a:spcAft>
                <a:spcPts val="0"/>
              </a:spcAft>
              <a:buNone/>
            </a:pPr>
            <a:endParaRPr sz="2200" b="0">
              <a:solidFill>
                <a:schemeClr val="dk2"/>
              </a:solidFill>
            </a:endParaRPr>
          </a:p>
          <a:p>
            <a:pPr marL="457200" lvl="0" indent="-368300" algn="l" rtl="0">
              <a:spcBef>
                <a:spcPts val="1200"/>
              </a:spcBef>
              <a:spcAft>
                <a:spcPts val="0"/>
              </a:spcAft>
              <a:buClr>
                <a:schemeClr val="dk2"/>
              </a:buClr>
              <a:buSzPts val="2200"/>
              <a:buChar char="●"/>
            </a:pPr>
            <a:r>
              <a:rPr lang="en-US" sz="2200" b="0">
                <a:solidFill>
                  <a:schemeClr val="dk2"/>
                </a:solidFill>
              </a:rPr>
              <a:t>Designed to mimic human-like interactions and understand and generate human language</a:t>
            </a:r>
            <a:endParaRPr sz="2000" b="0"/>
          </a:p>
        </p:txBody>
      </p:sp>
      <p:pic>
        <p:nvPicPr>
          <p:cNvPr id="126" name="Google Shape;126;p24" descr="A typewriter with a piece of paper sticking out of the top that has the words Artificial Intelligence typed at the top"/>
          <p:cNvPicPr preferRelativeResize="0"/>
          <p:nvPr/>
        </p:nvPicPr>
        <p:blipFill>
          <a:blip r:embed="rId3">
            <a:alphaModFix/>
          </a:blip>
          <a:stretch>
            <a:fillRect/>
          </a:stretch>
        </p:blipFill>
        <p:spPr>
          <a:xfrm>
            <a:off x="4839575" y="1430245"/>
            <a:ext cx="3943350" cy="2647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1392475" y="234900"/>
            <a:ext cx="578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073763"/>
                </a:solidFill>
              </a:rPr>
              <a:t>Mastering the Art of Prompting</a:t>
            </a:r>
            <a:endParaRPr>
              <a:solidFill>
                <a:srgbClr val="073763"/>
              </a:solidFill>
            </a:endParaRPr>
          </a:p>
        </p:txBody>
      </p:sp>
      <p:sp>
        <p:nvSpPr>
          <p:cNvPr id="132" name="Google Shape;132;p25"/>
          <p:cNvSpPr txBox="1">
            <a:spLocks noGrp="1"/>
          </p:cNvSpPr>
          <p:nvPr>
            <p:ph type="body" idx="1"/>
          </p:nvPr>
        </p:nvSpPr>
        <p:spPr>
          <a:xfrm>
            <a:off x="325075" y="1046125"/>
            <a:ext cx="6135300" cy="3509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t>Think of prompting as a process where you discuss planning/designing ideas with an individual or team of colleagues</a:t>
            </a:r>
            <a:endParaRPr sz="2200"/>
          </a:p>
          <a:p>
            <a:pPr marL="457200" lvl="0" indent="-368300" algn="l" rtl="0">
              <a:lnSpc>
                <a:spcPct val="115000"/>
              </a:lnSpc>
              <a:spcBef>
                <a:spcPts val="1000"/>
              </a:spcBef>
              <a:spcAft>
                <a:spcPts val="0"/>
              </a:spcAft>
              <a:buSzPts val="2200"/>
              <a:buChar char="●"/>
            </a:pPr>
            <a:r>
              <a:rPr lang="en-US" sz="2200"/>
              <a:t>Can you help me with (insert concept):</a:t>
            </a:r>
            <a:endParaRPr sz="2200"/>
          </a:p>
          <a:p>
            <a:pPr marL="457200" lvl="0" indent="-368300" algn="l" rtl="0">
              <a:lnSpc>
                <a:spcPct val="115000"/>
              </a:lnSpc>
              <a:spcBef>
                <a:spcPts val="0"/>
              </a:spcBef>
              <a:spcAft>
                <a:spcPts val="0"/>
              </a:spcAft>
              <a:buSzPts val="2200"/>
              <a:buChar char="●"/>
            </a:pPr>
            <a:r>
              <a:rPr lang="en-US" sz="2200"/>
              <a:t>Great idea! Can you help me further customize by (insert concept):</a:t>
            </a:r>
            <a:endParaRPr sz="2200"/>
          </a:p>
          <a:p>
            <a:pPr marL="457200" lvl="0" indent="-368300" algn="l" rtl="0">
              <a:lnSpc>
                <a:spcPct val="115000"/>
              </a:lnSpc>
              <a:spcBef>
                <a:spcPts val="0"/>
              </a:spcBef>
              <a:spcAft>
                <a:spcPts val="0"/>
              </a:spcAft>
              <a:buSzPts val="2200"/>
              <a:buChar char="●"/>
            </a:pPr>
            <a:r>
              <a:rPr lang="en-US" sz="2200"/>
              <a:t>Awesome! Can you make one final adjustment by (insert concept):</a:t>
            </a:r>
            <a:endParaRPr sz="2200"/>
          </a:p>
        </p:txBody>
      </p:sp>
      <p:pic>
        <p:nvPicPr>
          <p:cNvPr id="133" name="Google Shape;133;p25" descr="A metal sign in the form of a question mark with white lights lit up on the sign"/>
          <p:cNvPicPr preferRelativeResize="0"/>
          <p:nvPr/>
        </p:nvPicPr>
        <p:blipFill>
          <a:blip r:embed="rId3">
            <a:alphaModFix/>
          </a:blip>
          <a:stretch>
            <a:fillRect/>
          </a:stretch>
        </p:blipFill>
        <p:spPr>
          <a:xfrm rot="-5400000">
            <a:off x="6163475" y="1660888"/>
            <a:ext cx="2651725" cy="2651725"/>
          </a:xfrm>
          <a:prstGeom prst="rect">
            <a:avLst/>
          </a:prstGeom>
          <a:noFill/>
          <a:ln>
            <a:noFill/>
          </a:ln>
        </p:spPr>
      </p:pic>
    </p:spTree>
  </p:cSld>
  <p:clrMapOvr>
    <a:masterClrMapping/>
  </p:clrMapOvr>
</p:sld>
</file>

<file path=ppt/theme/theme1.xml><?xml version="1.0" encoding="utf-8"?>
<a:theme xmlns:a="http://schemas.openxmlformats.org/drawingml/2006/main" name="NCVPS Staff Meeting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1072</Words>
  <Application>Microsoft Macintosh PowerPoint</Application>
  <PresentationFormat>On-screen Show (16:9)</PresentationFormat>
  <Paragraphs>100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Candara</vt:lpstr>
      <vt:lpstr>Open Sans SemiBold</vt:lpstr>
      <vt:lpstr>Arial</vt:lpstr>
      <vt:lpstr>Roboto</vt:lpstr>
      <vt:lpstr>Open Sans Medium</vt:lpstr>
      <vt:lpstr>Open Sans</vt:lpstr>
      <vt:lpstr>NCVPS Staff Meeting theme</vt:lpstr>
      <vt:lpstr>Equity in Education: The Role of AI in Supporting Diverse Learners</vt:lpstr>
      <vt:lpstr>Welcome and Introductions</vt:lpstr>
      <vt:lpstr>Establishing Session Norms</vt:lpstr>
      <vt:lpstr>Accessibility and Usability</vt:lpstr>
      <vt:lpstr>Equality, Equity, and Inclusive Teaching</vt:lpstr>
      <vt:lpstr>Five Strategies to Consider When Developing an Online Course</vt:lpstr>
      <vt:lpstr>How Diverse are Your Personal Experiences?</vt:lpstr>
      <vt:lpstr>Artificial Intelligence (AI)</vt:lpstr>
      <vt:lpstr>Mastering the Art of Prompting</vt:lpstr>
      <vt:lpstr>Scenario One- Child Welfare Placement</vt:lpstr>
      <vt:lpstr>Scenario Two- Generating Alternative Text</vt:lpstr>
      <vt:lpstr>Scenario Three- Audio/Video Language Translation</vt:lpstr>
      <vt:lpstr>Scenario Four- Writing Outline</vt:lpstr>
      <vt:lpstr>Scenario Five- You Decide</vt:lpstr>
      <vt:lpstr>Choose Your Own Adventure-  You Provide the Scenario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in Education: The Role of AI in Supporting Diverse Learners</dc:title>
  <cp:lastModifiedBy>Smith, Christopher</cp:lastModifiedBy>
  <cp:revision>1</cp:revision>
  <dcterms:modified xsi:type="dcterms:W3CDTF">2024-04-11T19:16:22Z</dcterms:modified>
</cp:coreProperties>
</file>