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4"/>
  </p:sldMasterIdLst>
  <p:notesMasterIdLst>
    <p:notesMasterId r:id="rId26"/>
  </p:notesMasterIdLst>
  <p:sldIdLst>
    <p:sldId id="256" r:id="rId5"/>
    <p:sldId id="326" r:id="rId6"/>
    <p:sldId id="327" r:id="rId7"/>
    <p:sldId id="318" r:id="rId8"/>
    <p:sldId id="260" r:id="rId9"/>
    <p:sldId id="261" r:id="rId10"/>
    <p:sldId id="333" r:id="rId11"/>
    <p:sldId id="257" r:id="rId12"/>
    <p:sldId id="264" r:id="rId13"/>
    <p:sldId id="266" r:id="rId14"/>
    <p:sldId id="267" r:id="rId15"/>
    <p:sldId id="329" r:id="rId16"/>
    <p:sldId id="271" r:id="rId17"/>
    <p:sldId id="272" r:id="rId18"/>
    <p:sldId id="273" r:id="rId19"/>
    <p:sldId id="274" r:id="rId20"/>
    <p:sldId id="275" r:id="rId21"/>
    <p:sldId id="330" r:id="rId22"/>
    <p:sldId id="331" r:id="rId23"/>
    <p:sldId id="332" r:id="rId24"/>
    <p:sldId id="277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Work Sans" pitchFamily="2" charset="0"/>
      <p:regular r:id="rId31"/>
      <p:bold r:id="rId32"/>
      <p:italic r:id="rId33"/>
      <p:boldItalic r:id="rId34"/>
    </p:embeddedFont>
    <p:embeddedFont>
      <p:font typeface="Work Sans ExtraBold" pitchFamily="2" charset="0"/>
      <p:bold r:id="rId35"/>
      <p:boldItalic r:id="rId36"/>
    </p:embeddedFont>
    <p:embeddedFont>
      <p:font typeface="Work Sans Light" pitchFamily="2" charset="0"/>
      <p:regular r:id="rId37"/>
      <p:italic r:id="rId38"/>
    </p:embeddedFont>
    <p:embeddedFont>
      <p:font typeface="Work Sans Medium" pitchFamily="2" charset="0"/>
      <p:regular r:id="rId39"/>
      <p:italic r:id="rId40"/>
    </p:embeddedFont>
    <p:embeddedFont>
      <p:font typeface="Work Sans SemiBold" pitchFamily="2" charset="0"/>
      <p:bold r:id="rId41"/>
      <p:boldItalic r:id="rId42"/>
    </p:embeddedFont>
  </p:embeddedFontLst>
  <p:custDataLst>
    <p:tags r:id="rId4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F38E2D-3CB8-B590-261B-F28647E73EB9}" name="Rees, Kristoffer Michael" initials="RKM" userId="S::kmrees@iu.edu::24d5200a-8c32-42e8-a39d-acd584d6699e" providerId="AD"/>
  <p188:author id="{3C20668F-22C6-980B-01E8-C5BB4AA984D1}" name="Chatterjee, Allison K" initials="CK" userId="S::akchatte@iu.edu::d7139523-68c1-4f49-946a-10ed8930bea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0C0C"/>
    <a:srgbClr val="861A08"/>
    <a:srgbClr val="E6857E"/>
    <a:srgbClr val="DA5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835256-1DF0-420A-983C-DC734B28BBE7}" v="14" dt="2024-10-25T16:13:20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132" y="27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gs" Target="tags/tag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s, Kristoffer Michael" userId="24d5200a-8c32-42e8-a39d-acd584d6699e" providerId="ADAL" clId="{E5835256-1DF0-420A-983C-DC734B28BBE7}"/>
    <pc:docChg chg="custSel addSld delSld modSld">
      <pc:chgData name="Rees, Kristoffer Michael" userId="24d5200a-8c32-42e8-a39d-acd584d6699e" providerId="ADAL" clId="{E5835256-1DF0-420A-983C-DC734B28BBE7}" dt="2024-10-25T16:13:22.267" v="49" actId="47"/>
      <pc:docMkLst>
        <pc:docMk/>
      </pc:docMkLst>
      <pc:sldChg chg="modSp mod">
        <pc:chgData name="Rees, Kristoffer Michael" userId="24d5200a-8c32-42e8-a39d-acd584d6699e" providerId="ADAL" clId="{E5835256-1DF0-420A-983C-DC734B28BBE7}" dt="2024-10-24T19:42:20.940" v="3" actId="20577"/>
        <pc:sldMkLst>
          <pc:docMk/>
          <pc:sldMk cId="0" sldId="256"/>
        </pc:sldMkLst>
        <pc:spChg chg="mod">
          <ac:chgData name="Rees, Kristoffer Michael" userId="24d5200a-8c32-42e8-a39d-acd584d6699e" providerId="ADAL" clId="{E5835256-1DF0-420A-983C-DC734B28BBE7}" dt="2024-10-24T19:41:35.518" v="0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Rees, Kristoffer Michael" userId="24d5200a-8c32-42e8-a39d-acd584d6699e" providerId="ADAL" clId="{E5835256-1DF0-420A-983C-DC734B28BBE7}" dt="2024-10-24T19:41:43.928" v="1"/>
          <ac:spMkLst>
            <pc:docMk/>
            <pc:sldMk cId="0" sldId="256"/>
            <ac:spMk id="190" creationId="{00000000-0000-0000-0000-000000000000}"/>
          </ac:spMkLst>
        </pc:spChg>
        <pc:spChg chg="mod">
          <ac:chgData name="Rees, Kristoffer Michael" userId="24d5200a-8c32-42e8-a39d-acd584d6699e" providerId="ADAL" clId="{E5835256-1DF0-420A-983C-DC734B28BBE7}" dt="2024-10-24T19:42:20.940" v="3" actId="20577"/>
          <ac:spMkLst>
            <pc:docMk/>
            <pc:sldMk cId="0" sldId="256"/>
            <ac:spMk id="191" creationId="{00000000-0000-0000-0000-000000000000}"/>
          </ac:spMkLst>
        </pc:spChg>
      </pc:sldChg>
      <pc:sldChg chg="del">
        <pc:chgData name="Rees, Kristoffer Michael" userId="24d5200a-8c32-42e8-a39d-acd584d6699e" providerId="ADAL" clId="{E5835256-1DF0-420A-983C-DC734B28BBE7}" dt="2024-10-24T19:42:47.383" v="4" actId="47"/>
        <pc:sldMkLst>
          <pc:docMk/>
          <pc:sldMk cId="2129687383" sldId="259"/>
        </pc:sldMkLst>
      </pc:sldChg>
      <pc:sldChg chg="del">
        <pc:chgData name="Rees, Kristoffer Michael" userId="24d5200a-8c32-42e8-a39d-acd584d6699e" providerId="ADAL" clId="{E5835256-1DF0-420A-983C-DC734B28BBE7}" dt="2024-10-24T19:43:40.457" v="7" actId="47"/>
        <pc:sldMkLst>
          <pc:docMk/>
          <pc:sldMk cId="753585771" sldId="264"/>
        </pc:sldMkLst>
      </pc:sldChg>
      <pc:sldChg chg="del">
        <pc:chgData name="Rees, Kristoffer Michael" userId="24d5200a-8c32-42e8-a39d-acd584d6699e" providerId="ADAL" clId="{E5835256-1DF0-420A-983C-DC734B28BBE7}" dt="2024-10-24T19:44:04.509" v="9" actId="47"/>
        <pc:sldMkLst>
          <pc:docMk/>
          <pc:sldMk cId="2946727087" sldId="268"/>
        </pc:sldMkLst>
      </pc:sldChg>
      <pc:sldChg chg="del">
        <pc:chgData name="Rees, Kristoffer Michael" userId="24d5200a-8c32-42e8-a39d-acd584d6699e" providerId="ADAL" clId="{E5835256-1DF0-420A-983C-DC734B28BBE7}" dt="2024-10-24T19:48:55.701" v="42" actId="47"/>
        <pc:sldMkLst>
          <pc:docMk/>
          <pc:sldMk cId="1431886708" sldId="270"/>
        </pc:sldMkLst>
      </pc:sldChg>
      <pc:sldChg chg="del">
        <pc:chgData name="Rees, Kristoffer Michael" userId="24d5200a-8c32-42e8-a39d-acd584d6699e" providerId="ADAL" clId="{E5835256-1DF0-420A-983C-DC734B28BBE7}" dt="2024-10-24T19:44:38.304" v="10" actId="47"/>
        <pc:sldMkLst>
          <pc:docMk/>
          <pc:sldMk cId="2484779264" sldId="276"/>
        </pc:sldMkLst>
      </pc:sldChg>
      <pc:sldChg chg="modSp mod">
        <pc:chgData name="Rees, Kristoffer Michael" userId="24d5200a-8c32-42e8-a39d-acd584d6699e" providerId="ADAL" clId="{E5835256-1DF0-420A-983C-DC734B28BBE7}" dt="2024-10-24T19:44:53.671" v="41" actId="20577"/>
        <pc:sldMkLst>
          <pc:docMk/>
          <pc:sldMk cId="3569275944" sldId="277"/>
        </pc:sldMkLst>
        <pc:spChg chg="mod">
          <ac:chgData name="Rees, Kristoffer Michael" userId="24d5200a-8c32-42e8-a39d-acd584d6699e" providerId="ADAL" clId="{E5835256-1DF0-420A-983C-DC734B28BBE7}" dt="2024-10-24T19:44:53.671" v="41" actId="20577"/>
          <ac:spMkLst>
            <pc:docMk/>
            <pc:sldMk cId="3569275944" sldId="277"/>
            <ac:spMk id="6" creationId="{CC335339-ADBA-0B0F-26D1-7AAC0388DD5F}"/>
          </ac:spMkLst>
        </pc:spChg>
      </pc:sldChg>
      <pc:sldChg chg="modSp mod">
        <pc:chgData name="Rees, Kristoffer Michael" userId="24d5200a-8c32-42e8-a39d-acd584d6699e" providerId="ADAL" clId="{E5835256-1DF0-420A-983C-DC734B28BBE7}" dt="2024-10-24T19:43:07.466" v="6" actId="27636"/>
        <pc:sldMkLst>
          <pc:docMk/>
          <pc:sldMk cId="803955376" sldId="318"/>
        </pc:sldMkLst>
        <pc:spChg chg="mod">
          <ac:chgData name="Rees, Kristoffer Michael" userId="24d5200a-8c32-42e8-a39d-acd584d6699e" providerId="ADAL" clId="{E5835256-1DF0-420A-983C-DC734B28BBE7}" dt="2024-10-24T19:43:07.466" v="6" actId="27636"/>
          <ac:spMkLst>
            <pc:docMk/>
            <pc:sldMk cId="803955376" sldId="318"/>
            <ac:spMk id="3" creationId="{D4696B76-41E1-469E-96E3-B54877BBCDA3}"/>
          </ac:spMkLst>
        </pc:spChg>
      </pc:sldChg>
      <pc:sldChg chg="del">
        <pc:chgData name="Rees, Kristoffer Michael" userId="24d5200a-8c32-42e8-a39d-acd584d6699e" providerId="ADAL" clId="{E5835256-1DF0-420A-983C-DC734B28BBE7}" dt="2024-10-24T19:49:29.386" v="43" actId="47"/>
        <pc:sldMkLst>
          <pc:docMk/>
          <pc:sldMk cId="542902951" sldId="320"/>
        </pc:sldMkLst>
      </pc:sldChg>
      <pc:sldChg chg="del">
        <pc:chgData name="Rees, Kristoffer Michael" userId="24d5200a-8c32-42e8-a39d-acd584d6699e" providerId="ADAL" clId="{E5835256-1DF0-420A-983C-DC734B28BBE7}" dt="2024-10-24T19:49:30.444" v="44" actId="47"/>
        <pc:sldMkLst>
          <pc:docMk/>
          <pc:sldMk cId="304154554" sldId="321"/>
        </pc:sldMkLst>
      </pc:sldChg>
      <pc:sldChg chg="del">
        <pc:chgData name="Rees, Kristoffer Michael" userId="24d5200a-8c32-42e8-a39d-acd584d6699e" providerId="ADAL" clId="{E5835256-1DF0-420A-983C-DC734B28BBE7}" dt="2024-10-24T19:49:31.389" v="45" actId="47"/>
        <pc:sldMkLst>
          <pc:docMk/>
          <pc:sldMk cId="2605364093" sldId="322"/>
        </pc:sldMkLst>
      </pc:sldChg>
      <pc:sldChg chg="del">
        <pc:chgData name="Rees, Kristoffer Michael" userId="24d5200a-8c32-42e8-a39d-acd584d6699e" providerId="ADAL" clId="{E5835256-1DF0-420A-983C-DC734B28BBE7}" dt="2024-10-24T19:49:32.528" v="46" actId="47"/>
        <pc:sldMkLst>
          <pc:docMk/>
          <pc:sldMk cId="2055791301" sldId="323"/>
        </pc:sldMkLst>
      </pc:sldChg>
      <pc:sldChg chg="del">
        <pc:chgData name="Rees, Kristoffer Michael" userId="24d5200a-8c32-42e8-a39d-acd584d6699e" providerId="ADAL" clId="{E5835256-1DF0-420A-983C-DC734B28BBE7}" dt="2024-10-25T16:13:10.315" v="48" actId="47"/>
        <pc:sldMkLst>
          <pc:docMk/>
          <pc:sldMk cId="3826333724" sldId="324"/>
        </pc:sldMkLst>
      </pc:sldChg>
      <pc:sldChg chg="del">
        <pc:chgData name="Rees, Kristoffer Michael" userId="24d5200a-8c32-42e8-a39d-acd584d6699e" providerId="ADAL" clId="{E5835256-1DF0-420A-983C-DC734B28BBE7}" dt="2024-10-24T19:44:38.995" v="11" actId="47"/>
        <pc:sldMkLst>
          <pc:docMk/>
          <pc:sldMk cId="3946577556" sldId="325"/>
        </pc:sldMkLst>
      </pc:sldChg>
      <pc:sldChg chg="del">
        <pc:chgData name="Rees, Kristoffer Michael" userId="24d5200a-8c32-42e8-a39d-acd584d6699e" providerId="ADAL" clId="{E5835256-1DF0-420A-983C-DC734B28BBE7}" dt="2024-10-25T16:13:22.267" v="49" actId="47"/>
        <pc:sldMkLst>
          <pc:docMk/>
          <pc:sldMk cId="3934662199" sldId="328"/>
        </pc:sldMkLst>
      </pc:sldChg>
      <pc:sldChg chg="add">
        <pc:chgData name="Rees, Kristoffer Michael" userId="24d5200a-8c32-42e8-a39d-acd584d6699e" providerId="ADAL" clId="{E5835256-1DF0-420A-983C-DC734B28BBE7}" dt="2024-10-24T19:44:02.633" v="8"/>
        <pc:sldMkLst>
          <pc:docMk/>
          <pc:sldMk cId="2616573760" sldId="329"/>
        </pc:sldMkLst>
      </pc:sldChg>
      <pc:sldChg chg="modSp mod">
        <pc:chgData name="Rees, Kristoffer Michael" userId="24d5200a-8c32-42e8-a39d-acd584d6699e" providerId="ADAL" clId="{E5835256-1DF0-420A-983C-DC734B28BBE7}" dt="2024-10-24T19:49:48.524" v="47" actId="20577"/>
        <pc:sldMkLst>
          <pc:docMk/>
          <pc:sldMk cId="1500945453" sldId="331"/>
        </pc:sldMkLst>
        <pc:spChg chg="mod">
          <ac:chgData name="Rees, Kristoffer Michael" userId="24d5200a-8c32-42e8-a39d-acd584d6699e" providerId="ADAL" clId="{E5835256-1DF0-420A-983C-DC734B28BBE7}" dt="2024-10-24T19:49:48.524" v="47" actId="20577"/>
          <ac:spMkLst>
            <pc:docMk/>
            <pc:sldMk cId="1500945453" sldId="331"/>
            <ac:spMk id="3" creationId="{133AFE91-36ED-38A6-753A-F75AA5BB57FA}"/>
          </ac:spMkLst>
        </pc:spChg>
      </pc:sldChg>
      <pc:sldMasterChg chg="delSldLayout">
        <pc:chgData name="Rees, Kristoffer Michael" userId="24d5200a-8c32-42e8-a39d-acd584d6699e" providerId="ADAL" clId="{E5835256-1DF0-420A-983C-DC734B28BBE7}" dt="2024-10-24T19:49:32.528" v="46" actId="47"/>
        <pc:sldMasterMkLst>
          <pc:docMk/>
          <pc:sldMasterMk cId="0" sldId="2147483682"/>
        </pc:sldMasterMkLst>
        <pc:sldLayoutChg chg="del">
          <pc:chgData name="Rees, Kristoffer Michael" userId="24d5200a-8c32-42e8-a39d-acd584d6699e" providerId="ADAL" clId="{E5835256-1DF0-420A-983C-DC734B28BBE7}" dt="2024-10-24T19:49:32.528" v="46" actId="47"/>
          <pc:sldLayoutMkLst>
            <pc:docMk/>
            <pc:sldMasterMk cId="0" sldId="2147483682"/>
            <pc:sldLayoutMk cId="0" sldId="214748365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Response Rate</a:t>
            </a:r>
            <a:r>
              <a:rPr lang="en-US" baseline="0"/>
              <a:t> </a:t>
            </a:r>
            <a:br>
              <a:rPr lang="en-US" baseline="0"/>
            </a:br>
            <a:r>
              <a:rPr lang="en-US" sz="1200" baseline="0"/>
              <a:t>(% compliant)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Response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Fall 21</c:v>
                </c:pt>
                <c:pt idx="1">
                  <c:v>Spring 22</c:v>
                </c:pt>
                <c:pt idx="2">
                  <c:v>Summer 22</c:v>
                </c:pt>
                <c:pt idx="3">
                  <c:v>Fall 22</c:v>
                </c:pt>
                <c:pt idx="4">
                  <c:v>Spring 23</c:v>
                </c:pt>
                <c:pt idx="5">
                  <c:v>Summer 23</c:v>
                </c:pt>
                <c:pt idx="6">
                  <c:v>Fall 23</c:v>
                </c:pt>
                <c:pt idx="7">
                  <c:v>Spring 24</c:v>
                </c:pt>
                <c:pt idx="8">
                  <c:v>Summer 24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33.333333333333329</c:v>
                </c:pt>
                <c:pt idx="1">
                  <c:v>0</c:v>
                </c:pt>
                <c:pt idx="2">
                  <c:v>80</c:v>
                </c:pt>
                <c:pt idx="3">
                  <c:v>80</c:v>
                </c:pt>
                <c:pt idx="4">
                  <c:v>70.833333333333343</c:v>
                </c:pt>
                <c:pt idx="5">
                  <c:v>66.666666666666657</c:v>
                </c:pt>
                <c:pt idx="6">
                  <c:v>82.758620689655174</c:v>
                </c:pt>
                <c:pt idx="7">
                  <c:v>78.048780487804876</c:v>
                </c:pt>
                <c:pt idx="8">
                  <c:v>76.744186046511629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48-4867-9D26-0F29BE822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322272"/>
        <c:axId val="2088800432"/>
      </c:lineChart>
      <c:catAx>
        <c:axId val="7832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800432"/>
        <c:crosses val="autoZero"/>
        <c:auto val="1"/>
        <c:lblAlgn val="ctr"/>
        <c:lblOffset val="100"/>
        <c:noMultiLvlLbl val="0"/>
      </c:catAx>
      <c:valAx>
        <c:axId val="208880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2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CD410-5E2E-4080-A893-907D31D22CB3}" type="doc">
      <dgm:prSet loTypeId="urn:microsoft.com/office/officeart/2017/3/layout/HorizontalLabelsTimeline" loCatId="other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1D5F9E-ABC5-4560-ACB4-E6CFBC60BFF2}">
      <dgm:prSet custT="1"/>
      <dgm:spPr>
        <a:noFill/>
        <a:ln>
          <a:solidFill>
            <a:schemeClr val="tx1"/>
          </a:solidFill>
        </a:ln>
      </dgm:spPr>
      <dgm:t>
        <a:bodyPr tIns="0" bIns="0" anchor="ctr"/>
        <a:lstStyle/>
        <a:p>
          <a:pPr>
            <a:defRPr b="1"/>
          </a:pPr>
          <a:r>
            <a:rPr lang="en-US" sz="1200" b="1" i="0" spc="150" baseline="0">
              <a:solidFill>
                <a:schemeClr val="tx1"/>
              </a:solidFill>
              <a:latin typeface="+mn-lt"/>
              <a:cs typeface="Kalinga"/>
            </a:rPr>
            <a:t>17-18 AY</a:t>
          </a:r>
        </a:p>
      </dgm:t>
    </dgm:pt>
    <dgm:pt modelId="{FEAC3315-4B36-4E3C-89B3-70A50C7F13CC}" type="parTrans" cxnId="{4B61AF65-3991-4A24-9475-D4AA0127738F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36ABC0D0-B41E-401C-840C-2AFBE73989B4}" type="sibTrans" cxnId="{4B61AF65-3991-4A24-9475-D4AA0127738F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454D56AF-0D14-43A4-A4AA-2274946C5116}">
      <dgm:prSet custT="1"/>
      <dgm:spPr>
        <a:noFill/>
        <a:ln>
          <a:solidFill>
            <a:schemeClr val="tx1"/>
          </a:solidFill>
        </a:ln>
      </dgm:spPr>
      <dgm:t>
        <a:bodyPr tIns="0" bIns="0" anchor="ctr"/>
        <a:lstStyle/>
        <a:p>
          <a:pPr>
            <a:defRPr b="1"/>
          </a:pPr>
          <a:r>
            <a:rPr lang="en-US" sz="1200" b="1" i="0" spc="150" baseline="0">
              <a:solidFill>
                <a:schemeClr val="tx1"/>
              </a:solidFill>
              <a:latin typeface="+mn-lt"/>
              <a:cs typeface="Kalinga"/>
            </a:rPr>
            <a:t>19-20 AY</a:t>
          </a:r>
        </a:p>
      </dgm:t>
    </dgm:pt>
    <dgm:pt modelId="{340931FA-0A09-49B9-99A7-6650F93FDC08}" type="parTrans" cxnId="{5A3B2130-5035-4E61-92B1-343AA432C9DF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511F28C0-50D9-4CBB-862C-2AD0ACC17105}" type="sibTrans" cxnId="{5A3B2130-5035-4E61-92B1-343AA432C9DF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A7F4784E-75AE-4F03-B342-C71355D1ACCF}">
      <dgm:prSet custT="1"/>
      <dgm:spPr>
        <a:noFill/>
        <a:ln>
          <a:solidFill>
            <a:schemeClr val="tx1"/>
          </a:solidFill>
        </a:ln>
      </dgm:spPr>
      <dgm:t>
        <a:bodyPr tIns="0" bIns="0" anchor="ctr"/>
        <a:lstStyle/>
        <a:p>
          <a:pPr>
            <a:defRPr b="1"/>
          </a:pPr>
          <a:r>
            <a:rPr lang="en-US" sz="1200" b="1" i="0" spc="150" baseline="0">
              <a:solidFill>
                <a:schemeClr val="tx1"/>
              </a:solidFill>
              <a:latin typeface="+mn-lt"/>
              <a:cs typeface="Kalinga"/>
            </a:rPr>
            <a:t>20-21 AY</a:t>
          </a:r>
        </a:p>
      </dgm:t>
    </dgm:pt>
    <dgm:pt modelId="{E8170CB0-7D27-4024-BF4D-F79F86202313}" type="parTrans" cxnId="{33DFDD33-182D-44AF-9877-B1DCECE3CC9D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3078DB00-0C2A-4587-8661-74E5E36CBCA7}" type="sibTrans" cxnId="{33DFDD33-182D-44AF-9877-B1DCECE3CC9D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A59C9EB4-4836-41EA-88FC-E68E29755DEF}">
      <dgm:prSet custT="1"/>
      <dgm:spPr>
        <a:noFill/>
        <a:ln>
          <a:solidFill>
            <a:schemeClr val="tx1"/>
          </a:solidFill>
        </a:ln>
      </dgm:spPr>
      <dgm:t>
        <a:bodyPr tIns="0" bIns="0" anchor="ctr"/>
        <a:lstStyle/>
        <a:p>
          <a:pPr>
            <a:defRPr b="1"/>
          </a:pPr>
          <a:r>
            <a:rPr lang="en-US" sz="1200" b="1" i="0" spc="150" baseline="0">
              <a:solidFill>
                <a:schemeClr val="tx1"/>
              </a:solidFill>
              <a:latin typeface="+mn-lt"/>
              <a:cs typeface="Kalinga"/>
            </a:rPr>
            <a:t>21-22 AY</a:t>
          </a:r>
        </a:p>
      </dgm:t>
    </dgm:pt>
    <dgm:pt modelId="{C486CA18-5D6B-49AD-B92C-52313E993EC5}" type="parTrans" cxnId="{C2A8B52A-540B-46B5-A43B-27FAF06A13EF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62C75627-0A71-4E35-B62B-749D8AB3C189}" type="sibTrans" cxnId="{C2A8B52A-540B-46B5-A43B-27FAF06A13EF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3280BE73-5C4D-4941-9102-E5930904556F}">
      <dgm:prSet custT="1"/>
      <dgm:spPr>
        <a:noFill/>
        <a:ln>
          <a:noFill/>
        </a:ln>
      </dgm:spPr>
      <dgm:t>
        <a:bodyPr anchor="t"/>
        <a:lstStyle/>
        <a:p>
          <a:pPr algn="ctr"/>
          <a:r>
            <a:rPr lang="en-US" sz="1100" b="0" i="0" spc="0" baseline="0">
              <a:latin typeface="+mn-lt"/>
              <a:cs typeface="Kalinga" panose="020B0502040204020203" pitchFamily="34" charset="0"/>
            </a:rPr>
            <a:t>Pilot Canvas Outcomes for Program Assessment</a:t>
          </a:r>
        </a:p>
      </dgm:t>
    </dgm:pt>
    <dgm:pt modelId="{596FE3BE-79D4-47E4-8416-EDF8385B1DE9}" type="parTrans" cxnId="{B9B38C7F-D679-4A39-B742-6501D3961044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8E22D1FB-CF90-47F0-B06E-C66C75D54226}" type="sibTrans" cxnId="{B9B38C7F-D679-4A39-B742-6501D3961044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47BE8E0B-496B-44FC-825E-C2A10D821DC9}">
      <dgm:prSet custT="1"/>
      <dgm:spPr>
        <a:noFill/>
        <a:ln>
          <a:noFill/>
        </a:ln>
      </dgm:spPr>
      <dgm:t>
        <a:bodyPr anchor="t"/>
        <a:lstStyle/>
        <a:p>
          <a:pPr algn="ctr"/>
          <a:r>
            <a:rPr lang="en-US" sz="1100" b="0" i="0">
              <a:latin typeface="+mn-lt"/>
              <a:cs typeface="Kalinga" panose="020B0502040204020203" pitchFamily="34" charset="0"/>
            </a:rPr>
            <a:t>First Assessment Report Generated</a:t>
          </a:r>
        </a:p>
        <a:p>
          <a:pPr algn="ctr"/>
          <a:r>
            <a:rPr lang="en-US" sz="1100" b="0" i="0" spc="0" baseline="0">
              <a:latin typeface="+mn-lt"/>
              <a:cs typeface="Kalinga" panose="020B0502040204020203" pitchFamily="34" charset="0"/>
            </a:rPr>
            <a:t>(course grades)</a:t>
          </a:r>
        </a:p>
      </dgm:t>
    </dgm:pt>
    <dgm:pt modelId="{26C37286-A207-4C3A-8F03-B64C4EB72DB8}" type="parTrans" cxnId="{47F4D29A-7D65-4C2F-8677-61780F0F1118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258C30B8-1EDE-458F-9BAB-BD0E5C8E1BF9}" type="sibTrans" cxnId="{47F4D29A-7D65-4C2F-8677-61780F0F1118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1827863D-2FA1-48D1-81C4-0E7D31ADB47E}">
      <dgm:prSet custT="1"/>
      <dgm:spPr>
        <a:noFill/>
        <a:ln>
          <a:noFill/>
        </a:ln>
      </dgm:spPr>
      <dgm:t>
        <a:bodyPr anchor="t"/>
        <a:lstStyle/>
        <a:p>
          <a:pPr algn="ctr"/>
          <a:r>
            <a:rPr lang="en-US" sz="1100" b="0" i="0">
              <a:latin typeface="+mn-lt"/>
              <a:cs typeface="Kalinga" panose="020B0502040204020203" pitchFamily="34" charset="0"/>
            </a:rPr>
            <a:t>Mixed Program Assessment – course grades, Canvas, &amp; Qualtrics Survey to faculty</a:t>
          </a:r>
        </a:p>
      </dgm:t>
    </dgm:pt>
    <dgm:pt modelId="{B426C98F-7250-4E9E-84CB-E9FC83F8CB06}" type="parTrans" cxnId="{7749B4AD-5089-49E7-8F6B-1B2382C9B50E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D0D7EB30-49F6-43D6-AF40-1B9302B3ADF0}" type="sibTrans" cxnId="{7749B4AD-5089-49E7-8F6B-1B2382C9B50E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CF564C6C-7771-4FD5-B851-B5B84730268F}">
      <dgm:prSet custT="1"/>
      <dgm:spPr>
        <a:noFill/>
        <a:ln>
          <a:noFill/>
        </a:ln>
      </dgm:spPr>
      <dgm:t>
        <a:bodyPr anchor="t"/>
        <a:lstStyle/>
        <a:p>
          <a:pPr algn="ctr"/>
          <a:r>
            <a:rPr lang="en-US" sz="1100" b="0" i="0" spc="0" baseline="0">
              <a:latin typeface="+mn-lt"/>
              <a:cs typeface="Kalinga" panose="020B0502040204020203" pitchFamily="34" charset="0"/>
            </a:rPr>
            <a:t>Change in staffing; Renewed emphasis on Program Assessment</a:t>
          </a:r>
        </a:p>
      </dgm:t>
    </dgm:pt>
    <dgm:pt modelId="{5A57A755-D716-4DC9-9A51-20693042AFC8}" type="parTrans" cxnId="{5F80C7E1-A7BD-418E-A665-3DAF3DEDF5A4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024A7FBC-BB10-4242-BAF3-82678A4C13DA}" type="sibTrans" cxnId="{5F80C7E1-A7BD-418E-A665-3DAF3DEDF5A4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9E320B0A-F90C-4C0E-9991-6A52EEA73495}">
      <dgm:prSet phldrT="[Text]" custT="1"/>
      <dgm:spPr>
        <a:noFill/>
        <a:ln>
          <a:solidFill>
            <a:schemeClr val="tx1"/>
          </a:solidFill>
        </a:ln>
      </dgm:spPr>
      <dgm:t>
        <a:bodyPr tIns="0" bIns="0" anchor="ctr"/>
        <a:lstStyle/>
        <a:p>
          <a:pPr>
            <a:defRPr b="1"/>
          </a:pPr>
          <a:r>
            <a:rPr lang="en-US" sz="1200" b="1" i="0" spc="150" baseline="0">
              <a:solidFill>
                <a:schemeClr val="tx1"/>
              </a:solidFill>
              <a:latin typeface="+mn-lt"/>
              <a:cs typeface="Kalinga"/>
            </a:rPr>
            <a:t>FALL 2016</a:t>
          </a:r>
        </a:p>
      </dgm:t>
    </dgm:pt>
    <dgm:pt modelId="{09DCD46E-4A43-4035-BFD8-6684A1511907}" type="parTrans" cxnId="{9C254184-EF08-43D6-9DF0-B2DA341E458D}">
      <dgm:prSet/>
      <dgm:spPr/>
      <dgm:t>
        <a:bodyPr/>
        <a:lstStyle/>
        <a:p>
          <a:pPr algn="ctr"/>
          <a:endParaRPr lang="en-US" sz="1200"/>
        </a:p>
      </dgm:t>
    </dgm:pt>
    <dgm:pt modelId="{08B4842F-86F1-4FBE-B9C5-AB545EBF7542}" type="sibTrans" cxnId="{9C254184-EF08-43D6-9DF0-B2DA341E458D}">
      <dgm:prSet/>
      <dgm:spPr/>
      <dgm:t>
        <a:bodyPr/>
        <a:lstStyle/>
        <a:p>
          <a:pPr algn="ctr"/>
          <a:endParaRPr lang="en-US" sz="1200"/>
        </a:p>
      </dgm:t>
    </dgm:pt>
    <dgm:pt modelId="{6E3CDFF2-A7C1-4EFD-AABA-18B657772EC9}">
      <dgm:prSet phldrT="[Text]" custT="1"/>
      <dgm:spPr>
        <a:noFill/>
        <a:ln>
          <a:noFill/>
        </a:ln>
      </dgm:spPr>
      <dgm:t>
        <a:bodyPr anchor="t"/>
        <a:lstStyle/>
        <a:p>
          <a:pPr algn="ctr"/>
          <a:r>
            <a:rPr lang="en-US" sz="1100" b="0" i="0">
              <a:latin typeface="+mn-lt"/>
              <a:cs typeface="Kalinga" panose="020B0502040204020203" pitchFamily="34" charset="0"/>
            </a:rPr>
            <a:t>Launch of first collaborative online degree</a:t>
          </a:r>
          <a:endParaRPr lang="en-US" sz="1100" b="0" i="0" spc="0" baseline="0">
            <a:latin typeface="+mn-lt"/>
            <a:cs typeface="Kalinga" panose="020B0502040204020203" pitchFamily="34" charset="0"/>
          </a:endParaRPr>
        </a:p>
      </dgm:t>
    </dgm:pt>
    <dgm:pt modelId="{B62681EF-DE56-4A63-9A61-59CA8EDB28A5}" type="parTrans" cxnId="{D4D84742-3C9C-45EA-AFB7-7A4158AD1E72}">
      <dgm:prSet/>
      <dgm:spPr/>
      <dgm:t>
        <a:bodyPr/>
        <a:lstStyle/>
        <a:p>
          <a:pPr algn="ctr"/>
          <a:endParaRPr lang="en-US" sz="1200"/>
        </a:p>
      </dgm:t>
    </dgm:pt>
    <dgm:pt modelId="{EBB96554-FC82-43E7-83F8-596B124E101E}" type="sibTrans" cxnId="{D4D84742-3C9C-45EA-AFB7-7A4158AD1E72}">
      <dgm:prSet/>
      <dgm:spPr/>
      <dgm:t>
        <a:bodyPr/>
        <a:lstStyle/>
        <a:p>
          <a:pPr algn="ctr"/>
          <a:endParaRPr lang="en-US" sz="1200"/>
        </a:p>
      </dgm:t>
    </dgm:pt>
    <dgm:pt modelId="{687CC7BD-79EF-4A0F-BDD3-809BFA49E6BE}" type="pres">
      <dgm:prSet presAssocID="{FF3CD410-5E2E-4080-A893-907D31D22CB3}" presName="root" presStyleCnt="0">
        <dgm:presLayoutVars>
          <dgm:chMax/>
          <dgm:chPref/>
          <dgm:animLvl val="lvl"/>
        </dgm:presLayoutVars>
      </dgm:prSet>
      <dgm:spPr/>
    </dgm:pt>
    <dgm:pt modelId="{6168B371-2815-4661-9209-F8A29814ADCC}" type="pres">
      <dgm:prSet presAssocID="{FF3CD410-5E2E-4080-A893-907D31D22CB3}" presName="divider" presStyleLbl="fgAcc1" presStyleIdx="0" presStyleCnt="1"/>
      <dgm:spPr>
        <a:ln w="38100">
          <a:solidFill>
            <a:srgbClr val="C00000"/>
          </a:solidFill>
        </a:ln>
      </dgm:spPr>
    </dgm:pt>
    <dgm:pt modelId="{4C5F54B5-504F-4069-AF1D-9A370FBD268C}" type="pres">
      <dgm:prSet presAssocID="{FF3CD410-5E2E-4080-A893-907D31D22CB3}" presName="nodes" presStyleCnt="0">
        <dgm:presLayoutVars>
          <dgm:chMax/>
          <dgm:chPref/>
          <dgm:animLvl val="lvl"/>
        </dgm:presLayoutVars>
      </dgm:prSet>
      <dgm:spPr/>
    </dgm:pt>
    <dgm:pt modelId="{BCB53B6E-9A10-469A-81F9-FE5BA2012451}" type="pres">
      <dgm:prSet presAssocID="{9E320B0A-F90C-4C0E-9991-6A52EEA73495}" presName="composite" presStyleCnt="0"/>
      <dgm:spPr/>
    </dgm:pt>
    <dgm:pt modelId="{F110DB90-9B4B-402C-8B15-37832107EA70}" type="pres">
      <dgm:prSet presAssocID="{9E320B0A-F90C-4C0E-9991-6A52EEA73495}" presName="L1TextContainer" presStyleLbl="alignNode1" presStyleIdx="0" presStyleCnt="5" custScaleX="77947" custScaleY="118863" custLinFactNeighborY="3062">
        <dgm:presLayoutVars>
          <dgm:chMax val="1"/>
          <dgm:chPref val="1"/>
          <dgm:bulletEnabled val="1"/>
        </dgm:presLayoutVars>
      </dgm:prSet>
      <dgm:spPr>
        <a:prstGeom prst="roundRect">
          <a:avLst/>
        </a:prstGeom>
      </dgm:spPr>
    </dgm:pt>
    <dgm:pt modelId="{4DDB0B1C-22BA-440A-A64B-4C76B69D4F26}" type="pres">
      <dgm:prSet presAssocID="{9E320B0A-F90C-4C0E-9991-6A52EEA73495}" presName="L2TextContainerWrapper" presStyleCnt="0">
        <dgm:presLayoutVars>
          <dgm:bulletEnabled val="1"/>
        </dgm:presLayoutVars>
      </dgm:prSet>
      <dgm:spPr/>
    </dgm:pt>
    <dgm:pt modelId="{7DD58222-AD42-4351-8497-CE28F12FC604}" type="pres">
      <dgm:prSet presAssocID="{9E320B0A-F90C-4C0E-9991-6A52EEA73495}" presName="L2TextContainer" presStyleLbl="bgAccFollowNode1" presStyleIdx="0" presStyleCnt="5" custScaleX="76928" custLinFactNeighborX="9891" custLinFactNeighborY="5013"/>
      <dgm:spPr/>
    </dgm:pt>
    <dgm:pt modelId="{82E26FC3-A613-4FBF-8AED-75CBCCE9754B}" type="pres">
      <dgm:prSet presAssocID="{9E320B0A-F90C-4C0E-9991-6A52EEA73495}" presName="FlexibleEmptyPlaceHolder" presStyleCnt="0"/>
      <dgm:spPr/>
    </dgm:pt>
    <dgm:pt modelId="{FF062953-9FF9-4386-8155-4EF50ECEA77A}" type="pres">
      <dgm:prSet presAssocID="{9E320B0A-F90C-4C0E-9991-6A52EEA73495}" presName="ConnectLine" presStyleLbl="sibTrans1D1" presStyleIdx="0" presStyleCnt="5"/>
      <dgm:spPr>
        <a:ln w="22225">
          <a:solidFill>
            <a:srgbClr val="C00000"/>
          </a:solidFill>
        </a:ln>
      </dgm:spPr>
    </dgm:pt>
    <dgm:pt modelId="{F15A81F3-8713-4712-A6C7-253A97011FB0}" type="pres">
      <dgm:prSet presAssocID="{9E320B0A-F90C-4C0E-9991-6A52EEA73495}" presName="ConnectorPoint" presStyleLbl="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gm:spPr>
    </dgm:pt>
    <dgm:pt modelId="{032F1873-E3BE-4F6E-AC6C-C23305698388}" type="pres">
      <dgm:prSet presAssocID="{9E320B0A-F90C-4C0E-9991-6A52EEA73495}" presName="EmptyPlaceHolder" presStyleCnt="0"/>
      <dgm:spPr/>
    </dgm:pt>
    <dgm:pt modelId="{DA8A3E0F-7F77-473A-8B5C-4A43ECA83C14}" type="pres">
      <dgm:prSet presAssocID="{08B4842F-86F1-4FBE-B9C5-AB545EBF7542}" presName="spaceBetweenRectangles" presStyleCnt="0"/>
      <dgm:spPr/>
    </dgm:pt>
    <dgm:pt modelId="{C7F26193-F277-4FC2-96E8-E896E5EFC9BC}" type="pres">
      <dgm:prSet presAssocID="{F01D5F9E-ABC5-4560-ACB4-E6CFBC60BFF2}" presName="composite" presStyleCnt="0"/>
      <dgm:spPr/>
    </dgm:pt>
    <dgm:pt modelId="{5C68C37A-C349-49AE-97A1-63D110D2C7D1}" type="pres">
      <dgm:prSet presAssocID="{F01D5F9E-ABC5-4560-ACB4-E6CFBC60BFF2}" presName="L1TextContainer" presStyleLbl="alignNode1" presStyleIdx="1" presStyleCnt="5" custScaleX="83490" custScaleY="84034" custLinFactNeighborY="760">
        <dgm:presLayoutVars>
          <dgm:chMax val="1"/>
          <dgm:chPref val="1"/>
          <dgm:bulletEnabled val="1"/>
        </dgm:presLayoutVars>
      </dgm:prSet>
      <dgm:spPr>
        <a:prstGeom prst="roundRect">
          <a:avLst/>
        </a:prstGeom>
      </dgm:spPr>
    </dgm:pt>
    <dgm:pt modelId="{3E3F09C6-0C94-40B1-A308-6929444363D4}" type="pres">
      <dgm:prSet presAssocID="{F01D5F9E-ABC5-4560-ACB4-E6CFBC60BFF2}" presName="L2TextContainerWrapper" presStyleCnt="0">
        <dgm:presLayoutVars>
          <dgm:bulletEnabled val="1"/>
        </dgm:presLayoutVars>
      </dgm:prSet>
      <dgm:spPr/>
    </dgm:pt>
    <dgm:pt modelId="{A01D9671-7007-4F3F-98D6-A9730C5B45E4}" type="pres">
      <dgm:prSet presAssocID="{F01D5F9E-ABC5-4560-ACB4-E6CFBC60BFF2}" presName="L2TextContainer" presStyleLbl="bgAccFollowNode1" presStyleIdx="1" presStyleCnt="5" custScaleX="87737" custScaleY="99738" custLinFactNeighborX="6763" custLinFactNeighborY="-16493"/>
      <dgm:spPr/>
    </dgm:pt>
    <dgm:pt modelId="{65C95A24-31B5-46D2-BCB4-07372ABDD6F2}" type="pres">
      <dgm:prSet presAssocID="{F01D5F9E-ABC5-4560-ACB4-E6CFBC60BFF2}" presName="FlexibleEmptyPlaceHolder" presStyleCnt="0"/>
      <dgm:spPr/>
    </dgm:pt>
    <dgm:pt modelId="{D4347EDB-4883-4C4B-A672-6266C9702B5A}" type="pres">
      <dgm:prSet presAssocID="{F01D5F9E-ABC5-4560-ACB4-E6CFBC60BFF2}" presName="ConnectLine" presStyleLbl="sibTrans1D1" presStyleIdx="1" presStyleCnt="5"/>
      <dgm:spPr>
        <a:ln w="22225">
          <a:solidFill>
            <a:srgbClr val="C00000"/>
          </a:solidFill>
        </a:ln>
      </dgm:spPr>
    </dgm:pt>
    <dgm:pt modelId="{D10813CD-B7B7-4CC7-9B2D-B5AE3D30A4DA}" type="pres">
      <dgm:prSet presAssocID="{F01D5F9E-ABC5-4560-ACB4-E6CFBC60BFF2}" presName="ConnectorPoint" presStyleLbl="node1" presStyleIdx="1" presStyleCnt="5"/>
      <dgm:spPr>
        <a:solidFill>
          <a:schemeClr val="accent5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gm:spPr>
    </dgm:pt>
    <dgm:pt modelId="{143FACBA-FB69-402B-8D92-68DCE90EA86A}" type="pres">
      <dgm:prSet presAssocID="{F01D5F9E-ABC5-4560-ACB4-E6CFBC60BFF2}" presName="EmptyPlaceHolder" presStyleCnt="0"/>
      <dgm:spPr/>
    </dgm:pt>
    <dgm:pt modelId="{0587E036-7F91-482C-9B0A-860FD4CCD0E2}" type="pres">
      <dgm:prSet presAssocID="{36ABC0D0-B41E-401C-840C-2AFBE73989B4}" presName="spaceBetweenRectangles" presStyleCnt="0"/>
      <dgm:spPr/>
    </dgm:pt>
    <dgm:pt modelId="{795AD8F1-7B20-410C-90F4-2E04F4F4C93D}" type="pres">
      <dgm:prSet presAssocID="{454D56AF-0D14-43A4-A4AA-2274946C5116}" presName="composite" presStyleCnt="0"/>
      <dgm:spPr/>
    </dgm:pt>
    <dgm:pt modelId="{C5503B6E-C1DB-44F5-ABB8-38EF445ED1E8}" type="pres">
      <dgm:prSet presAssocID="{454D56AF-0D14-43A4-A4AA-2274946C5116}" presName="L1TextContainer" presStyleLbl="alignNode1" presStyleIdx="2" presStyleCnt="5" custScaleX="88207" custScaleY="84034" custLinFactNeighborX="-3290" custLinFactNeighborY="-2839">
        <dgm:presLayoutVars>
          <dgm:chMax val="1"/>
          <dgm:chPref val="1"/>
          <dgm:bulletEnabled val="1"/>
        </dgm:presLayoutVars>
      </dgm:prSet>
      <dgm:spPr>
        <a:prstGeom prst="roundRect">
          <a:avLst/>
        </a:prstGeom>
      </dgm:spPr>
    </dgm:pt>
    <dgm:pt modelId="{FD7DE90B-3DDE-4250-BB93-6AFB95DB30C9}" type="pres">
      <dgm:prSet presAssocID="{454D56AF-0D14-43A4-A4AA-2274946C5116}" presName="L2TextContainerWrapper" presStyleCnt="0">
        <dgm:presLayoutVars>
          <dgm:bulletEnabled val="1"/>
        </dgm:presLayoutVars>
      </dgm:prSet>
      <dgm:spPr/>
    </dgm:pt>
    <dgm:pt modelId="{04897CD2-CF6F-4A55-8E79-1E7393B07B06}" type="pres">
      <dgm:prSet presAssocID="{454D56AF-0D14-43A4-A4AA-2274946C5116}" presName="L2TextContainer" presStyleLbl="bgAccFollowNode1" presStyleIdx="2" presStyleCnt="5" custScaleX="94425" custLinFactNeighborX="669" custLinFactNeighborY="16939"/>
      <dgm:spPr/>
    </dgm:pt>
    <dgm:pt modelId="{30F499EF-86B9-43D4-9E36-2ADCD18D3C55}" type="pres">
      <dgm:prSet presAssocID="{454D56AF-0D14-43A4-A4AA-2274946C5116}" presName="FlexibleEmptyPlaceHolder" presStyleCnt="0"/>
      <dgm:spPr/>
    </dgm:pt>
    <dgm:pt modelId="{73ACB8E4-FFC1-49E5-BB46-1EBD63F3BF67}" type="pres">
      <dgm:prSet presAssocID="{454D56AF-0D14-43A4-A4AA-2274946C5116}" presName="ConnectLine" presStyleLbl="sibTrans1D1" presStyleIdx="2" presStyleCnt="5"/>
      <dgm:spPr>
        <a:ln w="22225">
          <a:solidFill>
            <a:srgbClr val="C00000"/>
          </a:solidFill>
        </a:ln>
      </dgm:spPr>
    </dgm:pt>
    <dgm:pt modelId="{FE89438A-B301-4219-9492-D30967496E8F}" type="pres">
      <dgm:prSet presAssocID="{454D56AF-0D14-43A4-A4AA-2274946C5116}" presName="ConnectorPoint" presStyleLbl="node1" presStyleIdx="2" presStyleCnt="5"/>
      <dgm:spPr>
        <a:solidFill>
          <a:schemeClr val="accent5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gm:spPr>
    </dgm:pt>
    <dgm:pt modelId="{80E00C49-A058-42B1-B4A9-8FC8989D4F58}" type="pres">
      <dgm:prSet presAssocID="{454D56AF-0D14-43A4-A4AA-2274946C5116}" presName="EmptyPlaceHolder" presStyleCnt="0"/>
      <dgm:spPr/>
    </dgm:pt>
    <dgm:pt modelId="{396E0C2C-79C3-4FCA-B5E5-8B3C2758C30F}" type="pres">
      <dgm:prSet presAssocID="{511F28C0-50D9-4CBB-862C-2AD0ACC17105}" presName="spaceBetweenRectangles" presStyleCnt="0"/>
      <dgm:spPr/>
    </dgm:pt>
    <dgm:pt modelId="{866B658A-D972-4AD8-A7E6-4082FD2CB001}" type="pres">
      <dgm:prSet presAssocID="{A7F4784E-75AE-4F03-B342-C71355D1ACCF}" presName="composite" presStyleCnt="0"/>
      <dgm:spPr/>
    </dgm:pt>
    <dgm:pt modelId="{CBCB6B30-5D46-4B19-B9DE-C0B7FB057712}" type="pres">
      <dgm:prSet presAssocID="{A7F4784E-75AE-4F03-B342-C71355D1ACCF}" presName="L1TextContainer" presStyleLbl="alignNode1" presStyleIdx="3" presStyleCnt="5" custScaleX="89277" custScaleY="84034" custLinFactNeighborY="2596">
        <dgm:presLayoutVars>
          <dgm:chMax val="1"/>
          <dgm:chPref val="1"/>
          <dgm:bulletEnabled val="1"/>
        </dgm:presLayoutVars>
      </dgm:prSet>
      <dgm:spPr>
        <a:prstGeom prst="roundRect">
          <a:avLst/>
        </a:prstGeom>
      </dgm:spPr>
    </dgm:pt>
    <dgm:pt modelId="{746F6004-1265-4B16-B698-179F0477DB3D}" type="pres">
      <dgm:prSet presAssocID="{A7F4784E-75AE-4F03-B342-C71355D1ACCF}" presName="L2TextContainerWrapper" presStyleCnt="0">
        <dgm:presLayoutVars>
          <dgm:bulletEnabled val="1"/>
        </dgm:presLayoutVars>
      </dgm:prSet>
      <dgm:spPr/>
    </dgm:pt>
    <dgm:pt modelId="{95B1E40E-26D9-44C8-A99F-14EA44505DF3}" type="pres">
      <dgm:prSet presAssocID="{A7F4784E-75AE-4F03-B342-C71355D1ACCF}" presName="L2TextContainer" presStyleLbl="bgAccFollowNode1" presStyleIdx="3" presStyleCnt="5" custScaleX="105478" custLinFactNeighborX="1170" custLinFactNeighborY="-14469"/>
      <dgm:spPr/>
    </dgm:pt>
    <dgm:pt modelId="{752FC6D6-93A6-414C-B65D-6F2858E07E0C}" type="pres">
      <dgm:prSet presAssocID="{A7F4784E-75AE-4F03-B342-C71355D1ACCF}" presName="FlexibleEmptyPlaceHolder" presStyleCnt="0"/>
      <dgm:spPr/>
    </dgm:pt>
    <dgm:pt modelId="{BBBD3B06-9C30-48DB-A77E-5A358B1C6E78}" type="pres">
      <dgm:prSet presAssocID="{A7F4784E-75AE-4F03-B342-C71355D1ACCF}" presName="ConnectLine" presStyleLbl="sibTrans1D1" presStyleIdx="3" presStyleCnt="5"/>
      <dgm:spPr>
        <a:ln w="22225">
          <a:solidFill>
            <a:srgbClr val="C00000"/>
          </a:solidFill>
        </a:ln>
      </dgm:spPr>
    </dgm:pt>
    <dgm:pt modelId="{C574381E-6C24-436D-B265-4BCFEFA46591}" type="pres">
      <dgm:prSet presAssocID="{A7F4784E-75AE-4F03-B342-C71355D1ACCF}" presName="ConnectorPoint" presStyleLbl="node1" presStyleIdx="3" presStyleCnt="5"/>
      <dgm:spPr>
        <a:solidFill>
          <a:schemeClr val="accent5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gm:spPr>
    </dgm:pt>
    <dgm:pt modelId="{CC7E7566-0B46-4E0A-B951-BFE404664D2C}" type="pres">
      <dgm:prSet presAssocID="{A7F4784E-75AE-4F03-B342-C71355D1ACCF}" presName="EmptyPlaceHolder" presStyleCnt="0"/>
      <dgm:spPr/>
    </dgm:pt>
    <dgm:pt modelId="{F50C4635-5C0A-4C07-B5AD-BABD96009847}" type="pres">
      <dgm:prSet presAssocID="{3078DB00-0C2A-4587-8661-74E5E36CBCA7}" presName="spaceBetweenRectangles" presStyleCnt="0"/>
      <dgm:spPr/>
    </dgm:pt>
    <dgm:pt modelId="{5667DB6C-E90F-44DB-BFD7-8570D48D28D4}" type="pres">
      <dgm:prSet presAssocID="{A59C9EB4-4836-41EA-88FC-E68E29755DEF}" presName="composite" presStyleCnt="0"/>
      <dgm:spPr/>
    </dgm:pt>
    <dgm:pt modelId="{88F6D506-033B-4CA4-9572-41E373A6B43C}" type="pres">
      <dgm:prSet presAssocID="{A59C9EB4-4836-41EA-88FC-E68E29755DEF}" presName="L1TextContainer" presStyleLbl="alignNode1" presStyleIdx="4" presStyleCnt="5" custScaleX="86980" custScaleY="84034" custLinFactNeighborY="-1076">
        <dgm:presLayoutVars>
          <dgm:chMax val="1"/>
          <dgm:chPref val="1"/>
          <dgm:bulletEnabled val="1"/>
        </dgm:presLayoutVars>
      </dgm:prSet>
      <dgm:spPr>
        <a:prstGeom prst="roundRect">
          <a:avLst/>
        </a:prstGeom>
      </dgm:spPr>
    </dgm:pt>
    <dgm:pt modelId="{E3303ED6-54B9-4518-AD7C-3197102106EF}" type="pres">
      <dgm:prSet presAssocID="{A59C9EB4-4836-41EA-88FC-E68E29755DEF}" presName="L2TextContainerWrapper" presStyleCnt="0">
        <dgm:presLayoutVars>
          <dgm:bulletEnabled val="1"/>
        </dgm:presLayoutVars>
      </dgm:prSet>
      <dgm:spPr/>
    </dgm:pt>
    <dgm:pt modelId="{FE14A9FC-66E7-4679-B63E-054F98E59204}" type="pres">
      <dgm:prSet presAssocID="{A59C9EB4-4836-41EA-88FC-E68E29755DEF}" presName="L2TextContainer" presStyleLbl="bgAccFollowNode1" presStyleIdx="4" presStyleCnt="5" custScaleX="91060" custLinFactNeighborX="4054" custLinFactNeighborY="13627"/>
      <dgm:spPr/>
    </dgm:pt>
    <dgm:pt modelId="{8F1DAFAE-685A-4EC1-8FC0-2EE182F59B78}" type="pres">
      <dgm:prSet presAssocID="{A59C9EB4-4836-41EA-88FC-E68E29755DEF}" presName="FlexibleEmptyPlaceHolder" presStyleCnt="0"/>
      <dgm:spPr/>
    </dgm:pt>
    <dgm:pt modelId="{4702B22B-8EB6-4454-9F8E-9A963F32B8A1}" type="pres">
      <dgm:prSet presAssocID="{A59C9EB4-4836-41EA-88FC-E68E29755DEF}" presName="ConnectLine" presStyleLbl="sibTrans1D1" presStyleIdx="4" presStyleCnt="5"/>
      <dgm:spPr>
        <a:ln w="22225">
          <a:solidFill>
            <a:srgbClr val="C00000"/>
          </a:solidFill>
        </a:ln>
      </dgm:spPr>
    </dgm:pt>
    <dgm:pt modelId="{F2E81385-B138-4A59-9452-A3C9AC4F2012}" type="pres">
      <dgm:prSet presAssocID="{A59C9EB4-4836-41EA-88FC-E68E29755DEF}" presName="ConnectorPoint" presStyleLbl="node1" presStyleIdx="4" presStyleCnt="5"/>
      <dgm:spPr>
        <a:solidFill>
          <a:schemeClr val="accent5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gm:spPr>
    </dgm:pt>
    <dgm:pt modelId="{00C34F8E-67EA-485C-B754-5C6C9BC871C5}" type="pres">
      <dgm:prSet presAssocID="{A59C9EB4-4836-41EA-88FC-E68E29755DEF}" presName="EmptyPlaceHolder" presStyleCnt="0"/>
      <dgm:spPr/>
    </dgm:pt>
  </dgm:ptLst>
  <dgm:cxnLst>
    <dgm:cxn modelId="{EADCFF1E-172D-4C2D-BDB4-9D2B19597296}" type="presOf" srcId="{47BE8E0B-496B-44FC-825E-C2A10D821DC9}" destId="{A01D9671-7007-4F3F-98D6-A9730C5B45E4}" srcOrd="0" destOrd="0" presId="urn:microsoft.com/office/officeart/2017/3/layout/HorizontalLabelsTimeline"/>
    <dgm:cxn modelId="{C2A8B52A-540B-46B5-A43B-27FAF06A13EF}" srcId="{FF3CD410-5E2E-4080-A893-907D31D22CB3}" destId="{A59C9EB4-4836-41EA-88FC-E68E29755DEF}" srcOrd="4" destOrd="0" parTransId="{C486CA18-5D6B-49AD-B92C-52313E993EC5}" sibTransId="{62C75627-0A71-4E35-B62B-749D8AB3C189}"/>
    <dgm:cxn modelId="{5A3B2130-5035-4E61-92B1-343AA432C9DF}" srcId="{FF3CD410-5E2E-4080-A893-907D31D22CB3}" destId="{454D56AF-0D14-43A4-A4AA-2274946C5116}" srcOrd="2" destOrd="0" parTransId="{340931FA-0A09-49B9-99A7-6650F93FDC08}" sibTransId="{511F28C0-50D9-4CBB-862C-2AD0ACC17105}"/>
    <dgm:cxn modelId="{33DFDD33-182D-44AF-9877-B1DCECE3CC9D}" srcId="{FF3CD410-5E2E-4080-A893-907D31D22CB3}" destId="{A7F4784E-75AE-4F03-B342-C71355D1ACCF}" srcOrd="3" destOrd="0" parTransId="{E8170CB0-7D27-4024-BF4D-F79F86202313}" sibTransId="{3078DB00-0C2A-4587-8661-74E5E36CBCA7}"/>
    <dgm:cxn modelId="{C436E05B-3981-4E5A-BD66-5DBD06BC52A1}" type="presOf" srcId="{F01D5F9E-ABC5-4560-ACB4-E6CFBC60BFF2}" destId="{5C68C37A-C349-49AE-97A1-63D110D2C7D1}" srcOrd="0" destOrd="0" presId="urn:microsoft.com/office/officeart/2017/3/layout/HorizontalLabelsTimeline"/>
    <dgm:cxn modelId="{D4D84742-3C9C-45EA-AFB7-7A4158AD1E72}" srcId="{9E320B0A-F90C-4C0E-9991-6A52EEA73495}" destId="{6E3CDFF2-A7C1-4EFD-AABA-18B657772EC9}" srcOrd="0" destOrd="0" parTransId="{B62681EF-DE56-4A63-9A61-59CA8EDB28A5}" sibTransId="{EBB96554-FC82-43E7-83F8-596B124E101E}"/>
    <dgm:cxn modelId="{4B61AF65-3991-4A24-9475-D4AA0127738F}" srcId="{FF3CD410-5E2E-4080-A893-907D31D22CB3}" destId="{F01D5F9E-ABC5-4560-ACB4-E6CFBC60BFF2}" srcOrd="1" destOrd="0" parTransId="{FEAC3315-4B36-4E3C-89B3-70A50C7F13CC}" sibTransId="{36ABC0D0-B41E-401C-840C-2AFBE73989B4}"/>
    <dgm:cxn modelId="{24FE186F-F804-46F5-9C2D-96C1655A06BB}" type="presOf" srcId="{FF3CD410-5E2E-4080-A893-907D31D22CB3}" destId="{687CC7BD-79EF-4A0F-BDD3-809BFA49E6BE}" srcOrd="0" destOrd="0" presId="urn:microsoft.com/office/officeart/2017/3/layout/HorizontalLabelsTimeline"/>
    <dgm:cxn modelId="{B9B38C7F-D679-4A39-B742-6501D3961044}" srcId="{454D56AF-0D14-43A4-A4AA-2274946C5116}" destId="{3280BE73-5C4D-4941-9102-E5930904556F}" srcOrd="0" destOrd="0" parTransId="{596FE3BE-79D4-47E4-8416-EDF8385B1DE9}" sibTransId="{8E22D1FB-CF90-47F0-B06E-C66C75D54226}"/>
    <dgm:cxn modelId="{86F6E080-8E96-4DF2-8823-A8BF18D20CF0}" type="presOf" srcId="{9E320B0A-F90C-4C0E-9991-6A52EEA73495}" destId="{F110DB90-9B4B-402C-8B15-37832107EA70}" srcOrd="0" destOrd="0" presId="urn:microsoft.com/office/officeart/2017/3/layout/HorizontalLabelsTimeline"/>
    <dgm:cxn modelId="{59B27383-B045-4BF7-93D0-B9D2CB156BC5}" type="presOf" srcId="{1827863D-2FA1-48D1-81C4-0E7D31ADB47E}" destId="{95B1E40E-26D9-44C8-A99F-14EA44505DF3}" srcOrd="0" destOrd="0" presId="urn:microsoft.com/office/officeart/2017/3/layout/HorizontalLabelsTimeline"/>
    <dgm:cxn modelId="{9C254184-EF08-43D6-9DF0-B2DA341E458D}" srcId="{FF3CD410-5E2E-4080-A893-907D31D22CB3}" destId="{9E320B0A-F90C-4C0E-9991-6A52EEA73495}" srcOrd="0" destOrd="0" parTransId="{09DCD46E-4A43-4035-BFD8-6684A1511907}" sibTransId="{08B4842F-86F1-4FBE-B9C5-AB545EBF7542}"/>
    <dgm:cxn modelId="{270F1A8F-053B-4B29-B86C-B8D01B394942}" type="presOf" srcId="{CF564C6C-7771-4FD5-B851-B5B84730268F}" destId="{FE14A9FC-66E7-4679-B63E-054F98E59204}" srcOrd="0" destOrd="0" presId="urn:microsoft.com/office/officeart/2017/3/layout/HorizontalLabelsTimeline"/>
    <dgm:cxn modelId="{47F4D29A-7D65-4C2F-8677-61780F0F1118}" srcId="{F01D5F9E-ABC5-4560-ACB4-E6CFBC60BFF2}" destId="{47BE8E0B-496B-44FC-825E-C2A10D821DC9}" srcOrd="0" destOrd="0" parTransId="{26C37286-A207-4C3A-8F03-B64C4EB72DB8}" sibTransId="{258C30B8-1EDE-458F-9BAB-BD0E5C8E1BF9}"/>
    <dgm:cxn modelId="{2C87A39F-871C-45C6-8C22-A8C358151D70}" type="presOf" srcId="{A7F4784E-75AE-4F03-B342-C71355D1ACCF}" destId="{CBCB6B30-5D46-4B19-B9DE-C0B7FB057712}" srcOrd="0" destOrd="0" presId="urn:microsoft.com/office/officeart/2017/3/layout/HorizontalLabelsTimeline"/>
    <dgm:cxn modelId="{078029A2-947D-4D6B-B786-5B31CB659BA9}" type="presOf" srcId="{A59C9EB4-4836-41EA-88FC-E68E29755DEF}" destId="{88F6D506-033B-4CA4-9572-41E373A6B43C}" srcOrd="0" destOrd="0" presId="urn:microsoft.com/office/officeart/2017/3/layout/HorizontalLabelsTimeline"/>
    <dgm:cxn modelId="{7749B4AD-5089-49E7-8F6B-1B2382C9B50E}" srcId="{A7F4784E-75AE-4F03-B342-C71355D1ACCF}" destId="{1827863D-2FA1-48D1-81C4-0E7D31ADB47E}" srcOrd="0" destOrd="0" parTransId="{B426C98F-7250-4E9E-84CB-E9FC83F8CB06}" sibTransId="{D0D7EB30-49F6-43D6-AF40-1B9302B3ADF0}"/>
    <dgm:cxn modelId="{186572D2-DD3E-469C-B4C6-FC405845D66C}" type="presOf" srcId="{3280BE73-5C4D-4941-9102-E5930904556F}" destId="{04897CD2-CF6F-4A55-8E79-1E7393B07B06}" srcOrd="0" destOrd="0" presId="urn:microsoft.com/office/officeart/2017/3/layout/HorizontalLabelsTimeline"/>
    <dgm:cxn modelId="{0850A4D5-F517-4BE2-AE27-9281E3729461}" type="presOf" srcId="{454D56AF-0D14-43A4-A4AA-2274946C5116}" destId="{C5503B6E-C1DB-44F5-ABB8-38EF445ED1E8}" srcOrd="0" destOrd="0" presId="urn:microsoft.com/office/officeart/2017/3/layout/HorizontalLabelsTimeline"/>
    <dgm:cxn modelId="{861D33E1-F9CB-45F2-9BC8-7DBB6651DACB}" type="presOf" srcId="{6E3CDFF2-A7C1-4EFD-AABA-18B657772EC9}" destId="{7DD58222-AD42-4351-8497-CE28F12FC604}" srcOrd="0" destOrd="0" presId="urn:microsoft.com/office/officeart/2017/3/layout/HorizontalLabelsTimeline"/>
    <dgm:cxn modelId="{5F80C7E1-A7BD-418E-A665-3DAF3DEDF5A4}" srcId="{A59C9EB4-4836-41EA-88FC-E68E29755DEF}" destId="{CF564C6C-7771-4FD5-B851-B5B84730268F}" srcOrd="0" destOrd="0" parTransId="{5A57A755-D716-4DC9-9A51-20693042AFC8}" sibTransId="{024A7FBC-BB10-4242-BAF3-82678A4C13DA}"/>
    <dgm:cxn modelId="{41A1825C-6B33-4866-A7F1-A86BC36862B3}" type="presParOf" srcId="{687CC7BD-79EF-4A0F-BDD3-809BFA49E6BE}" destId="{6168B371-2815-4661-9209-F8A29814ADCC}" srcOrd="0" destOrd="0" presId="urn:microsoft.com/office/officeart/2017/3/layout/HorizontalLabelsTimeline"/>
    <dgm:cxn modelId="{281FC94C-5AAC-413C-803D-BB6EEF9AD3A6}" type="presParOf" srcId="{687CC7BD-79EF-4A0F-BDD3-809BFA49E6BE}" destId="{4C5F54B5-504F-4069-AF1D-9A370FBD268C}" srcOrd="1" destOrd="0" presId="urn:microsoft.com/office/officeart/2017/3/layout/HorizontalLabelsTimeline"/>
    <dgm:cxn modelId="{CBC96604-33B4-4586-8020-C6BAB3500057}" type="presParOf" srcId="{4C5F54B5-504F-4069-AF1D-9A370FBD268C}" destId="{BCB53B6E-9A10-469A-81F9-FE5BA2012451}" srcOrd="0" destOrd="0" presId="urn:microsoft.com/office/officeart/2017/3/layout/HorizontalLabelsTimeline"/>
    <dgm:cxn modelId="{2B8B2EC8-586E-48F9-8675-4CF54A7EF0A8}" type="presParOf" srcId="{BCB53B6E-9A10-469A-81F9-FE5BA2012451}" destId="{F110DB90-9B4B-402C-8B15-37832107EA70}" srcOrd="0" destOrd="0" presId="urn:microsoft.com/office/officeart/2017/3/layout/HorizontalLabelsTimeline"/>
    <dgm:cxn modelId="{290DC819-4A41-4869-B0E9-8B82DD183191}" type="presParOf" srcId="{BCB53B6E-9A10-469A-81F9-FE5BA2012451}" destId="{4DDB0B1C-22BA-440A-A64B-4C76B69D4F26}" srcOrd="1" destOrd="0" presId="urn:microsoft.com/office/officeart/2017/3/layout/HorizontalLabelsTimeline"/>
    <dgm:cxn modelId="{1B7A904E-C6DA-47A9-A614-6A64CF7D9D4C}" type="presParOf" srcId="{4DDB0B1C-22BA-440A-A64B-4C76B69D4F26}" destId="{7DD58222-AD42-4351-8497-CE28F12FC604}" srcOrd="0" destOrd="0" presId="urn:microsoft.com/office/officeart/2017/3/layout/HorizontalLabelsTimeline"/>
    <dgm:cxn modelId="{E1E39F41-EA1F-45FA-8875-0F9448497853}" type="presParOf" srcId="{4DDB0B1C-22BA-440A-A64B-4C76B69D4F26}" destId="{82E26FC3-A613-4FBF-8AED-75CBCCE9754B}" srcOrd="1" destOrd="0" presId="urn:microsoft.com/office/officeart/2017/3/layout/HorizontalLabelsTimeline"/>
    <dgm:cxn modelId="{74149124-A9C7-44E3-B19E-A0DEBB973F0F}" type="presParOf" srcId="{BCB53B6E-9A10-469A-81F9-FE5BA2012451}" destId="{FF062953-9FF9-4386-8155-4EF50ECEA77A}" srcOrd="2" destOrd="0" presId="urn:microsoft.com/office/officeart/2017/3/layout/HorizontalLabelsTimeline"/>
    <dgm:cxn modelId="{8ED97A80-861A-411A-A206-145015314A9E}" type="presParOf" srcId="{BCB53B6E-9A10-469A-81F9-FE5BA2012451}" destId="{F15A81F3-8713-4712-A6C7-253A97011FB0}" srcOrd="3" destOrd="0" presId="urn:microsoft.com/office/officeart/2017/3/layout/HorizontalLabelsTimeline"/>
    <dgm:cxn modelId="{0A197B6C-FE29-4C51-9922-8B7C3D65C5D7}" type="presParOf" srcId="{BCB53B6E-9A10-469A-81F9-FE5BA2012451}" destId="{032F1873-E3BE-4F6E-AC6C-C23305698388}" srcOrd="4" destOrd="0" presId="urn:microsoft.com/office/officeart/2017/3/layout/HorizontalLabelsTimeline"/>
    <dgm:cxn modelId="{91389DDE-4BD0-4712-B568-ADF9D4A84E99}" type="presParOf" srcId="{4C5F54B5-504F-4069-AF1D-9A370FBD268C}" destId="{DA8A3E0F-7F77-473A-8B5C-4A43ECA83C14}" srcOrd="1" destOrd="0" presId="urn:microsoft.com/office/officeart/2017/3/layout/HorizontalLabelsTimeline"/>
    <dgm:cxn modelId="{25113ECB-44A4-43A3-B2D0-D47302F35B26}" type="presParOf" srcId="{4C5F54B5-504F-4069-AF1D-9A370FBD268C}" destId="{C7F26193-F277-4FC2-96E8-E896E5EFC9BC}" srcOrd="2" destOrd="0" presId="urn:microsoft.com/office/officeart/2017/3/layout/HorizontalLabelsTimeline"/>
    <dgm:cxn modelId="{AEF2036D-29F6-4431-8357-64776A18B655}" type="presParOf" srcId="{C7F26193-F277-4FC2-96E8-E896E5EFC9BC}" destId="{5C68C37A-C349-49AE-97A1-63D110D2C7D1}" srcOrd="0" destOrd="0" presId="urn:microsoft.com/office/officeart/2017/3/layout/HorizontalLabelsTimeline"/>
    <dgm:cxn modelId="{51F9D33C-AECD-4F33-B2DA-43CF6B93002F}" type="presParOf" srcId="{C7F26193-F277-4FC2-96E8-E896E5EFC9BC}" destId="{3E3F09C6-0C94-40B1-A308-6929444363D4}" srcOrd="1" destOrd="0" presId="urn:microsoft.com/office/officeart/2017/3/layout/HorizontalLabelsTimeline"/>
    <dgm:cxn modelId="{17B9A51D-D490-4C54-B91D-5CD40783571D}" type="presParOf" srcId="{3E3F09C6-0C94-40B1-A308-6929444363D4}" destId="{A01D9671-7007-4F3F-98D6-A9730C5B45E4}" srcOrd="0" destOrd="0" presId="urn:microsoft.com/office/officeart/2017/3/layout/HorizontalLabelsTimeline"/>
    <dgm:cxn modelId="{A6AAA60B-E979-47B8-A997-DB62C715690F}" type="presParOf" srcId="{3E3F09C6-0C94-40B1-A308-6929444363D4}" destId="{65C95A24-31B5-46D2-BCB4-07372ABDD6F2}" srcOrd="1" destOrd="0" presId="urn:microsoft.com/office/officeart/2017/3/layout/HorizontalLabelsTimeline"/>
    <dgm:cxn modelId="{05694172-1DAF-4D9C-BBD9-0794366FCD56}" type="presParOf" srcId="{C7F26193-F277-4FC2-96E8-E896E5EFC9BC}" destId="{D4347EDB-4883-4C4B-A672-6266C9702B5A}" srcOrd="2" destOrd="0" presId="urn:microsoft.com/office/officeart/2017/3/layout/HorizontalLabelsTimeline"/>
    <dgm:cxn modelId="{BC9943FE-1230-4FDB-A7D8-898D013B9350}" type="presParOf" srcId="{C7F26193-F277-4FC2-96E8-E896E5EFC9BC}" destId="{D10813CD-B7B7-4CC7-9B2D-B5AE3D30A4DA}" srcOrd="3" destOrd="0" presId="urn:microsoft.com/office/officeart/2017/3/layout/HorizontalLabelsTimeline"/>
    <dgm:cxn modelId="{084C9897-3EE7-44CF-9F38-C9A562B67975}" type="presParOf" srcId="{C7F26193-F277-4FC2-96E8-E896E5EFC9BC}" destId="{143FACBA-FB69-402B-8D92-68DCE90EA86A}" srcOrd="4" destOrd="0" presId="urn:microsoft.com/office/officeart/2017/3/layout/HorizontalLabelsTimeline"/>
    <dgm:cxn modelId="{3DFFAC5F-0847-4E2F-A4CD-4FB95268ED8C}" type="presParOf" srcId="{4C5F54B5-504F-4069-AF1D-9A370FBD268C}" destId="{0587E036-7F91-482C-9B0A-860FD4CCD0E2}" srcOrd="3" destOrd="0" presId="urn:microsoft.com/office/officeart/2017/3/layout/HorizontalLabelsTimeline"/>
    <dgm:cxn modelId="{0C2CFEA1-3FB4-47D5-BA0C-2B2C20EB640F}" type="presParOf" srcId="{4C5F54B5-504F-4069-AF1D-9A370FBD268C}" destId="{795AD8F1-7B20-410C-90F4-2E04F4F4C93D}" srcOrd="4" destOrd="0" presId="urn:microsoft.com/office/officeart/2017/3/layout/HorizontalLabelsTimeline"/>
    <dgm:cxn modelId="{5EA692BD-507A-40EE-B699-B1F92E600F62}" type="presParOf" srcId="{795AD8F1-7B20-410C-90F4-2E04F4F4C93D}" destId="{C5503B6E-C1DB-44F5-ABB8-38EF445ED1E8}" srcOrd="0" destOrd="0" presId="urn:microsoft.com/office/officeart/2017/3/layout/HorizontalLabelsTimeline"/>
    <dgm:cxn modelId="{84215AA0-8ED4-45B6-8451-521906DE0059}" type="presParOf" srcId="{795AD8F1-7B20-410C-90F4-2E04F4F4C93D}" destId="{FD7DE90B-3DDE-4250-BB93-6AFB95DB30C9}" srcOrd="1" destOrd="0" presId="urn:microsoft.com/office/officeart/2017/3/layout/HorizontalLabelsTimeline"/>
    <dgm:cxn modelId="{CD1AF92D-7CB7-4156-9C24-3DD50EA4D129}" type="presParOf" srcId="{FD7DE90B-3DDE-4250-BB93-6AFB95DB30C9}" destId="{04897CD2-CF6F-4A55-8E79-1E7393B07B06}" srcOrd="0" destOrd="0" presId="urn:microsoft.com/office/officeart/2017/3/layout/HorizontalLabelsTimeline"/>
    <dgm:cxn modelId="{E596D201-A9A8-46AA-BA6C-731E186DBB6C}" type="presParOf" srcId="{FD7DE90B-3DDE-4250-BB93-6AFB95DB30C9}" destId="{30F499EF-86B9-43D4-9E36-2ADCD18D3C55}" srcOrd="1" destOrd="0" presId="urn:microsoft.com/office/officeart/2017/3/layout/HorizontalLabelsTimeline"/>
    <dgm:cxn modelId="{7D0F95A1-0D0D-4B3A-AD37-1D9E68A59E7B}" type="presParOf" srcId="{795AD8F1-7B20-410C-90F4-2E04F4F4C93D}" destId="{73ACB8E4-FFC1-49E5-BB46-1EBD63F3BF67}" srcOrd="2" destOrd="0" presId="urn:microsoft.com/office/officeart/2017/3/layout/HorizontalLabelsTimeline"/>
    <dgm:cxn modelId="{A5FB3F07-307E-4B9C-AF1B-722131ED4362}" type="presParOf" srcId="{795AD8F1-7B20-410C-90F4-2E04F4F4C93D}" destId="{FE89438A-B301-4219-9492-D30967496E8F}" srcOrd="3" destOrd="0" presId="urn:microsoft.com/office/officeart/2017/3/layout/HorizontalLabelsTimeline"/>
    <dgm:cxn modelId="{2F2BB858-3070-4463-950E-16B32D1FC1A0}" type="presParOf" srcId="{795AD8F1-7B20-410C-90F4-2E04F4F4C93D}" destId="{80E00C49-A058-42B1-B4A9-8FC8989D4F58}" srcOrd="4" destOrd="0" presId="urn:microsoft.com/office/officeart/2017/3/layout/HorizontalLabelsTimeline"/>
    <dgm:cxn modelId="{4CFFAECA-C6E6-463A-90AA-C4DEAB87918A}" type="presParOf" srcId="{4C5F54B5-504F-4069-AF1D-9A370FBD268C}" destId="{396E0C2C-79C3-4FCA-B5E5-8B3C2758C30F}" srcOrd="5" destOrd="0" presId="urn:microsoft.com/office/officeart/2017/3/layout/HorizontalLabelsTimeline"/>
    <dgm:cxn modelId="{28A719F5-6237-4C83-8EB7-BB9ACE657CCA}" type="presParOf" srcId="{4C5F54B5-504F-4069-AF1D-9A370FBD268C}" destId="{866B658A-D972-4AD8-A7E6-4082FD2CB001}" srcOrd="6" destOrd="0" presId="urn:microsoft.com/office/officeart/2017/3/layout/HorizontalLabelsTimeline"/>
    <dgm:cxn modelId="{E55C2317-CDB7-4C64-95C4-C04303FBB96A}" type="presParOf" srcId="{866B658A-D972-4AD8-A7E6-4082FD2CB001}" destId="{CBCB6B30-5D46-4B19-B9DE-C0B7FB057712}" srcOrd="0" destOrd="0" presId="urn:microsoft.com/office/officeart/2017/3/layout/HorizontalLabelsTimeline"/>
    <dgm:cxn modelId="{2E742A39-B2D8-41E7-938B-B4FE7E0F1794}" type="presParOf" srcId="{866B658A-D972-4AD8-A7E6-4082FD2CB001}" destId="{746F6004-1265-4B16-B698-179F0477DB3D}" srcOrd="1" destOrd="0" presId="urn:microsoft.com/office/officeart/2017/3/layout/HorizontalLabelsTimeline"/>
    <dgm:cxn modelId="{000BAB58-4AA6-43D9-89B5-0C604F29C6EA}" type="presParOf" srcId="{746F6004-1265-4B16-B698-179F0477DB3D}" destId="{95B1E40E-26D9-44C8-A99F-14EA44505DF3}" srcOrd="0" destOrd="0" presId="urn:microsoft.com/office/officeart/2017/3/layout/HorizontalLabelsTimeline"/>
    <dgm:cxn modelId="{6D12DD85-6CC0-441A-BB74-D3B24BE9ECF2}" type="presParOf" srcId="{746F6004-1265-4B16-B698-179F0477DB3D}" destId="{752FC6D6-93A6-414C-B65D-6F2858E07E0C}" srcOrd="1" destOrd="0" presId="urn:microsoft.com/office/officeart/2017/3/layout/HorizontalLabelsTimeline"/>
    <dgm:cxn modelId="{6CE5E65F-BF35-4F9A-9FAC-9FD84A211FC6}" type="presParOf" srcId="{866B658A-D972-4AD8-A7E6-4082FD2CB001}" destId="{BBBD3B06-9C30-48DB-A77E-5A358B1C6E78}" srcOrd="2" destOrd="0" presId="urn:microsoft.com/office/officeart/2017/3/layout/HorizontalLabelsTimeline"/>
    <dgm:cxn modelId="{457B6E85-E149-4279-81E9-511D2D038B9A}" type="presParOf" srcId="{866B658A-D972-4AD8-A7E6-4082FD2CB001}" destId="{C574381E-6C24-436D-B265-4BCFEFA46591}" srcOrd="3" destOrd="0" presId="urn:microsoft.com/office/officeart/2017/3/layout/HorizontalLabelsTimeline"/>
    <dgm:cxn modelId="{376FD1F8-A0AB-4CA9-B35C-A1F5747217B7}" type="presParOf" srcId="{866B658A-D972-4AD8-A7E6-4082FD2CB001}" destId="{CC7E7566-0B46-4E0A-B951-BFE404664D2C}" srcOrd="4" destOrd="0" presId="urn:microsoft.com/office/officeart/2017/3/layout/HorizontalLabelsTimeline"/>
    <dgm:cxn modelId="{CA63DDF8-DE3B-4E8A-886E-D787300C3FD4}" type="presParOf" srcId="{4C5F54B5-504F-4069-AF1D-9A370FBD268C}" destId="{F50C4635-5C0A-4C07-B5AD-BABD96009847}" srcOrd="7" destOrd="0" presId="urn:microsoft.com/office/officeart/2017/3/layout/HorizontalLabelsTimeline"/>
    <dgm:cxn modelId="{187F63AE-22E9-42D8-BA25-F8E70A982232}" type="presParOf" srcId="{4C5F54B5-504F-4069-AF1D-9A370FBD268C}" destId="{5667DB6C-E90F-44DB-BFD7-8570D48D28D4}" srcOrd="8" destOrd="0" presId="urn:microsoft.com/office/officeart/2017/3/layout/HorizontalLabelsTimeline"/>
    <dgm:cxn modelId="{782591FC-39B3-43EE-A99E-69B60AB63978}" type="presParOf" srcId="{5667DB6C-E90F-44DB-BFD7-8570D48D28D4}" destId="{88F6D506-033B-4CA4-9572-41E373A6B43C}" srcOrd="0" destOrd="0" presId="urn:microsoft.com/office/officeart/2017/3/layout/HorizontalLabelsTimeline"/>
    <dgm:cxn modelId="{DA98866D-BB74-46A1-B98B-9B6BDACA94E3}" type="presParOf" srcId="{5667DB6C-E90F-44DB-BFD7-8570D48D28D4}" destId="{E3303ED6-54B9-4518-AD7C-3197102106EF}" srcOrd="1" destOrd="0" presId="urn:microsoft.com/office/officeart/2017/3/layout/HorizontalLabelsTimeline"/>
    <dgm:cxn modelId="{BFB054F1-AA6C-4CA5-B7A3-FF579439BD18}" type="presParOf" srcId="{E3303ED6-54B9-4518-AD7C-3197102106EF}" destId="{FE14A9FC-66E7-4679-B63E-054F98E59204}" srcOrd="0" destOrd="0" presId="urn:microsoft.com/office/officeart/2017/3/layout/HorizontalLabelsTimeline"/>
    <dgm:cxn modelId="{6BF922DC-DA85-4710-BB6F-2CCCF2CFD764}" type="presParOf" srcId="{E3303ED6-54B9-4518-AD7C-3197102106EF}" destId="{8F1DAFAE-685A-4EC1-8FC0-2EE182F59B78}" srcOrd="1" destOrd="0" presId="urn:microsoft.com/office/officeart/2017/3/layout/HorizontalLabelsTimeline"/>
    <dgm:cxn modelId="{6907C7E4-84E2-47E3-949B-BC87F9D211CC}" type="presParOf" srcId="{5667DB6C-E90F-44DB-BFD7-8570D48D28D4}" destId="{4702B22B-8EB6-4454-9F8E-9A963F32B8A1}" srcOrd="2" destOrd="0" presId="urn:microsoft.com/office/officeart/2017/3/layout/HorizontalLabelsTimeline"/>
    <dgm:cxn modelId="{68C6501C-DCCA-438E-8565-A8631BB6C8AC}" type="presParOf" srcId="{5667DB6C-E90F-44DB-BFD7-8570D48D28D4}" destId="{F2E81385-B138-4A59-9452-A3C9AC4F2012}" srcOrd="3" destOrd="0" presId="urn:microsoft.com/office/officeart/2017/3/layout/HorizontalLabelsTimeline"/>
    <dgm:cxn modelId="{F4686330-D4C5-4698-8BC6-EF28FB9176C1}" type="presParOf" srcId="{5667DB6C-E90F-44DB-BFD7-8570D48D28D4}" destId="{00C34F8E-67EA-485C-B754-5C6C9BC871C5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8B371-2815-4661-9209-F8A29814ADCC}">
      <dsp:nvSpPr>
        <dsp:cNvPr id="0" name=""/>
        <dsp:cNvSpPr/>
      </dsp:nvSpPr>
      <dsp:spPr>
        <a:xfrm>
          <a:off x="0" y="1780105"/>
          <a:ext cx="9062351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0DB90-9B4B-402C-8B15-37832107EA70}">
      <dsp:nvSpPr>
        <dsp:cNvPr id="0" name=""/>
        <dsp:cNvSpPr/>
      </dsp:nvSpPr>
      <dsp:spPr>
        <a:xfrm>
          <a:off x="478325" y="1076453"/>
          <a:ext cx="2070033" cy="507812"/>
        </a:xfrm>
        <a:prstGeom prst="round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b="1" i="0" kern="1200" spc="150" baseline="0">
              <a:solidFill>
                <a:schemeClr val="tx1"/>
              </a:solidFill>
              <a:latin typeface="+mn-lt"/>
              <a:cs typeface="Kalinga"/>
            </a:rPr>
            <a:t>FALL 2016</a:t>
          </a:r>
        </a:p>
      </dsp:txBody>
      <dsp:txXfrm>
        <a:off x="503114" y="1101242"/>
        <a:ext cx="2020455" cy="458234"/>
      </dsp:txXfrm>
    </dsp:sp>
    <dsp:sp modelId="{7DD58222-AD42-4351-8497-CE28F12FC604}">
      <dsp:nvSpPr>
        <dsp:cNvPr id="0" name=""/>
        <dsp:cNvSpPr/>
      </dsp:nvSpPr>
      <dsp:spPr>
        <a:xfrm>
          <a:off x="448169" y="618153"/>
          <a:ext cx="2042972" cy="5111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75" tIns="104775" rIns="104775" bIns="104775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>
              <a:latin typeface="+mn-lt"/>
              <a:cs typeface="Kalinga" panose="020B0502040204020203" pitchFamily="34" charset="0"/>
            </a:rPr>
            <a:t>Launch of first collaborative online degree</a:t>
          </a:r>
          <a:endParaRPr lang="en-US" sz="1100" b="0" i="0" kern="1200" spc="0" baseline="0">
            <a:latin typeface="+mn-lt"/>
            <a:cs typeface="Kalinga" panose="020B0502040204020203" pitchFamily="34" charset="0"/>
          </a:endParaRPr>
        </a:p>
      </dsp:txBody>
      <dsp:txXfrm>
        <a:off x="448169" y="618153"/>
        <a:ext cx="2042972" cy="511135"/>
      </dsp:txXfrm>
    </dsp:sp>
    <dsp:sp modelId="{FF062953-9FF9-4386-8155-4EF50ECEA77A}">
      <dsp:nvSpPr>
        <dsp:cNvPr id="0" name=""/>
        <dsp:cNvSpPr/>
      </dsp:nvSpPr>
      <dsp:spPr>
        <a:xfrm>
          <a:off x="1513341" y="1520467"/>
          <a:ext cx="0" cy="296224"/>
        </a:xfrm>
        <a:prstGeom prst="line">
          <a:avLst/>
        </a:prstGeom>
        <a:noFill/>
        <a:ln w="222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8C37A-C349-49AE-97A1-63D110D2C7D1}">
      <dsp:nvSpPr>
        <dsp:cNvPr id="0" name=""/>
        <dsp:cNvSpPr/>
      </dsp:nvSpPr>
      <dsp:spPr>
        <a:xfrm>
          <a:off x="1913639" y="2066905"/>
          <a:ext cx="2217238" cy="359014"/>
        </a:xfrm>
        <a:prstGeom prst="round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b="1" i="0" kern="1200" spc="150" baseline="0">
              <a:solidFill>
                <a:schemeClr val="tx1"/>
              </a:solidFill>
              <a:latin typeface="+mn-lt"/>
              <a:cs typeface="Kalinga"/>
            </a:rPr>
            <a:t>17-18 AY</a:t>
          </a:r>
        </a:p>
      </dsp:txBody>
      <dsp:txXfrm>
        <a:off x="1931165" y="2084431"/>
        <a:ext cx="2182186" cy="323962"/>
      </dsp:txXfrm>
    </dsp:sp>
    <dsp:sp modelId="{A01D9671-7007-4F3F-98D6-A9730C5B45E4}">
      <dsp:nvSpPr>
        <dsp:cNvPr id="0" name=""/>
        <dsp:cNvSpPr/>
      </dsp:nvSpPr>
      <dsp:spPr>
        <a:xfrm>
          <a:off x="1874016" y="2339973"/>
          <a:ext cx="2330025" cy="7091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75" tIns="104775" rIns="104775" bIns="104775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>
              <a:latin typeface="+mn-lt"/>
              <a:cs typeface="Kalinga" panose="020B0502040204020203" pitchFamily="34" charset="0"/>
            </a:rPr>
            <a:t>First Assessment Report Generated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spc="0" baseline="0">
              <a:latin typeface="+mn-lt"/>
              <a:cs typeface="Kalinga" panose="020B0502040204020203" pitchFamily="34" charset="0"/>
            </a:rPr>
            <a:t>(course grades)</a:t>
          </a:r>
        </a:p>
      </dsp:txBody>
      <dsp:txXfrm>
        <a:off x="1874016" y="2339973"/>
        <a:ext cx="2330025" cy="709168"/>
      </dsp:txXfrm>
    </dsp:sp>
    <dsp:sp modelId="{D4347EDB-4883-4C4B-A672-6266C9702B5A}">
      <dsp:nvSpPr>
        <dsp:cNvPr id="0" name=""/>
        <dsp:cNvSpPr/>
      </dsp:nvSpPr>
      <dsp:spPr>
        <a:xfrm>
          <a:off x="3022258" y="1803480"/>
          <a:ext cx="0" cy="209425"/>
        </a:xfrm>
        <a:prstGeom prst="line">
          <a:avLst/>
        </a:prstGeom>
        <a:noFill/>
        <a:ln w="222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A81F3-8713-4712-A6C7-253A97011FB0}">
      <dsp:nvSpPr>
        <dsp:cNvPr id="0" name=""/>
        <dsp:cNvSpPr/>
      </dsp:nvSpPr>
      <dsp:spPr>
        <a:xfrm rot="2700000">
          <a:off x="1491756" y="1771602"/>
          <a:ext cx="43170" cy="43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813CD-B7B7-4CC7-9B2D-B5AE3D30A4DA}">
      <dsp:nvSpPr>
        <dsp:cNvPr id="0" name=""/>
        <dsp:cNvSpPr/>
      </dsp:nvSpPr>
      <dsp:spPr>
        <a:xfrm rot="2700000">
          <a:off x="2999138" y="1760465"/>
          <a:ext cx="46240" cy="46240"/>
        </a:xfrm>
        <a:prstGeom prst="rect">
          <a:avLst/>
        </a:prstGeom>
        <a:solidFill>
          <a:schemeClr val="accent5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03B6E-C1DB-44F5-ABB8-38EF445ED1E8}">
      <dsp:nvSpPr>
        <dsp:cNvPr id="0" name=""/>
        <dsp:cNvSpPr/>
      </dsp:nvSpPr>
      <dsp:spPr>
        <a:xfrm>
          <a:off x="3272549" y="1125641"/>
          <a:ext cx="2342507" cy="359014"/>
        </a:xfrm>
        <a:prstGeom prst="round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b="1" i="0" kern="1200" spc="150" baseline="0">
              <a:solidFill>
                <a:schemeClr val="tx1"/>
              </a:solidFill>
              <a:latin typeface="+mn-lt"/>
              <a:cs typeface="Kalinga"/>
            </a:rPr>
            <a:t>19-20 AY</a:t>
          </a:r>
        </a:p>
      </dsp:txBody>
      <dsp:txXfrm>
        <a:off x="3290075" y="1143167"/>
        <a:ext cx="2307455" cy="323962"/>
      </dsp:txXfrm>
    </dsp:sp>
    <dsp:sp modelId="{04897CD2-CF6F-4A55-8E79-1E7393B07B06}">
      <dsp:nvSpPr>
        <dsp:cNvPr id="0" name=""/>
        <dsp:cNvSpPr/>
      </dsp:nvSpPr>
      <dsp:spPr>
        <a:xfrm>
          <a:off x="3221095" y="679111"/>
          <a:ext cx="2507638" cy="5111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75" tIns="104775" rIns="104775" bIns="104775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spc="0" baseline="0">
              <a:latin typeface="+mn-lt"/>
              <a:cs typeface="Kalinga" panose="020B0502040204020203" pitchFamily="34" charset="0"/>
            </a:rPr>
            <a:t>Pilot Canvas Outcomes for Program Assessment</a:t>
          </a:r>
        </a:p>
      </dsp:txBody>
      <dsp:txXfrm>
        <a:off x="3221095" y="679111"/>
        <a:ext cx="2507638" cy="511135"/>
      </dsp:txXfrm>
    </dsp:sp>
    <dsp:sp modelId="{73ACB8E4-FFC1-49E5-BB46-1EBD63F3BF67}">
      <dsp:nvSpPr>
        <dsp:cNvPr id="0" name=""/>
        <dsp:cNvSpPr/>
      </dsp:nvSpPr>
      <dsp:spPr>
        <a:xfrm>
          <a:off x="4443803" y="1538656"/>
          <a:ext cx="0" cy="209425"/>
        </a:xfrm>
        <a:prstGeom prst="line">
          <a:avLst/>
        </a:prstGeom>
        <a:noFill/>
        <a:ln w="222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B6B30-5D46-4B19-B9DE-C0B7FB057712}">
      <dsp:nvSpPr>
        <dsp:cNvPr id="0" name=""/>
        <dsp:cNvSpPr/>
      </dsp:nvSpPr>
      <dsp:spPr>
        <a:xfrm>
          <a:off x="4854630" y="2074516"/>
          <a:ext cx="2370923" cy="359014"/>
        </a:xfrm>
        <a:prstGeom prst="round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b="1" i="0" kern="1200" spc="150" baseline="0">
              <a:solidFill>
                <a:schemeClr val="tx1"/>
              </a:solidFill>
              <a:latin typeface="+mn-lt"/>
              <a:cs typeface="Kalinga"/>
            </a:rPr>
            <a:t>20-21 AY</a:t>
          </a:r>
        </a:p>
      </dsp:txBody>
      <dsp:txXfrm>
        <a:off x="4872156" y="2092042"/>
        <a:ext cx="2335871" cy="323962"/>
      </dsp:txXfrm>
    </dsp:sp>
    <dsp:sp modelId="{95B1E40E-26D9-44C8-A99F-14EA44505DF3}">
      <dsp:nvSpPr>
        <dsp:cNvPr id="0" name=""/>
        <dsp:cNvSpPr/>
      </dsp:nvSpPr>
      <dsp:spPr>
        <a:xfrm>
          <a:off x="4670577" y="2363127"/>
          <a:ext cx="2801172" cy="6456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75" tIns="104775" rIns="104775" bIns="104775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>
              <a:latin typeface="+mn-lt"/>
              <a:cs typeface="Kalinga" panose="020B0502040204020203" pitchFamily="34" charset="0"/>
            </a:rPr>
            <a:t>Mixed Program Assessment – course grades, Canvas, &amp; Qualtrics Survey to faculty</a:t>
          </a:r>
        </a:p>
      </dsp:txBody>
      <dsp:txXfrm>
        <a:off x="4670577" y="2363127"/>
        <a:ext cx="2801172" cy="645644"/>
      </dsp:txXfrm>
    </dsp:sp>
    <dsp:sp modelId="{BBBD3B06-9C30-48DB-A77E-5A358B1C6E78}">
      <dsp:nvSpPr>
        <dsp:cNvPr id="0" name=""/>
        <dsp:cNvSpPr/>
      </dsp:nvSpPr>
      <dsp:spPr>
        <a:xfrm>
          <a:off x="6040092" y="1811091"/>
          <a:ext cx="0" cy="209425"/>
        </a:xfrm>
        <a:prstGeom prst="line">
          <a:avLst/>
        </a:prstGeom>
        <a:noFill/>
        <a:ln w="222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9438A-B301-4219-9492-D30967496E8F}">
      <dsp:nvSpPr>
        <dsp:cNvPr id="0" name=""/>
        <dsp:cNvSpPr/>
      </dsp:nvSpPr>
      <dsp:spPr>
        <a:xfrm rot="2700000">
          <a:off x="4420532" y="1744705"/>
          <a:ext cx="46541" cy="46541"/>
        </a:xfrm>
        <a:prstGeom prst="rect">
          <a:avLst/>
        </a:prstGeom>
        <a:solidFill>
          <a:schemeClr val="accent5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4381E-6C24-436D-B265-4BCFEFA46591}">
      <dsp:nvSpPr>
        <dsp:cNvPr id="0" name=""/>
        <dsp:cNvSpPr/>
      </dsp:nvSpPr>
      <dsp:spPr>
        <a:xfrm rot="2700000">
          <a:off x="6016821" y="1767925"/>
          <a:ext cx="46541" cy="46541"/>
        </a:xfrm>
        <a:prstGeom prst="rect">
          <a:avLst/>
        </a:prstGeom>
        <a:solidFill>
          <a:schemeClr val="accent5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6D506-033B-4CA4-9572-41E373A6B43C}">
      <dsp:nvSpPr>
        <dsp:cNvPr id="0" name=""/>
        <dsp:cNvSpPr/>
      </dsp:nvSpPr>
      <dsp:spPr>
        <a:xfrm>
          <a:off x="6394048" y="1133173"/>
          <a:ext cx="2309922" cy="359014"/>
        </a:xfrm>
        <a:prstGeom prst="round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b="1" i="0" kern="1200" spc="150" baseline="0">
              <a:solidFill>
                <a:schemeClr val="tx1"/>
              </a:solidFill>
              <a:latin typeface="+mn-lt"/>
              <a:cs typeface="Kalinga"/>
            </a:rPr>
            <a:t>21-22 AY</a:t>
          </a:r>
        </a:p>
      </dsp:txBody>
      <dsp:txXfrm>
        <a:off x="6411574" y="1150699"/>
        <a:ext cx="2274870" cy="323962"/>
      </dsp:txXfrm>
    </dsp:sp>
    <dsp:sp modelId="{FE14A9FC-66E7-4679-B63E-054F98E59204}">
      <dsp:nvSpPr>
        <dsp:cNvPr id="0" name=""/>
        <dsp:cNvSpPr/>
      </dsp:nvSpPr>
      <dsp:spPr>
        <a:xfrm>
          <a:off x="6328824" y="662182"/>
          <a:ext cx="2418274" cy="5111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75" tIns="104775" rIns="104775" bIns="104775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spc="0" baseline="0">
              <a:latin typeface="+mn-lt"/>
              <a:cs typeface="Kalinga" panose="020B0502040204020203" pitchFamily="34" charset="0"/>
            </a:rPr>
            <a:t>Change in staffing; Renewed emphasis on Program Assessment</a:t>
          </a:r>
        </a:p>
      </dsp:txBody>
      <dsp:txXfrm>
        <a:off x="6328824" y="662182"/>
        <a:ext cx="2418274" cy="511135"/>
      </dsp:txXfrm>
    </dsp:sp>
    <dsp:sp modelId="{4702B22B-8EB6-4454-9F8E-9A963F32B8A1}">
      <dsp:nvSpPr>
        <dsp:cNvPr id="0" name=""/>
        <dsp:cNvSpPr/>
      </dsp:nvSpPr>
      <dsp:spPr>
        <a:xfrm>
          <a:off x="7549009" y="1546188"/>
          <a:ext cx="0" cy="209425"/>
        </a:xfrm>
        <a:prstGeom prst="line">
          <a:avLst/>
        </a:prstGeom>
        <a:noFill/>
        <a:ln w="222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81385-B138-4A59-9452-A3C9AC4F2012}">
      <dsp:nvSpPr>
        <dsp:cNvPr id="0" name=""/>
        <dsp:cNvSpPr/>
      </dsp:nvSpPr>
      <dsp:spPr>
        <a:xfrm rot="2700000">
          <a:off x="7525738" y="1752237"/>
          <a:ext cx="46541" cy="46541"/>
        </a:xfrm>
        <a:prstGeom prst="rect">
          <a:avLst/>
        </a:prstGeom>
        <a:solidFill>
          <a:schemeClr val="accent5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800"/>
              <a:t>The Program Assessment Team focuses on Program-Level Assessment for Collaborative Online Programs and some Programs of Scale (</a:t>
            </a:r>
            <a:r>
              <a:rPr lang="en-US" sz="1800" err="1"/>
              <a:t>ProS</a:t>
            </a:r>
            <a:r>
              <a:rPr lang="en-US" sz="1800"/>
              <a:t>)</a:t>
            </a:r>
          </a:p>
          <a:p>
            <a:endParaRPr lang="en-US" sz="1800">
              <a:effectLst/>
              <a:latin typeface="Calibri" panose="020F0502020204030204" pitchFamily="34" charset="0"/>
              <a:ea typeface="Tw Cen MT" panose="020B0602020104020603" pitchFamily="34" charset="0"/>
              <a:cs typeface="Tw Cen MT" panose="020B0602020104020603" pitchFamily="34" charset="0"/>
            </a:endParaRPr>
          </a:p>
          <a:p>
            <a:r>
              <a:rPr lang="en-US" sz="1800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Faculty Committee Meetings are the backbone of decision-making for program assessment.</a:t>
            </a:r>
          </a:p>
          <a:p>
            <a:r>
              <a:rPr lang="en-US" sz="1800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The faculty committee consists of representatives from each campus participating in the collaborative program. </a:t>
            </a:r>
          </a:p>
          <a:p>
            <a:r>
              <a:rPr lang="en-US" sz="1800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Due to distance and scheduling, all faculty committee meetings occur via Zoom. </a:t>
            </a:r>
          </a:p>
          <a:p>
            <a:endParaRPr lang="en-US" sz="1800">
              <a:effectLst/>
              <a:latin typeface="Calibri" panose="020F0502020204030204" pitchFamily="34" charset="0"/>
              <a:ea typeface="Tw Cen MT" panose="020B0602020104020603" pitchFamily="34" charset="0"/>
              <a:cs typeface="Tw Cen MT" panose="020B0602020104020603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3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0d34661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90d34661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HLC Criteria Examples from their new Providing Evidence Guide</a:t>
            </a:r>
          </a:p>
          <a:p>
            <a:pPr lvl="1"/>
            <a:r>
              <a:rPr lang="en-US"/>
              <a:t>Assessment committee meeting minutes</a:t>
            </a:r>
          </a:p>
          <a:p>
            <a:pPr lvl="1"/>
            <a:r>
              <a:rPr lang="en-US"/>
              <a:t>Curriculum maps &amp; rubrics</a:t>
            </a:r>
          </a:p>
          <a:p>
            <a:pPr lvl="1"/>
            <a:r>
              <a:rPr lang="en-US"/>
              <a:t>Course, program, and institutional level learning goals and outcomes.</a:t>
            </a:r>
          </a:p>
          <a:p>
            <a:pPr lvl="1"/>
            <a:r>
              <a:rPr lang="en-US"/>
              <a:t>Annual assessment reports using direct measures of assessment</a:t>
            </a:r>
          </a:p>
          <a:p>
            <a:pPr lvl="1"/>
            <a:r>
              <a:rPr lang="en-US"/>
              <a:t>Assessment plan, process, and cycle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4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- Dark" type="title">
  <p:cSld name="TITLE">
    <p:bg>
      <p:bgPr>
        <a:solidFill>
          <a:srgbClr val="5A0C0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382575"/>
            <a:ext cx="8520600" cy="17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Work Sans"/>
              <a:buNone/>
              <a:defRPr sz="5000" b="1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0575"/>
            <a:ext cx="8520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Work Sans Light"/>
              <a:buNone/>
              <a:defRPr sz="24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-50" y="4638675"/>
            <a:ext cx="9177600" cy="0"/>
          </a:xfrm>
          <a:prstGeom prst="straightConnector1">
            <a:avLst/>
          </a:prstGeom>
          <a:noFill/>
          <a:ln w="9525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311700" y="4154225"/>
            <a:ext cx="71121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C231E"/>
              </a:buClr>
              <a:buSzPts val="1800"/>
              <a:buFont typeface="Work Sans Medium"/>
              <a:buNone/>
              <a:defRPr>
                <a:solidFill>
                  <a:srgbClr val="DC231E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l="457"/>
          <a:stretch/>
        </p:blipFill>
        <p:spPr>
          <a:xfrm>
            <a:off x="311700" y="240900"/>
            <a:ext cx="7079775" cy="90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A0C0C"/>
              </a:buClr>
              <a:buSzPts val="4800"/>
              <a:buFont typeface="Work Sans Medium"/>
              <a:buNone/>
              <a:defRPr sz="4800">
                <a:solidFill>
                  <a:srgbClr val="5A0C0C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l="576"/>
          <a:stretch/>
        </p:blipFill>
        <p:spPr>
          <a:xfrm>
            <a:off x="311700" y="4306525"/>
            <a:ext cx="569392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5A0C0C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/>
          <p:nvPr/>
        </p:nvSpPr>
        <p:spPr>
          <a:xfrm>
            <a:off x="4731475" y="-125"/>
            <a:ext cx="441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265500" y="10387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Work Sans"/>
              <a:buNone/>
              <a:defRPr sz="4000" b="1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65500" y="2737800"/>
            <a:ext cx="4045200" cy="11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"/>
              <a:buNone/>
              <a:defRPr sz="21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l="860" t="-20467" r="-859"/>
          <a:stretch/>
        </p:blipFill>
        <p:spPr>
          <a:xfrm>
            <a:off x="311700" y="4306525"/>
            <a:ext cx="4149576" cy="8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Light Mode">
  <p:cSld name="CAPTION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311700" y="44091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0C0C"/>
              </a:buClr>
              <a:buSzPts val="1800"/>
              <a:buFont typeface="Work Sans"/>
              <a:buNone/>
              <a:defRPr>
                <a:solidFill>
                  <a:srgbClr val="5A0C0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Dark Mode">
  <p:cSld name="CAPTION_ONLY_1">
    <p:bg>
      <p:bgPr>
        <a:solidFill>
          <a:srgbClr val="5A0C0C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43885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"/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 hasCustomPrompt="1"/>
          </p:nvPr>
        </p:nvSpPr>
        <p:spPr>
          <a:xfrm>
            <a:off x="311700" y="59105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Work Sans ExtraBold"/>
              <a:buNone/>
              <a:defRPr sz="120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2533950"/>
            <a:ext cx="8520600" cy="13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Char char="●"/>
              <a:defRPr sz="2400"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Char char="○"/>
              <a:defRPr sz="2000"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■"/>
              <a:defRPr sz="1800"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Work Sans"/>
              <a:buChar char="●"/>
              <a:defRPr sz="1600"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  <a:defRPr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■"/>
              <a:defRPr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●"/>
              <a:defRPr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  <a:defRPr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■"/>
              <a:defRPr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 l="576"/>
          <a:stretch/>
        </p:blipFill>
        <p:spPr>
          <a:xfrm>
            <a:off x="311700" y="4306525"/>
            <a:ext cx="569392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">
    <p:bg>
      <p:bgPr>
        <a:solidFill>
          <a:srgbClr val="19191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 hasCustomPrompt="1"/>
          </p:nvPr>
        </p:nvSpPr>
        <p:spPr>
          <a:xfrm>
            <a:off x="311700" y="57045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Work Sans ExtraBold"/>
              <a:buNone/>
              <a:defRPr sz="12000">
                <a:solidFill>
                  <a:schemeClr val="lt1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2533950"/>
            <a:ext cx="8520600" cy="13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Char char="●"/>
              <a:defRPr sz="2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ork Sans"/>
              <a:buChar char="○"/>
              <a:defRPr sz="2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"/>
              <a:buChar char="■"/>
              <a:def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"/>
              <a:buChar char="●"/>
              <a:defRPr sz="1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○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■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●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○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■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2">
            <a:alphaModFix/>
          </a:blip>
          <a:srcRect l="803"/>
          <a:stretch/>
        </p:blipFill>
        <p:spPr>
          <a:xfrm>
            <a:off x="311700" y="4306525"/>
            <a:ext cx="5680951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3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3" y="1629405"/>
            <a:ext cx="4560579" cy="279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8" y="0"/>
            <a:ext cx="3570941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35303" y="4661517"/>
            <a:ext cx="387197" cy="5289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9" y="4514843"/>
            <a:ext cx="684581" cy="7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3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/Question">
  <p:cSld name="TITLE_2">
    <p:bg>
      <p:bgPr>
        <a:solidFill>
          <a:srgbClr val="5A0C0C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311700" y="910525"/>
            <a:ext cx="8520600" cy="17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Work Sans"/>
              <a:buNone/>
              <a:defRPr sz="5000" b="1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032700" y="3172825"/>
            <a:ext cx="71121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C231E"/>
              </a:buClr>
              <a:buSzPts val="1800"/>
              <a:buFont typeface="Work Sans Medium"/>
              <a:buNone/>
              <a:defRPr>
                <a:solidFill>
                  <a:srgbClr val="DC231E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l="803"/>
          <a:stretch/>
        </p:blipFill>
        <p:spPr>
          <a:xfrm>
            <a:off x="311700" y="4306525"/>
            <a:ext cx="5680951" cy="102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p3"/>
          <p:cNvCxnSpPr/>
          <p:nvPr/>
        </p:nvCxnSpPr>
        <p:spPr>
          <a:xfrm>
            <a:off x="-16800" y="3656675"/>
            <a:ext cx="9177600" cy="0"/>
          </a:xfrm>
          <a:prstGeom prst="straightConnector1">
            <a:avLst/>
          </a:prstGeom>
          <a:noFill/>
          <a:ln w="9525" cap="flat" cmpd="sng">
            <a:solidFill>
              <a:srgbClr val="DC231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- Light">
  <p:cSld name="TITLE_1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311700" y="1382575"/>
            <a:ext cx="8520600" cy="17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Work Sans"/>
              <a:buNone/>
              <a:defRPr sz="5000" b="1">
                <a:solidFill>
                  <a:srgbClr val="19191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311700" y="3170575"/>
            <a:ext cx="8520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0C0C"/>
              </a:buClr>
              <a:buSzPts val="2400"/>
              <a:buFont typeface="Work Sans Light"/>
              <a:buNone/>
              <a:defRPr sz="2400">
                <a:solidFill>
                  <a:srgbClr val="5A0C0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50" y="4638675"/>
            <a:ext cx="9177600" cy="0"/>
          </a:xfrm>
          <a:prstGeom prst="straightConnector1">
            <a:avLst/>
          </a:prstGeom>
          <a:noFill/>
          <a:ln w="9525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27;p4"/>
          <p:cNvSpPr txBox="1">
            <a:spLocks noGrp="1"/>
          </p:cNvSpPr>
          <p:nvPr>
            <p:ph type="subTitle" idx="2"/>
          </p:nvPr>
        </p:nvSpPr>
        <p:spPr>
          <a:xfrm>
            <a:off x="311700" y="4154225"/>
            <a:ext cx="71121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Work Sans Medium"/>
              <a:buNone/>
              <a:defRPr>
                <a:solidFill>
                  <a:srgbClr val="990000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l="527"/>
          <a:stretch/>
        </p:blipFill>
        <p:spPr>
          <a:xfrm>
            <a:off x="311700" y="264100"/>
            <a:ext cx="6480224" cy="8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Dark" type="secHead">
  <p:cSld name="SECTION_HEADER">
    <p:bg>
      <p:bgPr>
        <a:solidFill>
          <a:srgbClr val="19191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1423125"/>
            <a:ext cx="8520600" cy="16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ork Sans"/>
              <a:buNone/>
              <a:defRPr sz="4800" b="1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2" name="Google Shape;32;p5"/>
          <p:cNvCxnSpPr/>
          <p:nvPr/>
        </p:nvCxnSpPr>
        <p:spPr>
          <a:xfrm>
            <a:off x="-16800" y="3656675"/>
            <a:ext cx="917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 l="803"/>
          <a:stretch/>
        </p:blipFill>
        <p:spPr>
          <a:xfrm>
            <a:off x="311700" y="4306525"/>
            <a:ext cx="5680951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Light 1">
  <p:cSld name="SECTION_HEADER_1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11700" y="1423125"/>
            <a:ext cx="8520600" cy="16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A0C0C"/>
              </a:buClr>
              <a:buSzPts val="4800"/>
              <a:buFont typeface="Work Sans"/>
              <a:buNone/>
              <a:defRPr sz="4800" b="1">
                <a:solidFill>
                  <a:srgbClr val="5A0C0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l="576"/>
          <a:stretch/>
        </p:blipFill>
        <p:spPr>
          <a:xfrm>
            <a:off x="311700" y="4306525"/>
            <a:ext cx="5693925" cy="102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6"/>
          <p:cNvCxnSpPr/>
          <p:nvPr/>
        </p:nvCxnSpPr>
        <p:spPr>
          <a:xfrm>
            <a:off x="-16800" y="3642925"/>
            <a:ext cx="9177600" cy="0"/>
          </a:xfrm>
          <a:prstGeom prst="straightConnector1">
            <a:avLst/>
          </a:prstGeom>
          <a:noFill/>
          <a:ln w="9525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590450" y="321750"/>
            <a:ext cx="8241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590400" y="1122500"/>
            <a:ext cx="8241900" cy="32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Work Sans Medium"/>
              <a:buChar char="●"/>
              <a:defRPr sz="20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Work Sans"/>
              <a:buChar char="○"/>
              <a:defRPr sz="1600"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■"/>
              <a:defRPr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●"/>
              <a:defRPr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Font typeface="Work Sans"/>
              <a:buChar char="○"/>
              <a:defRPr sz="1300"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430875" y="411300"/>
            <a:ext cx="63900" cy="393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2">
            <a:alphaModFix/>
          </a:blip>
          <a:srcRect l="576"/>
          <a:stretch/>
        </p:blipFill>
        <p:spPr>
          <a:xfrm>
            <a:off x="311700" y="4306525"/>
            <a:ext cx="569392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82575" y="321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582575" y="1152475"/>
            <a:ext cx="367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Char char="●"/>
              <a:defRPr sz="2000"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○"/>
              <a:defRPr sz="1800"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Font typeface="Work Sans"/>
              <a:buChar char="■"/>
              <a:defRPr sz="1600"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●"/>
              <a:defRPr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4903700" y="1152475"/>
            <a:ext cx="367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Char char="●"/>
              <a:defRPr sz="2000"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○"/>
              <a:defRPr sz="1800"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Font typeface="Work Sans"/>
              <a:buChar char="■"/>
              <a:defRPr sz="1600"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●"/>
              <a:defRPr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430875" y="411300"/>
            <a:ext cx="63900" cy="393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 rotWithShape="1">
          <a:blip r:embed="rId2">
            <a:alphaModFix/>
          </a:blip>
          <a:srcRect l="576"/>
          <a:stretch/>
        </p:blipFill>
        <p:spPr>
          <a:xfrm>
            <a:off x="311700" y="4306525"/>
            <a:ext cx="569392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492700" y="1297900"/>
            <a:ext cx="33255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Work Sans"/>
              <a:buChar char="●"/>
              <a:defRPr sz="1600"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  <a:defRPr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92700" y="294550"/>
            <a:ext cx="28080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Work Sans SemiBold"/>
              <a:buNone/>
              <a:defRPr sz="2400"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/>
          <p:nvPr/>
        </p:nvSpPr>
        <p:spPr>
          <a:xfrm>
            <a:off x="366975" y="425750"/>
            <a:ext cx="63900" cy="5973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0"/>
          <p:cNvPicPr preferRelativeResize="0"/>
          <p:nvPr/>
        </p:nvPicPr>
        <p:blipFill rotWithShape="1">
          <a:blip r:embed="rId2">
            <a:alphaModFix/>
          </a:blip>
          <a:srcRect l="576"/>
          <a:stretch/>
        </p:blipFill>
        <p:spPr>
          <a:xfrm>
            <a:off x="311700" y="4306525"/>
            <a:ext cx="569392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99000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366650" y="285325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Medium"/>
              <a:buNone/>
              <a:defRPr sz="48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2">
            <a:alphaModFix/>
          </a:blip>
          <a:srcRect l="803"/>
          <a:stretch/>
        </p:blipFill>
        <p:spPr>
          <a:xfrm>
            <a:off x="311700" y="4306525"/>
            <a:ext cx="5680951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SemiBold"/>
              <a:buNone/>
              <a:defRPr sz="28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ork Sans"/>
              <a:buChar char="●"/>
              <a:defRPr sz="1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iuoasmt@i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ana.sharepoint.com/sites/msteams_7bb37f-02SOPsandResources/Shared%20Documents/04%20Resources/Conference%20Proposals%20and%20Presentations/Assessment%20Institute%202024/Presentation%20and%20Supporting%20Materials/GC%20CJLM%20Original%20and%20Revised%20PLOs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ana.sharepoint.com/sites/msteams_7bb37f/Shared%20Documents/General/Conference%20Presentations/Faculty-Centered%20Rubric%20Design%20(IU%20Online%20-%20Assessment%20Institute%202024)/Chemistry%20Post-Revision%20Example%20PLO%20Rubric.pdf" TargetMode="External"/><Relationship Id="rId3" Type="http://schemas.openxmlformats.org/officeDocument/2006/relationships/hyperlink" Target="https://indiana.sharepoint.com/sites/msteams_7bb37f/Shared%20Documents/General/Conference%20Presentations/Faculty-Centered%20Rubric%20Design%20(IU%20Online%20-%20Assessment%20Institute%202024)/BSBA%20Pre-Revision%20Example%20PLO%20Rubric.pdf" TargetMode="External"/><Relationship Id="rId7" Type="http://schemas.openxmlformats.org/officeDocument/2006/relationships/hyperlink" Target="https://indiana.sharepoint.com/sites/msteams_7bb37f/Shared%20Documents/General/Conference%20Presentations/Faculty-Centered%20Rubric%20Design%20(IU%20Online%20-%20Assessment%20Institute%202024)/Chemistry%20Mid-Revision%20Example%20PLO%20Rubric.pdf" TargetMode="External"/><Relationship Id="rId12" Type="http://schemas.openxmlformats.org/officeDocument/2006/relationships/hyperlink" Target="https://indiana.sharepoint.com/sites/msteams_7bb37f/Shared%20Documents/General/Conference%20Presentations/Faculty-Centered%20Rubric%20Design%20(IU%20Online%20-%20Assessment%20Institute%202024)/MAT%20Education%20Core%20Compiled%20PLO%20Rubrics%20Post-revisions.pdf" TargetMode="External"/><Relationship Id="rId2" Type="http://schemas.openxmlformats.org/officeDocument/2006/relationships/hyperlink" Target="https://indiana.sharepoint.com/sites/msteams_7bb37f/Shared%20Documents/General/Conference%20Presentations/Faculty-Centered%20Rubric%20Design%20(IU%20Online%20-%20Assessment%20Institute%202024)/Adapted%20AACU%20Rubrics%20Template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diana.sharepoint.com/sites/msteams_7bb37f/Shared%20Documents/General/Conference%20Presentations/Faculty-Centered%20Rubric%20Design%20(IU%20Online%20-%20Assessment%20Institute%202024)/Chemistry%20Pre-Revision%20Example%20PLO%20Rubric.pdf" TargetMode="External"/><Relationship Id="rId11" Type="http://schemas.openxmlformats.org/officeDocument/2006/relationships/hyperlink" Target="https://indiana.sharepoint.com/sites/msteams_7bb37f/Shared%20Documents/General/Conference%20Presentations/Faculty-Centered%20Rubric%20Design%20(IU%20Online%20-%20Assessment%20Institute%202024)/MAT%20Education%20Core%20Compiled%20PLO%20Rubrics%20Pre-revisions.pdf" TargetMode="External"/><Relationship Id="rId5" Type="http://schemas.openxmlformats.org/officeDocument/2006/relationships/hyperlink" Target="https://indiana.sharepoint.com/sites/msteams_7bb37f/Shared%20Documents/General/Conference%20Presentations/Faculty-Centered%20Rubric%20Design%20(IU%20Online%20-%20Assessment%20Institute%202024)/BSBA%20Post-Revision%20Example%20PLO%20Rubric.pdf" TargetMode="External"/><Relationship Id="rId10" Type="http://schemas.openxmlformats.org/officeDocument/2006/relationships/hyperlink" Target="https://indiana.sharepoint.com/sites/msteams_7bb37f/Shared%20Documents/General/Conference%20Presentations/Faculty-Centered%20Rubric%20Design%20(IU%20Online%20-%20Assessment%20Institute%202024)/CJPS%20Post-Revision%20Example%20PLO%20Rubric.pdf" TargetMode="External"/><Relationship Id="rId4" Type="http://schemas.openxmlformats.org/officeDocument/2006/relationships/hyperlink" Target="https://indiana.sharepoint.com/sites/msteams_7bb37f/Shared%20Documents/General/Conference%20Presentations/Faculty-Centered%20Rubric%20Design%20(IU%20Online%20-%20Assessment%20Institute%202024)/BSBA%20Mid-Revision%20example%20PLO%20Rubric.pdf" TargetMode="External"/><Relationship Id="rId9" Type="http://schemas.openxmlformats.org/officeDocument/2006/relationships/hyperlink" Target="https://indiana.sharepoint.com/sites/msteams_7bb37f/Shared%20Documents/General/Conference%20Presentations/Faculty-Centered%20Rubric%20Design%20(IU%20Online%20-%20Assessment%20Institute%202024)/CJPS%20Pre-Revision%20Example%20PLO%20Rubric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ctrTitle"/>
          </p:nvPr>
        </p:nvSpPr>
        <p:spPr>
          <a:xfrm>
            <a:off x="311700" y="1382575"/>
            <a:ext cx="8520600" cy="17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Faculty-Driven Quality Assurance</a:t>
            </a:r>
            <a:endParaRPr dirty="0"/>
          </a:p>
        </p:txBody>
      </p:sp>
      <p:sp>
        <p:nvSpPr>
          <p:cNvPr id="190" name="Google Shape;190;p37"/>
          <p:cNvSpPr txBox="1">
            <a:spLocks noGrp="1"/>
          </p:cNvSpPr>
          <p:nvPr>
            <p:ph type="subTitle" idx="1"/>
          </p:nvPr>
        </p:nvSpPr>
        <p:spPr>
          <a:xfrm>
            <a:off x="311700" y="3170575"/>
            <a:ext cx="8520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Program Assessment Through Collaborative Rubric Design</a:t>
            </a:r>
          </a:p>
        </p:txBody>
      </p:sp>
      <p:sp>
        <p:nvSpPr>
          <p:cNvPr id="191" name="Google Shape;191;p37"/>
          <p:cNvSpPr txBox="1">
            <a:spLocks noGrp="1"/>
          </p:cNvSpPr>
          <p:nvPr>
            <p:ph type="subTitle" idx="2"/>
          </p:nvPr>
        </p:nvSpPr>
        <p:spPr>
          <a:xfrm>
            <a:off x="311700" y="4154225"/>
            <a:ext cx="71121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Kristoffer Rees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4D3C0A-8F50-E2BF-4516-546259863312}"/>
              </a:ext>
            </a:extLst>
          </p:cNvPr>
          <p:cNvSpPr txBox="1"/>
          <p:nvPr/>
        </p:nvSpPr>
        <p:spPr>
          <a:xfrm>
            <a:off x="887972" y="771690"/>
            <a:ext cx="6675649" cy="307777"/>
          </a:xfrm>
          <a:prstGeom prst="rect">
            <a:avLst/>
          </a:prstGeom>
          <a:solidFill>
            <a:srgbClr val="5A0C0C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7D387-6B61-ED83-CC10-8005A42C3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324" y="1076224"/>
            <a:ext cx="3325500" cy="3182151"/>
          </a:xfrm>
        </p:spPr>
        <p:txBody>
          <a:bodyPr>
            <a:normAutofit/>
          </a:bodyPr>
          <a:lstStyle/>
          <a:p>
            <a:r>
              <a:rPr lang="en-US" sz="1800"/>
              <a:t>Outcome-aligned rubrics incorporated into courses identified for program assessment after discussion with course instructor</a:t>
            </a:r>
          </a:p>
          <a:p>
            <a:r>
              <a:rPr lang="en-US" sz="1800"/>
              <a:t>Integrates with most grading workflows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885F25-C81A-FF22-51BF-EBB011433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00" y="203224"/>
            <a:ext cx="4329948" cy="873000"/>
          </a:xfrm>
        </p:spPr>
        <p:txBody>
          <a:bodyPr>
            <a:normAutofit fontScale="90000"/>
          </a:bodyPr>
          <a:lstStyle/>
          <a:p>
            <a:r>
              <a:rPr lang="en-US"/>
              <a:t>Implementation and </a:t>
            </a:r>
            <a:br>
              <a:rPr lang="en-US"/>
            </a:br>
            <a:r>
              <a:rPr lang="en-US"/>
              <a:t>Data Collection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EB1196-842B-82C4-6740-19C179E8C249}"/>
              </a:ext>
            </a:extLst>
          </p:cNvPr>
          <p:cNvSpPr txBox="1"/>
          <p:nvPr/>
        </p:nvSpPr>
        <p:spPr>
          <a:xfrm>
            <a:off x="4240961" y="4619625"/>
            <a:ext cx="718301" cy="438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34AD5F-9AB2-A79F-B7CC-A887B6A4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648" y="250999"/>
            <a:ext cx="2827399" cy="4737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1F98D3-DDFB-09CA-3AF0-F8FD45401882}"/>
              </a:ext>
            </a:extLst>
          </p:cNvPr>
          <p:cNvSpPr txBox="1"/>
          <p:nvPr/>
        </p:nvSpPr>
        <p:spPr>
          <a:xfrm>
            <a:off x="782261" y="4719995"/>
            <a:ext cx="5248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F94E9E-D850-CE03-E46B-D260DEDC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Transforming the Faculty Experience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89DF65-7A47-D8E4-955D-C315FAB0FB2D}"/>
              </a:ext>
            </a:extLst>
          </p:cNvPr>
          <p:cNvSpPr txBox="1"/>
          <p:nvPr/>
        </p:nvSpPr>
        <p:spPr>
          <a:xfrm>
            <a:off x="782261" y="4719995"/>
            <a:ext cx="5248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1C3151-E07C-E0E8-17A5-74C052F7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Course Instructor Reflections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BD65F-58B7-9A05-BC25-4403CC772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Faculty reflection solicited at the end of each semester</a:t>
            </a:r>
          </a:p>
          <a:p>
            <a:pPr lvl="1"/>
            <a:r>
              <a:rPr lang="en-US"/>
              <a:t>Provide feedback on rubrics and process</a:t>
            </a:r>
          </a:p>
          <a:p>
            <a:pPr lvl="1"/>
            <a:r>
              <a:rPr lang="en-US"/>
              <a:t>Share programmatic ideas and/or concerns</a:t>
            </a:r>
          </a:p>
          <a:p>
            <a:r>
              <a:rPr lang="en-US"/>
              <a:t>Pilot: Fall 2021</a:t>
            </a:r>
          </a:p>
          <a:p>
            <a:r>
              <a:rPr lang="en-US"/>
              <a:t>Rollout: Fall 2022</a:t>
            </a:r>
          </a:p>
          <a:p>
            <a:pPr marL="101600" indent="0">
              <a:buNone/>
            </a:pPr>
            <a:endParaRPr lang="en-US"/>
          </a:p>
          <a:p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98BFE62-75D5-FDD1-E6A0-DB5630D2BC9E}"/>
              </a:ext>
            </a:extLst>
          </p:cNvPr>
          <p:cNvGraphicFramePr/>
          <p:nvPr/>
        </p:nvGraphicFramePr>
        <p:xfrm>
          <a:off x="4887627" y="1152475"/>
          <a:ext cx="3673800" cy="323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27C667F-9163-8592-FB3F-4E0FE8879EFF}"/>
              </a:ext>
            </a:extLst>
          </p:cNvPr>
          <p:cNvSpPr txBox="1"/>
          <p:nvPr/>
        </p:nvSpPr>
        <p:spPr>
          <a:xfrm>
            <a:off x="782261" y="4719995"/>
            <a:ext cx="5248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7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ED68F-695E-EDE2-C98C-ADF78671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Instructor Feedback on Assessment Rubrics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EDF1B-5611-59E7-980D-A0ABC2845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787" y="1011798"/>
            <a:ext cx="3837338" cy="3416400"/>
          </a:xfrm>
        </p:spPr>
        <p:txBody>
          <a:bodyPr>
            <a:normAutofit/>
          </a:bodyPr>
          <a:lstStyle/>
          <a:p>
            <a:pPr marL="101600" indent="0" algn="ctr">
              <a:buNone/>
            </a:pPr>
            <a:r>
              <a:rPr lang="en-US" sz="1600" b="1" u="sng"/>
              <a:t>Reflection Question</a:t>
            </a:r>
            <a:br>
              <a:rPr lang="en-US" sz="1600" u="sng"/>
            </a:br>
            <a:endParaRPr lang="en-US" sz="1600" u="sng"/>
          </a:p>
          <a:p>
            <a:pPr marL="101600" indent="0">
              <a:buNone/>
            </a:pPr>
            <a:r>
              <a:rPr lang="en-US" sz="1600"/>
              <a:t>“After scoring, describe how well the rubric/PLO fits your course/assignment and met your expectations for alignment. </a:t>
            </a:r>
            <a:br>
              <a:rPr lang="en-US" sz="1600"/>
            </a:br>
            <a:endParaRPr lang="en-US" sz="1600"/>
          </a:p>
          <a:p>
            <a:pPr marL="101600" indent="0">
              <a:buNone/>
            </a:pPr>
            <a:r>
              <a:rPr lang="en-US" sz="1600"/>
              <a:t>Include any PLO/rubric revisions you might recommend to the Faculty Committee.”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7D298-C744-4F4C-8EFB-471DAEBCE28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13821" y="1054757"/>
            <a:ext cx="4769175" cy="3557077"/>
          </a:xfrm>
        </p:spPr>
        <p:txBody>
          <a:bodyPr>
            <a:normAutofit fontScale="77500" lnSpcReduction="20000"/>
          </a:bodyPr>
          <a:lstStyle/>
          <a:p>
            <a:pPr marL="101600" indent="0" algn="ctr">
              <a:buNone/>
            </a:pPr>
            <a:r>
              <a:rPr lang="en-US" b="1" u="sng"/>
              <a:t>Reflection Responses Summary</a:t>
            </a:r>
          </a:p>
          <a:p>
            <a:pPr marL="101600" indent="0">
              <a:buNone/>
            </a:pPr>
            <a:endParaRPr lang="en-US" b="1"/>
          </a:p>
          <a:p>
            <a:pPr>
              <a:spcBef>
                <a:spcPts val="600"/>
              </a:spcBef>
            </a:pPr>
            <a:r>
              <a:rPr lang="en-US" b="1"/>
              <a:t>76% </a:t>
            </a:r>
            <a:r>
              <a:rPr lang="en-US"/>
              <a:t>of respondents AY21-23 addressed this question.</a:t>
            </a:r>
            <a:br>
              <a:rPr lang="en-US"/>
            </a:br>
            <a:endParaRPr lang="en-US"/>
          </a:p>
          <a:p>
            <a:pPr>
              <a:spcBef>
                <a:spcPts val="600"/>
              </a:spcBef>
            </a:pPr>
            <a:r>
              <a:rPr lang="en-US" b="1"/>
              <a:t>61% </a:t>
            </a:r>
            <a:r>
              <a:rPr lang="en-US"/>
              <a:t>commented favorably on the rubric.</a:t>
            </a:r>
          </a:p>
          <a:p>
            <a:pPr lvl="1">
              <a:spcBef>
                <a:spcPts val="600"/>
              </a:spcBef>
            </a:pPr>
            <a:r>
              <a:rPr lang="en-US"/>
              <a:t>“It fits well…”; “I had no problems with the rubric…”; “I think the rubric provided was very simple yet effective…”; etc. </a:t>
            </a:r>
            <a:br>
              <a:rPr lang="en-US"/>
            </a:br>
            <a:endParaRPr lang="en-US"/>
          </a:p>
          <a:p>
            <a:pPr>
              <a:spcBef>
                <a:spcPts val="600"/>
              </a:spcBef>
            </a:pPr>
            <a:r>
              <a:rPr lang="en-US" b="1"/>
              <a:t>90% </a:t>
            </a:r>
            <a:r>
              <a:rPr lang="en-US"/>
              <a:t>of non-favorable responses offered detailed, actionable suggestions for revision. </a:t>
            </a:r>
          </a:p>
          <a:p>
            <a:pPr marL="101600" indent="0">
              <a:buNone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7A9296-CD25-00B1-FFF6-B29F7C435918}"/>
              </a:ext>
            </a:extLst>
          </p:cNvPr>
          <p:cNvSpPr txBox="1"/>
          <p:nvPr/>
        </p:nvSpPr>
        <p:spPr>
          <a:xfrm>
            <a:off x="782261" y="4719995"/>
            <a:ext cx="5248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2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F7C19D-EAC5-2C87-3F07-01146283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Turn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80C38C9-4176-7F4F-FA66-C6F4B31299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Appraising and Improving Program Assessment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F512F-9A3E-CE23-B28A-824BF62A550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 anchor="t" anchorCtr="0"/>
          <a:lstStyle/>
          <a:p>
            <a:pPr marL="114300" indent="0" algn="ctr">
              <a:buNone/>
            </a:pPr>
            <a:r>
              <a:rPr lang="en-US" b="1" u="sng"/>
              <a:t>Overview</a:t>
            </a:r>
            <a:br>
              <a:rPr lang="en-US" u="sng"/>
            </a:br>
            <a:endParaRPr lang="en-US" u="sng"/>
          </a:p>
          <a:p>
            <a:r>
              <a:rPr lang="en-US"/>
              <a:t>Small Group Discussions</a:t>
            </a:r>
          </a:p>
          <a:p>
            <a:pPr lvl="1"/>
            <a:r>
              <a:rPr lang="en-US"/>
              <a:t>Three Groups</a:t>
            </a:r>
          </a:p>
          <a:p>
            <a:pPr lvl="1"/>
            <a:r>
              <a:rPr lang="en-US"/>
              <a:t>One Facilitator per Group</a:t>
            </a:r>
            <a:br>
              <a:rPr lang="en-US"/>
            </a:br>
            <a:endParaRPr lang="en-US"/>
          </a:p>
          <a:p>
            <a:r>
              <a:rPr lang="en-US"/>
              <a:t>Whole Group Debrief</a:t>
            </a:r>
          </a:p>
          <a:p>
            <a:pPr lvl="1"/>
            <a:r>
              <a:rPr lang="en-US"/>
              <a:t>Actionable Recommendations</a:t>
            </a:r>
          </a:p>
          <a:p>
            <a:pPr lvl="1"/>
            <a:endParaRPr lang="en-US"/>
          </a:p>
          <a:p>
            <a:pPr marL="114300" indent="0">
              <a:buNone/>
            </a:pP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895C86-17AA-64B7-4006-BF6C2A3F3348}"/>
              </a:ext>
            </a:extLst>
          </p:cNvPr>
          <p:cNvSpPr txBox="1"/>
          <p:nvPr/>
        </p:nvSpPr>
        <p:spPr>
          <a:xfrm>
            <a:off x="644837" y="4735851"/>
            <a:ext cx="3800309" cy="307777"/>
          </a:xfrm>
          <a:prstGeom prst="rect">
            <a:avLst/>
          </a:prstGeom>
          <a:solidFill>
            <a:srgbClr val="5A0C0C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AD33B2-EBEA-9DF8-3195-D9D3C137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Small Group Discussion – Focus Questions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100968-8941-2ADC-71AC-9B1D4AC26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01600" indent="0">
              <a:buNone/>
            </a:pPr>
            <a:r>
              <a:rPr lang="en-US"/>
              <a:t>Take approximately 5 minutes to discuss the following: </a:t>
            </a:r>
          </a:p>
          <a:p>
            <a:pPr marL="558800" indent="-457200">
              <a:buFont typeface="+mj-lt"/>
              <a:buAutoNum type="arabicPeriod"/>
            </a:pPr>
            <a:endParaRPr lang="en-US"/>
          </a:p>
          <a:p>
            <a:pPr marL="558800" indent="-457200">
              <a:spcAft>
                <a:spcPts val="1200"/>
              </a:spcAft>
              <a:buFont typeface="+mj-lt"/>
              <a:buAutoNum type="arabicPeriod"/>
            </a:pPr>
            <a:r>
              <a:rPr lang="en-US"/>
              <a:t>What is program assessment like at your institution?</a:t>
            </a:r>
          </a:p>
          <a:p>
            <a:pPr marL="558800" indent="-457200">
              <a:spcAft>
                <a:spcPts val="1200"/>
              </a:spcAft>
              <a:buFont typeface="+mj-lt"/>
              <a:buAutoNum type="arabicPeriod"/>
            </a:pPr>
            <a:r>
              <a:rPr lang="en-US"/>
              <a:t>What is one strategy from today’s presentation that you could implement to improve program assessment at your institution? </a:t>
            </a:r>
          </a:p>
          <a:p>
            <a:pPr marL="558800" indent="-457200">
              <a:spcAft>
                <a:spcPts val="1200"/>
              </a:spcAft>
              <a:buFont typeface="+mj-lt"/>
              <a:buAutoNum type="arabicPeriod"/>
            </a:pPr>
            <a:r>
              <a:rPr lang="en-US"/>
              <a:t>Thinking about your experience with program assessment, how could we further improve our approach? </a:t>
            </a:r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737C9-520B-AB54-5D45-0395D57CDCA3}"/>
              </a:ext>
            </a:extLst>
          </p:cNvPr>
          <p:cNvSpPr txBox="1"/>
          <p:nvPr/>
        </p:nvSpPr>
        <p:spPr>
          <a:xfrm>
            <a:off x="782261" y="4719995"/>
            <a:ext cx="5248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1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C9542-4FFB-14D3-18C1-AA3C33B5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Full Group Debrief and Action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9C232-5B6E-9439-F464-92176828D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Group to Share: </a:t>
            </a:r>
          </a:p>
          <a:p>
            <a:pPr lvl="1">
              <a:spcAft>
                <a:spcPts val="1200"/>
              </a:spcAft>
            </a:pPr>
            <a:r>
              <a:rPr lang="en-US"/>
              <a:t>One change you could see making to program assessment based on our presentation and the small group conversation.</a:t>
            </a:r>
          </a:p>
          <a:p>
            <a:pPr lvl="1">
              <a:spcAft>
                <a:spcPts val="1200"/>
              </a:spcAft>
            </a:pPr>
            <a:r>
              <a:rPr lang="en-US"/>
              <a:t>One recommendation for the IU Online Assessment Team to further improve our process. </a:t>
            </a:r>
          </a:p>
          <a:p>
            <a:r>
              <a:rPr lang="en-US"/>
              <a:t>Group Discussion:</a:t>
            </a:r>
          </a:p>
          <a:p>
            <a:pPr lvl="1"/>
            <a:r>
              <a:rPr lang="en-US"/>
              <a:t>How to build and sustain a culture of enthusiasm for assessment among faculty? </a:t>
            </a:r>
          </a:p>
          <a:p>
            <a:pPr lvl="2"/>
            <a:r>
              <a:rPr lang="en-US"/>
              <a:t>Compliant vs. engaged</a:t>
            </a:r>
          </a:p>
          <a:p>
            <a:pPr lvl="1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89EDC-43D2-5D98-7FF4-4E0DCEE89930}"/>
              </a:ext>
            </a:extLst>
          </p:cNvPr>
          <p:cNvSpPr txBox="1"/>
          <p:nvPr/>
        </p:nvSpPr>
        <p:spPr>
          <a:xfrm>
            <a:off x="782261" y="4719995"/>
            <a:ext cx="5248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45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F94E9E-D850-CE03-E46B-D260DEDC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Takeaways and What Next?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BD501C-6137-0846-D2D4-43063886EE32}"/>
              </a:ext>
            </a:extLst>
          </p:cNvPr>
          <p:cNvSpPr txBox="1"/>
          <p:nvPr/>
        </p:nvSpPr>
        <p:spPr>
          <a:xfrm>
            <a:off x="782261" y="4719995"/>
            <a:ext cx="5248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7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57A68E-35C4-EF59-2C57-D1E5F951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Takeaways…</a:t>
            </a:r>
            <a:endParaRPr lang="en-US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B1244-FA11-4E43-8615-A4F2E31CF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500" y="1152475"/>
            <a:ext cx="3673800" cy="34164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/>
              <a:t>Engaging faculty across the various entry points for assessment is </a:t>
            </a:r>
            <a:r>
              <a:rPr lang="en-US" i="1"/>
              <a:t>difficult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/>
              <a:t>Intentional, highly scaffolded, approaches to supporting faculty-driven assessment design improve engagement and compliance</a:t>
            </a:r>
          </a:p>
          <a:p>
            <a:pPr>
              <a:spcAft>
                <a:spcPts val="600"/>
              </a:spcAft>
            </a:pPr>
            <a:r>
              <a:rPr lang="en-US"/>
              <a:t>A dedicated cross-program assessment team improves consistency and scalability and reduces faculty burden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65357-F63B-1677-642B-5BE7F18735A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600"/>
              <a:t>Structure helps faculty engage with assessment, but flexibility sustains their engagement </a:t>
            </a:r>
          </a:p>
          <a:p>
            <a:r>
              <a:rPr lang="en-US" sz="1600"/>
              <a:t>Empowering faculty to determine the assessment implementation at both strategic and on-the-ground levels builds buy-in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12E919-244B-6CCB-4003-4245CBC46888}"/>
              </a:ext>
            </a:extLst>
          </p:cNvPr>
          <p:cNvSpPr txBox="1"/>
          <p:nvPr/>
        </p:nvSpPr>
        <p:spPr>
          <a:xfrm>
            <a:off x="782261" y="4719995"/>
            <a:ext cx="5248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11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F659-F9B0-4B49-90AD-6C1C6A634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…and </a:t>
            </a:r>
            <a:r>
              <a:rPr lang="en-US" b="1"/>
              <a:t>What Next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AFE91-36ED-38A6-753A-F75AA5BB5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575" y="1152475"/>
            <a:ext cx="7902398" cy="3416400"/>
          </a:xfrm>
        </p:spPr>
        <p:txBody>
          <a:bodyPr>
            <a:normAutofit/>
          </a:bodyPr>
          <a:lstStyle/>
          <a:p>
            <a:r>
              <a:rPr lang="en-US" dirty="0"/>
              <a:t>Program-level rubric-norming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Reviewing use of criteria – planned vs actual</a:t>
            </a:r>
          </a:p>
          <a:p>
            <a:pPr marL="101600" indent="0">
              <a:buNone/>
            </a:pPr>
            <a:endParaRPr lang="en-US" dirty="0"/>
          </a:p>
          <a:p>
            <a:r>
              <a:rPr lang="en-US" dirty="0"/>
              <a:t>Measures of “student success” increasingly rely on student learning outcomes assessment</a:t>
            </a:r>
          </a:p>
          <a:p>
            <a:pPr lvl="1"/>
            <a:r>
              <a:rPr lang="en-US" dirty="0"/>
              <a:t>E.g. HLC, Revised Criteria for Accreditation </a:t>
            </a:r>
          </a:p>
          <a:p>
            <a:pPr lvl="2"/>
            <a:r>
              <a:rPr lang="en-US" dirty="0"/>
              <a:t>Criterion 3.E. – Assessment of Student Learning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AF949-B992-7D3B-EE9E-061EC450E220}"/>
              </a:ext>
            </a:extLst>
          </p:cNvPr>
          <p:cNvSpPr txBox="1"/>
          <p:nvPr/>
        </p:nvSpPr>
        <p:spPr>
          <a:xfrm>
            <a:off x="782261" y="4719995"/>
            <a:ext cx="5248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4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9F0407-2431-C498-5B54-BCF51147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Session Outline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64495-F5D2-568D-18B9-D416FE6FE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39" y="894450"/>
            <a:ext cx="5820448" cy="335957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Overview</a:t>
            </a:r>
          </a:p>
          <a:p>
            <a:pPr lvl="1"/>
            <a:r>
              <a:rPr lang="en-US"/>
              <a:t>Challenges Inherited</a:t>
            </a:r>
          </a:p>
          <a:p>
            <a:pPr lvl="1"/>
            <a:r>
              <a:rPr lang="en-US"/>
              <a:t>The (new) IU Online Model for Collaborative Program Assessment</a:t>
            </a:r>
          </a:p>
          <a:p>
            <a:pPr lvl="2"/>
            <a:r>
              <a:rPr lang="en-US"/>
              <a:t>Collaborative Rubric Design</a:t>
            </a:r>
          </a:p>
          <a:p>
            <a:pPr lvl="1"/>
            <a:r>
              <a:rPr lang="en-US"/>
              <a:t>Impact and Outcomes</a:t>
            </a:r>
          </a:p>
          <a:p>
            <a:r>
              <a:rPr lang="en-US"/>
              <a:t>Application</a:t>
            </a:r>
          </a:p>
          <a:p>
            <a:pPr lvl="1"/>
            <a:r>
              <a:rPr lang="en-US"/>
              <a:t>Comparing Program Assessment Approaches</a:t>
            </a:r>
          </a:p>
          <a:p>
            <a:pPr lvl="1"/>
            <a:r>
              <a:rPr lang="en-US"/>
              <a:t>Going beyond “compliant” to “enthusiastic”</a:t>
            </a:r>
          </a:p>
          <a:p>
            <a:r>
              <a:rPr lang="en-US"/>
              <a:t>Conclusion</a:t>
            </a:r>
          </a:p>
          <a:p>
            <a:pPr lvl="1"/>
            <a:r>
              <a:rPr lang="en-US"/>
              <a:t>Takeaways</a:t>
            </a:r>
          </a:p>
          <a:p>
            <a:pPr lvl="1"/>
            <a:r>
              <a:rPr lang="en-US"/>
              <a:t>What next? </a:t>
            </a:r>
          </a:p>
          <a:p>
            <a:endParaRPr lang="en-US"/>
          </a:p>
        </p:txBody>
      </p:sp>
      <p:pic>
        <p:nvPicPr>
          <p:cNvPr id="2" name="Picture 1" descr="A red map with white text&#10;&#10;Description automatically generated">
            <a:extLst>
              <a:ext uri="{FF2B5EF4-FFF2-40B4-BE49-F238E27FC236}">
                <a16:creationId xmlns:a16="http://schemas.microsoft.com/office/drawing/2014/main" id="{328A0007-0D56-4175-D36D-B8144B5C9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793" y="0"/>
            <a:ext cx="3539919" cy="30927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552F59-6183-ECE4-00AF-6EEE0CC3CEFF}"/>
              </a:ext>
            </a:extLst>
          </p:cNvPr>
          <p:cNvSpPr txBox="1"/>
          <p:nvPr/>
        </p:nvSpPr>
        <p:spPr>
          <a:xfrm>
            <a:off x="782261" y="4719995"/>
            <a:ext cx="5248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7F691D-F188-BBED-2C0A-682DAD240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067" y="3272547"/>
            <a:ext cx="2153041" cy="154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27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BB4-9772-6A70-7950-9B7AAAB4B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Selected References and Theoretical Grounding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5A2D5-7AF0-E080-AAC6-F64AD523C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574" y="1152475"/>
            <a:ext cx="7805591" cy="3416400"/>
          </a:xfrm>
        </p:spPr>
        <p:txBody>
          <a:bodyPr>
            <a:normAutofit/>
          </a:bodyPr>
          <a:lstStyle/>
          <a:p>
            <a:pPr marL="458788" indent="-346075">
              <a:spcAft>
                <a:spcPts val="1200"/>
              </a:spcAft>
              <a:buNone/>
            </a:pPr>
            <a:r>
              <a:rPr lang="en-US" sz="1200">
                <a:solidFill>
                  <a:srgbClr val="222222"/>
                </a:solidFill>
                <a:latin typeface="Work Sans" pitchFamily="2" charset="0"/>
              </a:rPr>
              <a:t>Banta, T. W., Jones, E. A., &amp; Black, K. E. (2009). </a:t>
            </a:r>
            <a:r>
              <a:rPr lang="en-US" sz="1200" i="1">
                <a:solidFill>
                  <a:srgbClr val="222222"/>
                </a:solidFill>
                <a:latin typeface="Work Sans" pitchFamily="2" charset="0"/>
              </a:rPr>
              <a:t>Designing effective assessment: Principles and profiles of good practice</a:t>
            </a:r>
            <a:r>
              <a:rPr lang="en-US" sz="1200">
                <a:solidFill>
                  <a:srgbClr val="222222"/>
                </a:solidFill>
                <a:latin typeface="Work Sans" pitchFamily="2" charset="0"/>
              </a:rPr>
              <a:t>. John Wiley &amp; Sons.</a:t>
            </a:r>
            <a:endParaRPr lang="en-US" sz="1400">
              <a:solidFill>
                <a:srgbClr val="222222"/>
              </a:solidFill>
              <a:latin typeface="Work Sans" pitchFamily="2" charset="0"/>
            </a:endParaRPr>
          </a:p>
          <a:p>
            <a:pPr marL="458788" indent="-346075">
              <a:spcAft>
                <a:spcPts val="1200"/>
              </a:spcAft>
              <a:buNone/>
            </a:pPr>
            <a:r>
              <a:rPr lang="en-US" sz="1200" b="0" i="0" err="1">
                <a:solidFill>
                  <a:srgbClr val="222222"/>
                </a:solidFill>
                <a:effectLst/>
                <a:latin typeface="Work Sans" pitchFamily="2" charset="0"/>
              </a:rPr>
              <a:t>Doohan</a:t>
            </a:r>
            <a:r>
              <a:rPr lang="en-US" sz="1200" b="0" i="0">
                <a:solidFill>
                  <a:srgbClr val="222222"/>
                </a:solidFill>
                <a:effectLst/>
                <a:latin typeface="Work Sans" pitchFamily="2" charset="0"/>
              </a:rPr>
              <a:t>, E. A., Lawless, B., &amp; Ho, E. Y. (2022). Are students learning what we want them to learn? A communication program assessment. </a:t>
            </a:r>
            <a:r>
              <a:rPr lang="en-US" sz="1200" b="0" i="1">
                <a:solidFill>
                  <a:srgbClr val="222222"/>
                </a:solidFill>
                <a:effectLst/>
                <a:latin typeface="Work Sans" pitchFamily="2" charset="0"/>
              </a:rPr>
              <a:t>Communication Teacher</a:t>
            </a:r>
            <a:r>
              <a:rPr lang="en-US" sz="1200" b="0" i="0">
                <a:solidFill>
                  <a:srgbClr val="222222"/>
                </a:solidFill>
                <a:effectLst/>
                <a:latin typeface="Work Sans" pitchFamily="2" charset="0"/>
              </a:rPr>
              <a:t>, </a:t>
            </a:r>
            <a:r>
              <a:rPr lang="en-US" sz="1200" b="0" i="1">
                <a:solidFill>
                  <a:srgbClr val="222222"/>
                </a:solidFill>
                <a:effectLst/>
                <a:latin typeface="Work Sans" pitchFamily="2" charset="0"/>
              </a:rPr>
              <a:t>36</a:t>
            </a:r>
            <a:r>
              <a:rPr lang="en-US" sz="1200" b="0" i="0">
                <a:solidFill>
                  <a:srgbClr val="222222"/>
                </a:solidFill>
                <a:effectLst/>
                <a:latin typeface="Work Sans" pitchFamily="2" charset="0"/>
              </a:rPr>
              <a:t>(1), 54-66.</a:t>
            </a:r>
          </a:p>
          <a:p>
            <a:pPr marL="458788" indent="-346075">
              <a:spcAft>
                <a:spcPts val="1200"/>
              </a:spcAft>
              <a:buNone/>
            </a:pPr>
            <a:r>
              <a:rPr lang="en-US" sz="1100">
                <a:solidFill>
                  <a:srgbClr val="222222"/>
                </a:solidFill>
                <a:latin typeface="Work Sans" pitchFamily="2" charset="0"/>
              </a:rPr>
              <a:t>Fulcher, K. H., &amp; Prendergast, C. (2021). </a:t>
            </a:r>
            <a:r>
              <a:rPr lang="en-US" sz="1100" i="1">
                <a:solidFill>
                  <a:srgbClr val="222222"/>
                </a:solidFill>
                <a:latin typeface="Work Sans" pitchFamily="2" charset="0"/>
              </a:rPr>
              <a:t>Improving student learning at scale: A how-to guide for higher education</a:t>
            </a:r>
            <a:r>
              <a:rPr lang="en-US" sz="1100">
                <a:solidFill>
                  <a:srgbClr val="222222"/>
                </a:solidFill>
                <a:latin typeface="Work Sans" pitchFamily="2" charset="0"/>
              </a:rPr>
              <a:t>. Taylor &amp; Francis.</a:t>
            </a:r>
            <a:endParaRPr lang="en-US" sz="1200">
              <a:solidFill>
                <a:srgbClr val="222222"/>
              </a:solidFill>
              <a:latin typeface="Work Sans" pitchFamily="2" charset="0"/>
            </a:endParaRPr>
          </a:p>
          <a:p>
            <a:pPr marL="458788" indent="-346075">
              <a:spcAft>
                <a:spcPts val="1200"/>
              </a:spcAft>
              <a:buNone/>
            </a:pPr>
            <a:r>
              <a:rPr lang="en-US" sz="1100" b="0" i="0">
                <a:solidFill>
                  <a:srgbClr val="222222"/>
                </a:solidFill>
                <a:effectLst/>
                <a:latin typeface="Work Sans" pitchFamily="2" charset="0"/>
              </a:rPr>
              <a:t>Lindauer, J. R., &amp; Coward, P. A. (2021). Assessment of student learning in the arts, humanities, social sciences, and sciences. In </a:t>
            </a:r>
            <a:r>
              <a:rPr lang="en-US" sz="1100" b="0" i="1">
                <a:solidFill>
                  <a:srgbClr val="222222"/>
                </a:solidFill>
                <a:effectLst/>
                <a:latin typeface="Work Sans" pitchFamily="2" charset="0"/>
              </a:rPr>
              <a:t>Exemplars of Assessment in Higher Education</a:t>
            </a:r>
            <a:r>
              <a:rPr lang="en-US" sz="1100" b="0" i="0">
                <a:solidFill>
                  <a:srgbClr val="222222"/>
                </a:solidFill>
                <a:effectLst/>
                <a:latin typeface="Work Sans" pitchFamily="2" charset="0"/>
              </a:rPr>
              <a:t> (pp. 26-38). Routledge.</a:t>
            </a:r>
            <a:endParaRPr lang="en-US" sz="1200">
              <a:solidFill>
                <a:srgbClr val="222222"/>
              </a:solidFill>
              <a:latin typeface="Work Sans" pitchFamily="2" charset="0"/>
            </a:endParaRPr>
          </a:p>
          <a:p>
            <a:pPr marL="458788" indent="-346075">
              <a:spcAft>
                <a:spcPts val="1200"/>
              </a:spcAft>
              <a:buNone/>
            </a:pPr>
            <a:r>
              <a:rPr lang="en-US" sz="1200">
                <a:solidFill>
                  <a:srgbClr val="222222"/>
                </a:solidFill>
                <a:latin typeface="Work Sans" pitchFamily="2" charset="0"/>
              </a:rPr>
              <a:t>Stevens, D.D., &amp; Levi, A.J. (2012). Rubrics and Program Assessment. In </a:t>
            </a:r>
            <a:r>
              <a:rPr lang="en-US" sz="1200" i="1">
                <a:solidFill>
                  <a:srgbClr val="222222"/>
                </a:solidFill>
                <a:latin typeface="Work Sans" pitchFamily="2" charset="0"/>
              </a:rPr>
              <a:t>I</a:t>
            </a:r>
            <a:r>
              <a:rPr lang="en-US" sz="1100" b="0" i="1">
                <a:solidFill>
                  <a:srgbClr val="222222"/>
                </a:solidFill>
                <a:effectLst/>
                <a:latin typeface="Work Sans" pitchFamily="2" charset="0"/>
              </a:rPr>
              <a:t>ntroduction to rubrics: An assessment tool to save grading time, convey effective feedback, and promote student learning</a:t>
            </a:r>
            <a:r>
              <a:rPr lang="en-US" sz="1100" b="0" i="0">
                <a:solidFill>
                  <a:srgbClr val="222222"/>
                </a:solidFill>
                <a:effectLst/>
                <a:latin typeface="Work Sans" pitchFamily="2" charset="0"/>
              </a:rPr>
              <a:t>. Routledge. </a:t>
            </a:r>
            <a:endParaRPr lang="en-US" sz="1050" b="0" i="0">
              <a:solidFill>
                <a:srgbClr val="222222"/>
              </a:solidFill>
              <a:effectLst/>
              <a:latin typeface="Work San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5AB9C-ECA3-1032-7A60-6AEF4956A3F2}"/>
              </a:ext>
            </a:extLst>
          </p:cNvPr>
          <p:cNvSpPr txBox="1"/>
          <p:nvPr/>
        </p:nvSpPr>
        <p:spPr>
          <a:xfrm>
            <a:off x="782261" y="4719995"/>
            <a:ext cx="5248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25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21501E-92D5-12DE-5C66-70153E1697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  <a:br>
              <a:rPr lang="en-US"/>
            </a:br>
            <a:r>
              <a:rPr lang="en-US"/>
              <a:t>Questions and Feedback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C335339-ADBA-0B0F-26D1-7AAC0388D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425" y="3087100"/>
            <a:ext cx="7112100" cy="6594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Feel free to reach out at any time: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IU Online Program Assessment Team: </a:t>
            </a:r>
            <a:r>
              <a:rPr lang="en-US" dirty="0">
                <a:solidFill>
                  <a:schemeClr val="tx2"/>
                </a:solidFill>
                <a:hlinkClick r:id="rId2"/>
              </a:rPr>
              <a:t>iuoasmt@iu.edu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5F974-F914-544A-29B4-66ED7E7A9BB2}"/>
              </a:ext>
            </a:extLst>
          </p:cNvPr>
          <p:cNvSpPr txBox="1"/>
          <p:nvPr/>
        </p:nvSpPr>
        <p:spPr>
          <a:xfrm>
            <a:off x="782261" y="4719995"/>
            <a:ext cx="5248551" cy="307777"/>
          </a:xfrm>
          <a:prstGeom prst="rect">
            <a:avLst/>
          </a:prstGeom>
          <a:solidFill>
            <a:srgbClr val="5A0C0C"/>
          </a:solidFill>
        </p:spPr>
        <p:txBody>
          <a:bodyPr wrap="square" rtlCol="0">
            <a:spAutoFit/>
          </a:bodyPr>
          <a:lstStyle/>
          <a:p>
            <a:endParaRPr lang="en-US">
              <a:solidFill>
                <a:srgbClr val="861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7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C8152-449B-9331-C547-7A2C430D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Guiding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69F04-AF47-C439-1B78-5E5DADD1F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400" y="1122500"/>
            <a:ext cx="4779268" cy="3260400"/>
          </a:xfrm>
        </p:spPr>
        <p:txBody>
          <a:bodyPr/>
          <a:lstStyle/>
          <a:p>
            <a:r>
              <a:rPr lang="en-US" sz="2000"/>
              <a:t>Commitment to collaboration</a:t>
            </a:r>
          </a:p>
          <a:p>
            <a:r>
              <a:rPr lang="en-US" sz="2000"/>
              <a:t>Mindfulness of faculty workload</a:t>
            </a:r>
          </a:p>
          <a:p>
            <a:r>
              <a:rPr lang="en-US" sz="2000"/>
              <a:t>Embracing iterative nature of assessment</a:t>
            </a:r>
          </a:p>
          <a:p>
            <a:r>
              <a:rPr lang="en-US" sz="2000"/>
              <a:t>Ensuring assessment is purposeful, sustainable, and strategic</a:t>
            </a:r>
          </a:p>
          <a:p>
            <a:pPr marL="101600" indent="0">
              <a:buNone/>
            </a:pPr>
            <a:endParaRPr lang="en-US"/>
          </a:p>
        </p:txBody>
      </p:sp>
      <p:pic>
        <p:nvPicPr>
          <p:cNvPr id="4" name="Picture 3" descr="A screenshot of a diagram&#10;&#10;Description automatically generated">
            <a:extLst>
              <a:ext uri="{FF2B5EF4-FFF2-40B4-BE49-F238E27FC236}">
                <a16:creationId xmlns:a16="http://schemas.microsoft.com/office/drawing/2014/main" id="{8F77726F-2654-4647-E2CA-5E4A65F18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307" y="608100"/>
            <a:ext cx="3146203" cy="39110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D917D-189A-2E87-4771-278F80922EBB}"/>
              </a:ext>
            </a:extLst>
          </p:cNvPr>
          <p:cNvSpPr txBox="1"/>
          <p:nvPr/>
        </p:nvSpPr>
        <p:spPr>
          <a:xfrm>
            <a:off x="782261" y="4719995"/>
            <a:ext cx="5248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70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B66E1-F78D-4C4A-90BB-583224BD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03" y="464386"/>
            <a:ext cx="8002170" cy="779318"/>
          </a:xfrm>
        </p:spPr>
        <p:txBody>
          <a:bodyPr/>
          <a:lstStyle/>
          <a:p>
            <a:r>
              <a:rPr lang="en-US">
                <a:latin typeface="Work Sans" pitchFamily="2" charset="0"/>
              </a:rPr>
              <a:t>IU Online Collaborative Program Management &amp; Assessment </a:t>
            </a:r>
            <a:br>
              <a:rPr lang="en-US">
                <a:latin typeface="Work Sans" pitchFamily="2" charset="0"/>
              </a:rPr>
            </a:br>
            <a:endParaRPr lang="en-US">
              <a:latin typeface="Work San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96B76-41E1-469E-96E3-B54877BBC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235" y="1482119"/>
            <a:ext cx="4297344" cy="2792362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Work Sans" pitchFamily="2" charset="0"/>
              </a:rPr>
              <a:t>Faculty Committees maintain control of the degree programs</a:t>
            </a:r>
          </a:p>
          <a:p>
            <a:endParaRPr lang="en-US" sz="2000" dirty="0">
              <a:solidFill>
                <a:schemeClr val="tx1"/>
              </a:solidFill>
              <a:latin typeface="Work Sans" pitchFamily="2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Work Sans" pitchFamily="2" charset="0"/>
              </a:rPr>
              <a:t>Curriculum and Assessment Support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Work Sans" pitchFamily="2" charset="0"/>
              </a:rPr>
              <a:t>Program Managers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Work Sans" pitchFamily="2" charset="0"/>
              </a:rPr>
              <a:t>Assessment Support Team</a:t>
            </a:r>
          </a:p>
          <a:p>
            <a:pPr lvl="1"/>
            <a:endParaRPr lang="en-US" dirty="0">
              <a:solidFill>
                <a:schemeClr val="tx1"/>
              </a:solidFill>
              <a:latin typeface="Work Sans" pitchFamily="2" charset="0"/>
            </a:endParaRPr>
          </a:p>
          <a:p>
            <a:r>
              <a:rPr lang="en-US" dirty="0">
                <a:solidFill>
                  <a:schemeClr val="tx1"/>
                </a:solidFill>
                <a:latin typeface="Work Sans" pitchFamily="2" charset="0"/>
              </a:rPr>
              <a:t>Faculty Directors</a:t>
            </a:r>
          </a:p>
          <a:p>
            <a:pPr lvl="1"/>
            <a:endParaRPr lang="en-US" dirty="0">
              <a:solidFill>
                <a:schemeClr val="tx1"/>
              </a:solidFill>
              <a:latin typeface="Work Sans" pitchFamily="2" charset="0"/>
            </a:endParaRPr>
          </a:p>
        </p:txBody>
      </p:sp>
      <p:pic>
        <p:nvPicPr>
          <p:cNvPr id="5" name="Picture 4" descr="A red and white sign&#10;&#10;Description automatically generated">
            <a:extLst>
              <a:ext uri="{FF2B5EF4-FFF2-40B4-BE49-F238E27FC236}">
                <a16:creationId xmlns:a16="http://schemas.microsoft.com/office/drawing/2014/main" id="{A96BAC08-AEEF-41F6-BC6F-2BBF2A5ED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6" y="1546413"/>
            <a:ext cx="4637377" cy="22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5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BCD14-A39D-CDD2-6336-D8114332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Inherited Program Assessment Landscape</a:t>
            </a:r>
          </a:p>
        </p:txBody>
      </p:sp>
      <p:graphicFrame>
        <p:nvGraphicFramePr>
          <p:cNvPr id="4" name="Content Placeholder 3" descr="SmartArt timeline">
            <a:extLst>
              <a:ext uri="{FF2B5EF4-FFF2-40B4-BE49-F238E27FC236}">
                <a16:creationId xmlns:a16="http://schemas.microsoft.com/office/drawing/2014/main" id="{AD7E0563-C845-FE8A-C7EE-A9E1E9D24A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476144"/>
              </p:ext>
            </p:extLst>
          </p:nvPr>
        </p:nvGraphicFramePr>
        <p:xfrm>
          <a:off x="40824" y="791644"/>
          <a:ext cx="9062351" cy="3560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7E2E59-E434-6D78-1A33-C43867E2AFCE}"/>
              </a:ext>
            </a:extLst>
          </p:cNvPr>
          <p:cNvSpPr txBox="1"/>
          <p:nvPr/>
        </p:nvSpPr>
        <p:spPr>
          <a:xfrm>
            <a:off x="782261" y="4719995"/>
            <a:ext cx="5248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9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34BDA7E-A749-DCA3-0ABA-53FFDD88F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50" y="321750"/>
            <a:ext cx="8241900" cy="572700"/>
          </a:xfrm>
        </p:spPr>
        <p:txBody>
          <a:bodyPr>
            <a:normAutofit fontScale="90000"/>
          </a:bodyPr>
          <a:lstStyle/>
          <a:p>
            <a:r>
              <a:rPr lang="en-US"/>
              <a:t>Faculty Committee for Assessment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6CEBF9A-D643-1805-C7DB-717C23B6F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400" y="1122500"/>
            <a:ext cx="3794564" cy="3260400"/>
          </a:xfrm>
        </p:spPr>
        <p:txBody>
          <a:bodyPr/>
          <a:lstStyle/>
          <a:p>
            <a:r>
              <a:rPr lang="en-US"/>
              <a:t>Two meetings per semester via Zoom</a:t>
            </a:r>
            <a:br>
              <a:rPr lang="en-US"/>
            </a:br>
            <a:endParaRPr lang="en-US"/>
          </a:p>
          <a:p>
            <a:r>
              <a:rPr lang="en-US"/>
              <a:t>Coordinated by IU Online Program Assessment Team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E12F4F6-6864-04EE-3CBD-B0EE142177B7}"/>
              </a:ext>
            </a:extLst>
          </p:cNvPr>
          <p:cNvSpPr txBox="1">
            <a:spLocks/>
          </p:cNvSpPr>
          <p:nvPr/>
        </p:nvSpPr>
        <p:spPr>
          <a:xfrm>
            <a:off x="4384964" y="1122499"/>
            <a:ext cx="3794564" cy="386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Work Sans Medium"/>
              <a:buChar char="●"/>
              <a:defRPr sz="2000" b="0" i="0" u="none" strike="noStrike" cap="none">
                <a:solidFill>
                  <a:schemeClr val="dk2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Work Sans"/>
              <a:buChar char="○"/>
              <a:defRPr sz="16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Work Sans"/>
              <a:buChar char="○"/>
              <a:defRPr sz="13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ork Sans"/>
              <a:buChar char="■"/>
              <a:defRPr sz="12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ork Sans"/>
              <a:buChar char="●"/>
              <a:defRPr sz="12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ork Sans"/>
              <a:buChar char="○"/>
              <a:defRPr sz="12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ork Sans"/>
              <a:buChar char="■"/>
              <a:defRPr sz="12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n-US">
                <a:effectLst/>
                <a:latin typeface="Work Sans Medium" pitchFamily="2" charset="0"/>
              </a:rPr>
              <a:t>Charged with:</a:t>
            </a:r>
          </a:p>
          <a:p>
            <a:pPr lvl="1"/>
            <a:r>
              <a:rPr lang="en-US">
                <a:effectLst/>
                <a:latin typeface="Work Sans" pitchFamily="2" charset="0"/>
              </a:rPr>
              <a:t>Establishing/revising Program Goals</a:t>
            </a:r>
          </a:p>
          <a:p>
            <a:pPr lvl="1"/>
            <a:r>
              <a:rPr lang="en-US">
                <a:effectLst/>
                <a:latin typeface="Work Sans" pitchFamily="2" charset="0"/>
              </a:rPr>
              <a:t>Establishing/revising Program Learning Outcomes</a:t>
            </a:r>
          </a:p>
          <a:p>
            <a:pPr lvl="1"/>
            <a:r>
              <a:rPr lang="en-US">
                <a:effectLst/>
                <a:latin typeface="Work Sans" pitchFamily="2" charset="0"/>
              </a:rPr>
              <a:t>Establishing/revising measurable Program Learning Outcome Rubrics</a:t>
            </a:r>
          </a:p>
          <a:p>
            <a:pPr lvl="1"/>
            <a:r>
              <a:rPr lang="en-US">
                <a:effectLst/>
                <a:latin typeface="Work Sans" pitchFamily="2" charset="0"/>
              </a:rPr>
              <a:t>Making Program-related recommendations based on assessment findings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0D0555-5052-26F5-B3F2-8EF4072EE17A}"/>
              </a:ext>
            </a:extLst>
          </p:cNvPr>
          <p:cNvSpPr txBox="1"/>
          <p:nvPr/>
        </p:nvSpPr>
        <p:spPr>
          <a:xfrm>
            <a:off x="782261" y="4719995"/>
            <a:ext cx="5248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6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53A9-0E62-9E0B-EB44-D442E9B46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/>
              <a:t>Transformative PLO Process Example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6106A-8273-24FF-76F9-207AC04D7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546" y="1418622"/>
            <a:ext cx="3673800" cy="2898576"/>
          </a:xfrm>
        </p:spPr>
        <p:txBody>
          <a:bodyPr>
            <a:normAutofit fontScale="85000" lnSpcReduction="10000"/>
          </a:bodyPr>
          <a:lstStyle/>
          <a:p>
            <a:pPr marL="101600" indent="0" algn="ctr">
              <a:buNone/>
            </a:pPr>
            <a:r>
              <a:rPr lang="en-US" sz="2000" b="1" u="sng">
                <a:solidFill>
                  <a:srgbClr val="861A08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Original</a:t>
            </a:r>
            <a:endParaRPr lang="en-US" b="1" u="sng">
              <a:solidFill>
                <a:srgbClr val="861A08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r>
              <a:rPr lang="en-US" sz="2000" u="sng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PLO 01</a:t>
            </a:r>
            <a:r>
              <a:rPr lang="en-US" sz="2000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: </a:t>
            </a:r>
            <a:r>
              <a:rPr lang="en-US" sz="2000">
                <a:effectLst/>
                <a:highlight>
                  <a:srgbClr val="FF0000"/>
                </a:highlight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Identify</a:t>
            </a:r>
            <a:r>
              <a:rPr lang="en-US" sz="2000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</a:t>
            </a:r>
            <a:r>
              <a:rPr lang="en-US" sz="2000">
                <a:effectLst/>
                <a:highlight>
                  <a:srgbClr val="FFFF00"/>
                </a:highlight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core components and processes of the criminal justice system</a:t>
            </a:r>
            <a:r>
              <a:rPr lang="en-US" sz="2000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and describe and </a:t>
            </a:r>
            <a:r>
              <a:rPr lang="en-US" sz="2000">
                <a:effectLst/>
                <a:highlight>
                  <a:srgbClr val="00FFFF"/>
                </a:highlight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analyze</a:t>
            </a:r>
            <a:r>
              <a:rPr lang="en-US" sz="2000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</a:t>
            </a:r>
            <a:r>
              <a:rPr lang="en-US" sz="2000">
                <a:effectLst/>
                <a:highlight>
                  <a:srgbClr val="FF0000"/>
                </a:highlight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major issues </a:t>
            </a:r>
            <a:r>
              <a:rPr lang="en-US" sz="2000">
                <a:effectLst/>
                <a:highlight>
                  <a:srgbClr val="C0C0C0"/>
                </a:highlight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such as: police use of force, the school to prison pipeline, mass incarceration, and other topics of debate with</a:t>
            </a:r>
            <a:r>
              <a:rPr lang="en-US" sz="2000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</a:t>
            </a:r>
            <a:r>
              <a:rPr lang="en-US" sz="2000">
                <a:effectLst/>
                <a:highlight>
                  <a:srgbClr val="00FF00"/>
                </a:highlight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a particular emphasis on diversity issues</a:t>
            </a:r>
            <a:r>
              <a:rPr lang="en-US" sz="2000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.</a:t>
            </a:r>
          </a:p>
          <a:p>
            <a:pPr marL="101600" indent="0">
              <a:buNone/>
            </a:pPr>
            <a:endParaRPr lang="en-US" sz="2000" b="1" u="sng">
              <a:solidFill>
                <a:srgbClr val="861A08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E36F2-D781-8B2C-84B4-9AFA15D05A5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76791" y="1376157"/>
            <a:ext cx="3673800" cy="3493555"/>
          </a:xfrm>
        </p:spPr>
        <p:txBody>
          <a:bodyPr>
            <a:normAutofit fontScale="85000" lnSpcReduction="10000"/>
          </a:bodyPr>
          <a:lstStyle/>
          <a:p>
            <a:pPr marL="101600" indent="0" algn="ctr">
              <a:buNone/>
            </a:pPr>
            <a:r>
              <a:rPr lang="en-US" b="1" u="sng">
                <a:solidFill>
                  <a:srgbClr val="861A08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Revised</a:t>
            </a:r>
            <a:endParaRPr lang="en-US" b="1" u="sng">
              <a:solidFill>
                <a:srgbClr val="861A08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3" indent="0" algn="just">
              <a:buNone/>
            </a:pPr>
            <a:r>
              <a:rPr lang="en-US" sz="1700" u="sng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PLO 01</a:t>
            </a:r>
            <a:r>
              <a:rPr lang="en-US" sz="1700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: </a:t>
            </a:r>
            <a:r>
              <a:rPr lang="en-US" sz="1700">
                <a:effectLst/>
                <a:highlight>
                  <a:srgbClr val="FF0000"/>
                </a:highlight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Evaluate</a:t>
            </a:r>
            <a:r>
              <a:rPr lang="en-US" sz="1700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</a:t>
            </a:r>
            <a:r>
              <a:rPr lang="en-US" sz="1700">
                <a:effectLst/>
                <a:highlight>
                  <a:srgbClr val="FFFF00"/>
                </a:highlight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core components and processes of the criminal justice system</a:t>
            </a:r>
            <a:r>
              <a:rPr lang="en-US" sz="1700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.</a:t>
            </a:r>
          </a:p>
          <a:p>
            <a:pPr marL="0" lvl="3" indent="0" algn="just">
              <a:buNone/>
            </a:pPr>
            <a:endParaRPr lang="en-US" sz="1700">
              <a:effectLst/>
              <a:latin typeface="Calibri" panose="020F0502020204030204" pitchFamily="34" charset="0"/>
              <a:ea typeface="Tw Cen MT" panose="020B0602020104020603" pitchFamily="34" charset="0"/>
              <a:cs typeface="Tw Cen MT" panose="020B0602020104020603" pitchFamily="34" charset="0"/>
            </a:endParaRPr>
          </a:p>
          <a:p>
            <a:pPr marL="0" lvl="3" indent="0" algn="just">
              <a:buNone/>
            </a:pPr>
            <a:r>
              <a:rPr lang="en-US" sz="1700" u="sng"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PLO 02</a:t>
            </a:r>
            <a:r>
              <a:rPr lang="en-US" sz="1700"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: </a:t>
            </a:r>
            <a:r>
              <a:rPr lang="en-US" sz="1700">
                <a:effectLst/>
                <a:highlight>
                  <a:srgbClr val="00FFFF"/>
                </a:highlight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Analyze</a:t>
            </a:r>
            <a:r>
              <a:rPr lang="en-US" sz="1700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</a:t>
            </a:r>
            <a:r>
              <a:rPr lang="en-US" sz="1700">
                <a:effectLst/>
                <a:highlight>
                  <a:srgbClr val="FF0000"/>
                </a:highlight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contemporary challenges</a:t>
            </a:r>
            <a:r>
              <a:rPr lang="en-US" sz="1700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</a:t>
            </a:r>
            <a:r>
              <a:rPr lang="en-US" sz="1700">
                <a:effectLst/>
                <a:highlight>
                  <a:srgbClr val="C0C0C0"/>
                </a:highlight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facing the criminal justice system as a whole</a:t>
            </a:r>
            <a:r>
              <a:rPr lang="en-US" sz="1700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.</a:t>
            </a:r>
          </a:p>
          <a:p>
            <a:pPr marL="0" lvl="3" indent="0" algn="just">
              <a:buNone/>
            </a:pPr>
            <a:endParaRPr lang="en-US" sz="1600">
              <a:effectLst/>
              <a:latin typeface="Calibri" panose="020F0502020204030204" pitchFamily="34" charset="0"/>
              <a:ea typeface="Tw Cen MT" panose="020B0602020104020603" pitchFamily="34" charset="0"/>
              <a:cs typeface="Tw Cen MT" panose="020B0602020104020603" pitchFamily="34" charset="0"/>
            </a:endParaRPr>
          </a:p>
          <a:p>
            <a:pPr marL="0" lvl="3" indent="0" algn="just">
              <a:buNone/>
            </a:pPr>
            <a:r>
              <a:rPr lang="en-US" sz="1600" u="sng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PLO 06</a:t>
            </a:r>
            <a:r>
              <a:rPr lang="en-US" sz="1600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: </a:t>
            </a:r>
            <a:r>
              <a:rPr lang="en-US" sz="1600">
                <a:effectLst/>
                <a:highlight>
                  <a:srgbClr val="00FF00"/>
                </a:highlight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Evaluate how extralegal factors such as, but not limited to, age, ethnicity, gender, neurodiversity, race, religion, sexual orientation, and/or social class lead to disparate outcomes in the different components of the criminal justice system</a:t>
            </a:r>
            <a:r>
              <a:rPr lang="en-US" sz="1600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. </a:t>
            </a:r>
          </a:p>
          <a:p>
            <a:pPr marL="0" lvl="3" indent="0" algn="just">
              <a:buNone/>
            </a:pPr>
            <a:r>
              <a:rPr lang="en-US" sz="1700">
                <a:effectLst/>
                <a:latin typeface="Calibri" panose="020F0502020204030204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</a:t>
            </a:r>
          </a:p>
          <a:p>
            <a:pPr marL="101600" indent="0">
              <a:buNone/>
            </a:pPr>
            <a:endParaRPr lang="en-US" sz="2000" b="1" u="sng">
              <a:solidFill>
                <a:srgbClr val="861A08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263D4-28F6-A9B3-2394-79789E119E01}"/>
              </a:ext>
            </a:extLst>
          </p:cNvPr>
          <p:cNvSpPr txBox="1"/>
          <p:nvPr/>
        </p:nvSpPr>
        <p:spPr>
          <a:xfrm>
            <a:off x="40825" y="826302"/>
            <a:ext cx="90623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861A08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GC CJPS: Core Curriculum PLOs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3F0C7D-34EE-8113-325F-3D1EBD70E2B1}"/>
              </a:ext>
            </a:extLst>
          </p:cNvPr>
          <p:cNvGrpSpPr/>
          <p:nvPr/>
        </p:nvGrpSpPr>
        <p:grpSpPr>
          <a:xfrm>
            <a:off x="4003345" y="1835387"/>
            <a:ext cx="1073445" cy="1351174"/>
            <a:chOff x="3941676" y="1840309"/>
            <a:chExt cx="1198980" cy="135117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A90B44B-6B25-108D-0455-AB248AB107D3}"/>
                </a:ext>
              </a:extLst>
            </p:cNvPr>
            <p:cNvCxnSpPr>
              <a:cxnSpLocks/>
              <a:stCxn id="11" idx="7"/>
            </p:cNvCxnSpPr>
            <p:nvPr/>
          </p:nvCxnSpPr>
          <p:spPr>
            <a:xfrm flipV="1">
              <a:off x="4037467" y="1840309"/>
              <a:ext cx="1103189" cy="658015"/>
            </a:xfrm>
            <a:prstGeom prst="straightConnector1">
              <a:avLst/>
            </a:prstGeom>
            <a:ln>
              <a:solidFill>
                <a:srgbClr val="861A08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1474BC2-8185-5ACF-9636-0D69C056F81F}"/>
                </a:ext>
              </a:extLst>
            </p:cNvPr>
            <p:cNvCxnSpPr>
              <a:cxnSpLocks/>
              <a:stCxn id="11" idx="5"/>
            </p:cNvCxnSpPr>
            <p:nvPr/>
          </p:nvCxnSpPr>
          <p:spPr>
            <a:xfrm>
              <a:off x="4037467" y="2579822"/>
              <a:ext cx="1103189" cy="611661"/>
            </a:xfrm>
            <a:prstGeom prst="straightConnector1">
              <a:avLst/>
            </a:prstGeom>
            <a:ln>
              <a:solidFill>
                <a:srgbClr val="861A08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71CE085-6EF5-7FF8-134B-A190A56FB3CE}"/>
                </a:ext>
              </a:extLst>
            </p:cNvPr>
            <p:cNvSpPr/>
            <p:nvPr/>
          </p:nvSpPr>
          <p:spPr>
            <a:xfrm>
              <a:off x="3941676" y="2481445"/>
              <a:ext cx="112226" cy="115256"/>
            </a:xfrm>
            <a:prstGeom prst="ellipse">
              <a:avLst/>
            </a:prstGeom>
            <a:solidFill>
              <a:srgbClr val="861A08"/>
            </a:solidFill>
            <a:ln>
              <a:solidFill>
                <a:srgbClr val="861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5DED73D-29BF-7E53-3E7C-24CDBEF9AD1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698" y="2536378"/>
              <a:ext cx="1095958" cy="0"/>
            </a:xfrm>
            <a:prstGeom prst="straightConnector1">
              <a:avLst/>
            </a:prstGeom>
            <a:ln>
              <a:solidFill>
                <a:srgbClr val="861A08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4115B86-7786-9081-1F04-47AE8B4B8A53}"/>
              </a:ext>
            </a:extLst>
          </p:cNvPr>
          <p:cNvSpPr txBox="1"/>
          <p:nvPr/>
        </p:nvSpPr>
        <p:spPr>
          <a:xfrm>
            <a:off x="782261" y="4719995"/>
            <a:ext cx="5248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98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8"/>
          <p:cNvSpPr txBox="1">
            <a:spLocks noGrp="1"/>
          </p:cNvSpPr>
          <p:nvPr>
            <p:ph type="title"/>
          </p:nvPr>
        </p:nvSpPr>
        <p:spPr>
          <a:xfrm>
            <a:off x="590450" y="321750"/>
            <a:ext cx="8241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Collaborative Rubric Design</a:t>
            </a:r>
            <a:endParaRPr/>
          </a:p>
        </p:txBody>
      </p:sp>
      <p:sp>
        <p:nvSpPr>
          <p:cNvPr id="197" name="Google Shape;197;p38"/>
          <p:cNvSpPr txBox="1">
            <a:spLocks noGrp="1"/>
          </p:cNvSpPr>
          <p:nvPr>
            <p:ph type="body" idx="1"/>
          </p:nvPr>
        </p:nvSpPr>
        <p:spPr>
          <a:xfrm>
            <a:off x="565902" y="790174"/>
            <a:ext cx="8241900" cy="3927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342900" indent="-342900">
              <a:spcAft>
                <a:spcPts val="1200"/>
              </a:spcAft>
            </a:pPr>
            <a:r>
              <a:rPr lang="en-US"/>
              <a:t>Assessment Lead Pre-Meeting Tasks</a:t>
            </a:r>
          </a:p>
          <a:p>
            <a:pPr marL="800100" lvl="1" indent="-342900">
              <a:spcAft>
                <a:spcPts val="1200"/>
              </a:spcAft>
            </a:pPr>
            <a:r>
              <a:rPr lang="en-US"/>
              <a:t>Develop “working” course- and assignment-neutral rubrics for discussion based on PLOs determined by faculty committee. </a:t>
            </a: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  <a:p>
            <a:pPr marL="342900" indent="-342900">
              <a:spcAft>
                <a:spcPts val="1200"/>
              </a:spcAft>
            </a:pPr>
            <a:endParaRPr lang="en-US"/>
          </a:p>
          <a:p>
            <a:pPr marL="342900" indent="-342900">
              <a:spcAft>
                <a:spcPts val="1200"/>
              </a:spcAft>
            </a:pPr>
            <a:r>
              <a:rPr lang="en-US"/>
              <a:t>Rubric Development-oriented Meeting Flow</a:t>
            </a:r>
          </a:p>
          <a:p>
            <a:pPr marL="800100" lvl="1" indent="-342900">
              <a:spcAft>
                <a:spcPts val="600"/>
              </a:spcAft>
            </a:pPr>
            <a:r>
              <a:rPr lang="en-US"/>
              <a:t>Share “working” rubrics and determine performance thresholds</a:t>
            </a:r>
          </a:p>
          <a:p>
            <a:pPr marL="1257300" lvl="2" indent="-342900"/>
            <a:r>
              <a:rPr lang="en-US"/>
              <a:t>Facilitate / moderate discussion</a:t>
            </a:r>
          </a:p>
          <a:p>
            <a:pPr marL="1257300" lvl="2" indent="-342900"/>
            <a:r>
              <a:rPr lang="en-US"/>
              <a:t>Revise in real-time based on faculty consensus</a:t>
            </a:r>
          </a:p>
          <a:p>
            <a:pPr marL="800100" lvl="1" indent="-342900">
              <a:spcBef>
                <a:spcPts val="600"/>
              </a:spcBef>
            </a:pPr>
            <a:r>
              <a:rPr lang="en-US"/>
              <a:t>SME 1:1 meetings where appropriate to prepare for committee discussion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4D9940A-0057-8DD0-2B6B-6AF4C20E5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790223"/>
              </p:ext>
            </p:extLst>
          </p:nvPr>
        </p:nvGraphicFramePr>
        <p:xfrm>
          <a:off x="1502892" y="1832197"/>
          <a:ext cx="6318825" cy="97376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94159">
                  <a:extLst>
                    <a:ext uri="{9D8B030D-6E8A-4147-A177-3AD203B41FA5}">
                      <a16:colId xmlns:a16="http://schemas.microsoft.com/office/drawing/2014/main" val="3538192381"/>
                    </a:ext>
                  </a:extLst>
                </a:gridCol>
                <a:gridCol w="1194159">
                  <a:extLst>
                    <a:ext uri="{9D8B030D-6E8A-4147-A177-3AD203B41FA5}">
                      <a16:colId xmlns:a16="http://schemas.microsoft.com/office/drawing/2014/main" val="720008725"/>
                    </a:ext>
                  </a:extLst>
                </a:gridCol>
                <a:gridCol w="1194159">
                  <a:extLst>
                    <a:ext uri="{9D8B030D-6E8A-4147-A177-3AD203B41FA5}">
                      <a16:colId xmlns:a16="http://schemas.microsoft.com/office/drawing/2014/main" val="3812175918"/>
                    </a:ext>
                  </a:extLst>
                </a:gridCol>
                <a:gridCol w="1194159">
                  <a:extLst>
                    <a:ext uri="{9D8B030D-6E8A-4147-A177-3AD203B41FA5}">
                      <a16:colId xmlns:a16="http://schemas.microsoft.com/office/drawing/2014/main" val="1300026122"/>
                    </a:ext>
                  </a:extLst>
                </a:gridCol>
                <a:gridCol w="1542189">
                  <a:extLst>
                    <a:ext uri="{9D8B030D-6E8A-4147-A177-3AD203B41FA5}">
                      <a16:colId xmlns:a16="http://schemas.microsoft.com/office/drawing/2014/main" val="13060866"/>
                    </a:ext>
                  </a:extLst>
                </a:gridCol>
              </a:tblGrid>
              <a:tr h="377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Criteria/ Performance Indicator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4" marR="55124" marT="0" marB="36749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Exceeds Expectations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pts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4" marR="55124" marT="0" marB="36749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Meets Expectations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 pts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4" marR="55124" marT="0" marB="36749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Below Expectations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en-US" sz="11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pt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4" marR="55124" marT="0" marB="36749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 Submission/No Evidence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 pts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4" marR="55124" marT="0" marB="36749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0351528"/>
                  </a:ext>
                </a:extLst>
              </a:tr>
              <a:tr h="4078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4" marR="55124" marT="0" marB="36749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4" marR="55124" marT="0" marB="36749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4" marR="55124" marT="0" marB="36749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4" marR="55124" marT="0" marB="36749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4" marR="55124" marT="0" marB="36749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79137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B05178-A4F2-507C-B487-DF3CDDB848D7}"/>
              </a:ext>
            </a:extLst>
          </p:cNvPr>
          <p:cNvSpPr txBox="1"/>
          <p:nvPr/>
        </p:nvSpPr>
        <p:spPr>
          <a:xfrm>
            <a:off x="782261" y="4719995"/>
            <a:ext cx="5248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B88A-069C-692C-558F-FE37E8A3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 of Starting and Completed Rubrics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8790B-EB97-F643-4FE1-BA656F645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826" y="1122500"/>
            <a:ext cx="8458478" cy="3210160"/>
          </a:xfrm>
        </p:spPr>
        <p:txBody>
          <a:bodyPr>
            <a:normAutofit lnSpcReduction="10000"/>
          </a:bodyPr>
          <a:lstStyle/>
          <a:p>
            <a:pPr marL="101600" indent="0">
              <a:buNone/>
            </a:pPr>
            <a:r>
              <a:rPr lang="en-US" dirty="0"/>
              <a:t>Starting Point: </a:t>
            </a:r>
            <a:r>
              <a:rPr lang="en-US" dirty="0">
                <a:hlinkClick r:id="rId2"/>
              </a:rPr>
              <a:t>Adapted AAC&amp;U Rubric Template</a:t>
            </a:r>
            <a:br>
              <a:rPr lang="en-US" sz="1800" dirty="0"/>
            </a:b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BS Business Administration: </a:t>
            </a:r>
            <a:r>
              <a:rPr lang="en-US" sz="1800" dirty="0">
                <a:hlinkClick r:id="rId3"/>
              </a:rPr>
              <a:t>Pre-Revision</a:t>
            </a:r>
            <a:r>
              <a:rPr lang="en-US" sz="1800" dirty="0"/>
              <a:t> | </a:t>
            </a:r>
            <a:r>
              <a:rPr lang="en-US" sz="1800" dirty="0">
                <a:hlinkClick r:id="rId4"/>
              </a:rPr>
              <a:t>Revision</a:t>
            </a:r>
            <a:r>
              <a:rPr lang="en-US" sz="1800" dirty="0"/>
              <a:t> | </a:t>
            </a:r>
            <a:r>
              <a:rPr lang="en-US" sz="1800" dirty="0">
                <a:hlinkClick r:id="rId5"/>
              </a:rPr>
              <a:t>Post-Revision</a:t>
            </a:r>
            <a:br>
              <a:rPr lang="en-US" sz="1800" dirty="0"/>
            </a:b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GC / MAT Chemistry:  </a:t>
            </a:r>
            <a:r>
              <a:rPr lang="en-US" sz="1800" dirty="0">
                <a:hlinkClick r:id="rId6"/>
              </a:rPr>
              <a:t>Pre-Revision</a:t>
            </a:r>
            <a:r>
              <a:rPr lang="en-US" sz="1800" dirty="0"/>
              <a:t>  | </a:t>
            </a:r>
            <a:r>
              <a:rPr lang="en-US" sz="1800" dirty="0">
                <a:hlinkClick r:id="rId7"/>
              </a:rPr>
              <a:t>Revision</a:t>
            </a:r>
            <a:r>
              <a:rPr lang="en-US" sz="1800" dirty="0"/>
              <a:t> | </a:t>
            </a:r>
            <a:r>
              <a:rPr lang="en-US" sz="1800" dirty="0">
                <a:hlinkClick r:id="rId8"/>
              </a:rPr>
              <a:t>Post-Revision</a:t>
            </a:r>
            <a:br>
              <a:rPr lang="en-US" sz="1800" dirty="0"/>
            </a:b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GC Criminal Justice Leadership and Management:  </a:t>
            </a:r>
            <a:r>
              <a:rPr lang="en-US" sz="1800" dirty="0">
                <a:hlinkClick r:id="rId9"/>
              </a:rPr>
              <a:t>Pre-Revision</a:t>
            </a:r>
            <a:r>
              <a:rPr lang="en-US" sz="1800" dirty="0"/>
              <a:t>  |  </a:t>
            </a:r>
            <a:r>
              <a:rPr lang="en-US" sz="1800" dirty="0">
                <a:hlinkClick r:id="rId10"/>
              </a:rPr>
              <a:t>Post-Revision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MAT Education:  </a:t>
            </a:r>
            <a:r>
              <a:rPr lang="en-US" sz="1800" dirty="0">
                <a:hlinkClick r:id="rId11"/>
              </a:rPr>
              <a:t>Pre-Revision</a:t>
            </a:r>
            <a:r>
              <a:rPr lang="en-US" sz="1800" dirty="0"/>
              <a:t>  |  </a:t>
            </a:r>
            <a:r>
              <a:rPr lang="en-US" sz="1800" dirty="0">
                <a:hlinkClick r:id="rId12"/>
              </a:rPr>
              <a:t>Post-Revision</a:t>
            </a:r>
            <a:r>
              <a:rPr lang="en-US" sz="1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9A6C0-464C-A11E-22A6-B59A8166498F}"/>
              </a:ext>
            </a:extLst>
          </p:cNvPr>
          <p:cNvSpPr txBox="1"/>
          <p:nvPr/>
        </p:nvSpPr>
        <p:spPr>
          <a:xfrm>
            <a:off x="782261" y="4719995"/>
            <a:ext cx="5248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857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d99pryuzim8x3r3mpm1g6ta1aut5jd"/>
</p:tagLst>
</file>

<file path=ppt/theme/theme1.xml><?xml version="1.0" encoding="utf-8"?>
<a:theme xmlns:a="http://schemas.openxmlformats.org/drawingml/2006/main" name="IUO Co-brand Presentation Template SPR 2023 UPD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53D23EE6744749B860218DE6520CD7" ma:contentTypeVersion="14" ma:contentTypeDescription="Create a new document." ma:contentTypeScope="" ma:versionID="9a23ea8f16e1fbbc92d61c51bb5e9a74">
  <xsd:schema xmlns:xsd="http://www.w3.org/2001/XMLSchema" xmlns:xs="http://www.w3.org/2001/XMLSchema" xmlns:p="http://schemas.microsoft.com/office/2006/metadata/properties" xmlns:ns2="7ea81ae4-c659-4a1a-849f-b9e47a58b43b" xmlns:ns3="de2300b8-967e-4551-9625-4475010ac693" targetNamespace="http://schemas.microsoft.com/office/2006/metadata/properties" ma:root="true" ma:fieldsID="6c19a505e57390e35fec287a1dbcbb67" ns2:_="" ns3:_="">
    <xsd:import namespace="7ea81ae4-c659-4a1a-849f-b9e47a58b43b"/>
    <xsd:import namespace="de2300b8-967e-4551-9625-4475010ac6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81ae4-c659-4a1a-849f-b9e47a58b4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ec0a79-46cb-4568-9b1b-2d720bd320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300b8-967e-4551-9625-4475010ac69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a81ae4-c659-4a1a-849f-b9e47a58b43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FEFF95-A49A-4EA5-BADF-C21D2B394BD4}">
  <ds:schemaRefs>
    <ds:schemaRef ds:uri="7ea81ae4-c659-4a1a-849f-b9e47a58b43b"/>
    <ds:schemaRef ds:uri="de2300b8-967e-4551-9625-4475010ac6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4B8448E-DCF6-4D09-A22C-A506E0FAFB94}">
  <ds:schemaRefs>
    <ds:schemaRef ds:uri="http://purl.org/dc/terms/"/>
    <ds:schemaRef ds:uri="http://www.w3.org/XML/1998/namespace"/>
    <ds:schemaRef ds:uri="7ea81ae4-c659-4a1a-849f-b9e47a58b43b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de2300b8-967e-4551-9625-4475010ac693"/>
  </ds:schemaRefs>
</ds:datastoreItem>
</file>

<file path=customXml/itemProps3.xml><?xml version="1.0" encoding="utf-8"?>
<ds:datastoreItem xmlns:ds="http://schemas.openxmlformats.org/officeDocument/2006/customXml" ds:itemID="{9653C3CA-F339-4C31-A47B-B54BD5D3F0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1275</Words>
  <Application>Microsoft Office PowerPoint</Application>
  <PresentationFormat>On-screen Show (16:9)</PresentationFormat>
  <Paragraphs>166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Work Sans Light</vt:lpstr>
      <vt:lpstr>Work Sans</vt:lpstr>
      <vt:lpstr>Work Sans ExtraBold</vt:lpstr>
      <vt:lpstr>Arial</vt:lpstr>
      <vt:lpstr>Work Sans SemiBold</vt:lpstr>
      <vt:lpstr>Wingdings</vt:lpstr>
      <vt:lpstr>Work Sans Medium</vt:lpstr>
      <vt:lpstr>Calibri</vt:lpstr>
      <vt:lpstr>IUO Co-brand Presentation Template SPR 2023 UPDATE</vt:lpstr>
      <vt:lpstr>Faculty-Driven Quality Assurance</vt:lpstr>
      <vt:lpstr>Session Outline </vt:lpstr>
      <vt:lpstr>Guiding Principles</vt:lpstr>
      <vt:lpstr>IU Online Collaborative Program Management &amp; Assessment  </vt:lpstr>
      <vt:lpstr>Inherited Program Assessment Landscape</vt:lpstr>
      <vt:lpstr>Faculty Committee for Assessment</vt:lpstr>
      <vt:lpstr>Transformative PLO Process Example</vt:lpstr>
      <vt:lpstr>Collaborative Rubric Design</vt:lpstr>
      <vt:lpstr>Example of Starting and Completed Rubrics</vt:lpstr>
      <vt:lpstr>Implementation and  Data Collection</vt:lpstr>
      <vt:lpstr>Transforming the Faculty Experience</vt:lpstr>
      <vt:lpstr>Course Instructor Reflections</vt:lpstr>
      <vt:lpstr>Instructor Feedback on Assessment Rubrics</vt:lpstr>
      <vt:lpstr>Your Turn</vt:lpstr>
      <vt:lpstr>Small Group Discussion – Focus Questions </vt:lpstr>
      <vt:lpstr>Full Group Debrief and Action Items</vt:lpstr>
      <vt:lpstr>Takeaways and What Next?</vt:lpstr>
      <vt:lpstr>Takeaways…</vt:lpstr>
      <vt:lpstr>…and What Next</vt:lpstr>
      <vt:lpstr>Selected References and Theoretical Grounding</vt:lpstr>
      <vt:lpstr>Thank You! Questions and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Frontiers in Program Assessment</dc:title>
  <dc:creator>Rees, Kristoffer Michael</dc:creator>
  <cp:lastModifiedBy>Rees, Kristoffer Michael</cp:lastModifiedBy>
  <cp:revision>2</cp:revision>
  <dcterms:modified xsi:type="dcterms:W3CDTF">2024-10-25T16:13:31Z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0x0101001953D23EE6744749B860218DE6520CD7</vt:lpwstr>
  </property>
  <property fmtid="{D5CDD505-2E9C-101B-9397-08002B2CF9AE}" pid="3" name="MediaServiceImageTags">
    <vt:lpwstr/>
  </property>
</Properties>
</file>