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94" r:id="rId2"/>
    <p:sldMasterId id="2147483697" r:id="rId3"/>
  </p:sldMasterIdLst>
  <p:notesMasterIdLst>
    <p:notesMasterId r:id="rId37"/>
  </p:notesMasterIdLst>
  <p:handoutMasterIdLst>
    <p:handoutMasterId r:id="rId38"/>
  </p:handoutMasterIdLst>
  <p:sldIdLst>
    <p:sldId id="269" r:id="rId4"/>
    <p:sldId id="328"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266" r:id="rId23"/>
    <p:sldId id="329" r:id="rId24"/>
    <p:sldId id="330" r:id="rId25"/>
    <p:sldId id="331" r:id="rId26"/>
    <p:sldId id="343" r:id="rId27"/>
    <p:sldId id="344" r:id="rId28"/>
    <p:sldId id="335" r:id="rId29"/>
    <p:sldId id="336" r:id="rId30"/>
    <p:sldId id="337" r:id="rId31"/>
    <p:sldId id="338" r:id="rId32"/>
    <p:sldId id="339" r:id="rId33"/>
    <p:sldId id="340" r:id="rId34"/>
    <p:sldId id="342" r:id="rId35"/>
    <p:sldId id="34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4F"/>
    <a:srgbClr val="596BC5"/>
    <a:srgbClr val="4F6B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63" autoAdjust="0"/>
    <p:restoredTop sz="98004" autoAdjust="0"/>
  </p:normalViewPr>
  <p:slideViewPr>
    <p:cSldViewPr snapToGrid="0" snapToObjects="1">
      <p:cViewPr>
        <p:scale>
          <a:sx n="90" d="100"/>
          <a:sy n="90" d="100"/>
        </p:scale>
        <p:origin x="-41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All Online Programs</c:v>
                </c:pt>
              </c:strCache>
            </c:strRef>
          </c:tx>
          <c:invertIfNegative val="0"/>
          <c:dLbls>
            <c:txPr>
              <a:bodyPr/>
              <a:lstStyle/>
              <a:p>
                <a:pPr>
                  <a:defRPr sz="1400">
                    <a:latin typeface="+mj-lt"/>
                  </a:defRPr>
                </a:pPr>
                <a:endParaRPr lang="en-US"/>
              </a:p>
            </c:txPr>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Sheet1!$B$2:$B$6</c:f>
              <c:numCache>
                <c:formatCode>0%</c:formatCode>
                <c:ptCount val="5"/>
                <c:pt idx="0">
                  <c:v>0.47</c:v>
                </c:pt>
                <c:pt idx="1">
                  <c:v>0.45</c:v>
                </c:pt>
                <c:pt idx="2">
                  <c:v>0.47</c:v>
                </c:pt>
                <c:pt idx="3">
                  <c:v>0.41</c:v>
                </c:pt>
                <c:pt idx="4">
                  <c:v>0.32</c:v>
                </c:pt>
              </c:numCache>
            </c:numRef>
          </c:val>
        </c:ser>
        <c:ser>
          <c:idx val="1"/>
          <c:order val="1"/>
          <c:tx>
            <c:strRef>
              <c:f>Sheet1!$C$1</c:f>
              <c:strCache>
                <c:ptCount val="1"/>
                <c:pt idx="0">
                  <c:v>Some Programs</c:v>
                </c:pt>
              </c:strCache>
            </c:strRef>
          </c:tx>
          <c:invertIfNegative val="0"/>
          <c:dLbls>
            <c:txPr>
              <a:bodyPr/>
              <a:lstStyle/>
              <a:p>
                <a:pPr>
                  <a:defRPr sz="1400">
                    <a:latin typeface="+mj-lt"/>
                  </a:defRPr>
                </a:pPr>
                <a:endParaRPr lang="en-US"/>
              </a:p>
            </c:txPr>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Sheet1!$C$2:$C$6</c:f>
              <c:numCache>
                <c:formatCode>0%</c:formatCode>
                <c:ptCount val="5"/>
                <c:pt idx="0">
                  <c:v>0.38</c:v>
                </c:pt>
                <c:pt idx="1">
                  <c:v>0.4</c:v>
                </c:pt>
                <c:pt idx="2">
                  <c:v>0.33</c:v>
                </c:pt>
                <c:pt idx="3">
                  <c:v>0.39</c:v>
                </c:pt>
                <c:pt idx="4">
                  <c:v>0.19</c:v>
                </c:pt>
              </c:numCache>
            </c:numRef>
          </c:val>
        </c:ser>
        <c:ser>
          <c:idx val="2"/>
          <c:order val="2"/>
          <c:tx>
            <c:strRef>
              <c:f>Sheet1!$D$1</c:f>
              <c:strCache>
                <c:ptCount val="1"/>
                <c:pt idx="0">
                  <c:v>Planned</c:v>
                </c:pt>
              </c:strCache>
            </c:strRef>
          </c:tx>
          <c:invertIfNegative val="0"/>
          <c:dLbls>
            <c:txPr>
              <a:bodyPr/>
              <a:lstStyle/>
              <a:p>
                <a:pPr>
                  <a:defRPr sz="1400">
                    <a:latin typeface="+mj-lt"/>
                  </a:defRPr>
                </a:pPr>
                <a:endParaRPr lang="en-US"/>
              </a:p>
            </c:txPr>
            <c:showLegendKey val="0"/>
            <c:showVal val="1"/>
            <c:showCatName val="0"/>
            <c:showSerName val="0"/>
            <c:showPercent val="0"/>
            <c:showBubbleSize val="0"/>
            <c:showLeaderLines val="0"/>
          </c:dLbls>
          <c:cat>
            <c:strRef>
              <c:f>Sheet1!$A$2:$A$6</c:f>
              <c:strCache>
                <c:ptCount val="5"/>
                <c:pt idx="0">
                  <c:v>Faculty Development</c:v>
                </c:pt>
                <c:pt idx="1">
                  <c:v>Course Design</c:v>
                </c:pt>
                <c:pt idx="2">
                  <c:v>Program Design</c:v>
                </c:pt>
                <c:pt idx="3">
                  <c:v>Student Outcomes*</c:v>
                </c:pt>
                <c:pt idx="4">
                  <c:v>Support Services**</c:v>
                </c:pt>
              </c:strCache>
            </c:strRef>
          </c:cat>
          <c:val>
            <c:numRef>
              <c:f>Sheet1!$D$2:$D$6</c:f>
              <c:numCache>
                <c:formatCode>0%</c:formatCode>
                <c:ptCount val="5"/>
                <c:pt idx="0">
                  <c:v>0.11</c:v>
                </c:pt>
                <c:pt idx="1">
                  <c:v>0.11</c:v>
                </c:pt>
                <c:pt idx="2">
                  <c:v>0.15</c:v>
                </c:pt>
                <c:pt idx="3">
                  <c:v>0.13</c:v>
                </c:pt>
                <c:pt idx="4">
                  <c:v>0.15</c:v>
                </c:pt>
              </c:numCache>
            </c:numRef>
          </c:val>
        </c:ser>
        <c:dLbls>
          <c:showLegendKey val="0"/>
          <c:showVal val="0"/>
          <c:showCatName val="0"/>
          <c:showSerName val="0"/>
          <c:showPercent val="0"/>
          <c:showBubbleSize val="0"/>
        </c:dLbls>
        <c:gapWidth val="150"/>
        <c:overlap val="100"/>
        <c:axId val="2108323432"/>
        <c:axId val="2108326552"/>
      </c:barChart>
      <c:catAx>
        <c:axId val="2108323432"/>
        <c:scaling>
          <c:orientation val="minMax"/>
        </c:scaling>
        <c:delete val="0"/>
        <c:axPos val="b"/>
        <c:majorTickMark val="out"/>
        <c:minorTickMark val="none"/>
        <c:tickLblPos val="nextTo"/>
        <c:txPr>
          <a:bodyPr/>
          <a:lstStyle/>
          <a:p>
            <a:pPr>
              <a:defRPr sz="1600" b="1">
                <a:latin typeface="+mj-lt"/>
              </a:defRPr>
            </a:pPr>
            <a:endParaRPr lang="en-US"/>
          </a:p>
        </c:txPr>
        <c:crossAx val="2108326552"/>
        <c:crosses val="autoZero"/>
        <c:auto val="1"/>
        <c:lblAlgn val="ctr"/>
        <c:lblOffset val="100"/>
        <c:noMultiLvlLbl val="0"/>
      </c:catAx>
      <c:valAx>
        <c:axId val="2108326552"/>
        <c:scaling>
          <c:orientation val="minMax"/>
        </c:scaling>
        <c:delete val="0"/>
        <c:axPos val="l"/>
        <c:majorGridlines/>
        <c:numFmt formatCode="0%" sourceLinked="1"/>
        <c:majorTickMark val="out"/>
        <c:minorTickMark val="none"/>
        <c:tickLblPos val="nextTo"/>
        <c:txPr>
          <a:bodyPr/>
          <a:lstStyle/>
          <a:p>
            <a:pPr>
              <a:defRPr>
                <a:latin typeface="+mj-lt"/>
              </a:defRPr>
            </a:pPr>
            <a:endParaRPr lang="en-US"/>
          </a:p>
        </c:txPr>
        <c:crossAx val="2108323432"/>
        <c:crosses val="autoZero"/>
        <c:crossBetween val="between"/>
      </c:valAx>
    </c:plotArea>
    <c:legend>
      <c:legendPos val="r"/>
      <c:layout/>
      <c:overlay val="0"/>
      <c:txPr>
        <a:bodyPr/>
        <a:lstStyle/>
        <a:p>
          <a:pPr>
            <a:defRPr sz="1400" b="1">
              <a:latin typeface="+mj-lt"/>
            </a:defRPr>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All Online Programs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Faculty Development</c:v>
                </c:pt>
                <c:pt idx="1">
                  <c:v>Program Design</c:v>
                </c:pt>
                <c:pt idx="2">
                  <c:v>Course Design</c:v>
                </c:pt>
                <c:pt idx="3">
                  <c:v>Student Outcomes</c:v>
                </c:pt>
                <c:pt idx="4">
                  <c:v>Online Support Services</c:v>
                </c:pt>
              </c:strCache>
            </c:strRef>
          </c:cat>
          <c:val>
            <c:numRef>
              <c:f>Sheet1!$B$2:$B$6</c:f>
              <c:numCache>
                <c:formatCode>0%</c:formatCode>
                <c:ptCount val="5"/>
                <c:pt idx="0">
                  <c:v>0.64</c:v>
                </c:pt>
                <c:pt idx="1">
                  <c:v>0.61</c:v>
                </c:pt>
                <c:pt idx="2">
                  <c:v>0.59</c:v>
                </c:pt>
                <c:pt idx="3">
                  <c:v>0.42</c:v>
                </c:pt>
                <c:pt idx="4">
                  <c:v>0.35</c:v>
                </c:pt>
              </c:numCache>
            </c:numRef>
          </c:val>
        </c:ser>
        <c:ser>
          <c:idx val="1"/>
          <c:order val="1"/>
          <c:tx>
            <c:strRef>
              <c:f>Sheet1!$C$1</c:f>
              <c:strCache>
                <c:ptCount val="1"/>
                <c:pt idx="0">
                  <c:v>Some Programs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Faculty Development</c:v>
                </c:pt>
                <c:pt idx="1">
                  <c:v>Program Design</c:v>
                </c:pt>
                <c:pt idx="2">
                  <c:v>Course Design</c:v>
                </c:pt>
                <c:pt idx="3">
                  <c:v>Student Outcomes</c:v>
                </c:pt>
                <c:pt idx="4">
                  <c:v>Online Support Services</c:v>
                </c:pt>
              </c:strCache>
            </c:strRef>
          </c:cat>
          <c:val>
            <c:numRef>
              <c:f>Sheet1!$C$2:$C$6</c:f>
              <c:numCache>
                <c:formatCode>0%</c:formatCode>
                <c:ptCount val="5"/>
                <c:pt idx="0">
                  <c:v>0.22</c:v>
                </c:pt>
                <c:pt idx="1">
                  <c:v>0.22</c:v>
                </c:pt>
                <c:pt idx="2">
                  <c:v>0.12</c:v>
                </c:pt>
                <c:pt idx="3">
                  <c:v>0.31</c:v>
                </c:pt>
                <c:pt idx="4">
                  <c:v>0.23</c:v>
                </c:pt>
              </c:numCache>
            </c:numRef>
          </c:val>
        </c:ser>
        <c:ser>
          <c:idx val="2"/>
          <c:order val="2"/>
          <c:tx>
            <c:strRef>
              <c:f>Sheet1!$D$1</c:f>
              <c:strCache>
                <c:ptCount val="1"/>
                <c:pt idx="0">
                  <c:v>Planned</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Faculty Development</c:v>
                </c:pt>
                <c:pt idx="1">
                  <c:v>Program Design</c:v>
                </c:pt>
                <c:pt idx="2">
                  <c:v>Course Design</c:v>
                </c:pt>
                <c:pt idx="3">
                  <c:v>Student Outcomes</c:v>
                </c:pt>
                <c:pt idx="4">
                  <c:v>Online Support Services</c:v>
                </c:pt>
              </c:strCache>
            </c:strRef>
          </c:cat>
          <c:val>
            <c:numRef>
              <c:f>Sheet1!$D$2:$D$6</c:f>
              <c:numCache>
                <c:formatCode>0%</c:formatCode>
                <c:ptCount val="5"/>
                <c:pt idx="0">
                  <c:v>0.1</c:v>
                </c:pt>
                <c:pt idx="1">
                  <c:v>0.11</c:v>
                </c:pt>
                <c:pt idx="2">
                  <c:v>0.12</c:v>
                </c:pt>
                <c:pt idx="3">
                  <c:v>0.13</c:v>
                </c:pt>
                <c:pt idx="4">
                  <c:v>0.09</c:v>
                </c:pt>
              </c:numCache>
            </c:numRef>
          </c:val>
        </c:ser>
        <c:dLbls>
          <c:showLegendKey val="0"/>
          <c:showVal val="0"/>
          <c:showCatName val="0"/>
          <c:showSerName val="0"/>
          <c:showPercent val="0"/>
          <c:showBubbleSize val="0"/>
        </c:dLbls>
        <c:gapWidth val="150"/>
        <c:overlap val="100"/>
        <c:axId val="2110920920"/>
        <c:axId val="2110924040"/>
      </c:barChart>
      <c:catAx>
        <c:axId val="2110920920"/>
        <c:scaling>
          <c:orientation val="minMax"/>
        </c:scaling>
        <c:delete val="0"/>
        <c:axPos val="b"/>
        <c:majorTickMark val="out"/>
        <c:minorTickMark val="none"/>
        <c:tickLblPos val="nextTo"/>
        <c:txPr>
          <a:bodyPr/>
          <a:lstStyle/>
          <a:p>
            <a:pPr>
              <a:defRPr sz="1600" b="1">
                <a:latin typeface="+mj-lt"/>
              </a:defRPr>
            </a:pPr>
            <a:endParaRPr lang="en-US"/>
          </a:p>
        </c:txPr>
        <c:crossAx val="2110924040"/>
        <c:crosses val="autoZero"/>
        <c:auto val="1"/>
        <c:lblAlgn val="ctr"/>
        <c:lblOffset val="100"/>
        <c:noMultiLvlLbl val="0"/>
      </c:catAx>
      <c:valAx>
        <c:axId val="2110924040"/>
        <c:scaling>
          <c:orientation val="minMax"/>
        </c:scaling>
        <c:delete val="0"/>
        <c:axPos val="l"/>
        <c:majorGridlines/>
        <c:numFmt formatCode="0%" sourceLinked="1"/>
        <c:majorTickMark val="out"/>
        <c:minorTickMark val="none"/>
        <c:tickLblPos val="nextTo"/>
        <c:txPr>
          <a:bodyPr/>
          <a:lstStyle/>
          <a:p>
            <a:pPr>
              <a:defRPr>
                <a:latin typeface="+mj-lt"/>
              </a:defRPr>
            </a:pPr>
            <a:endParaRPr lang="en-US"/>
          </a:p>
        </c:txPr>
        <c:crossAx val="2110920920"/>
        <c:crosses val="autoZero"/>
        <c:crossBetween val="between"/>
      </c:valAx>
    </c:plotArea>
    <c:legend>
      <c:legendPos val="r"/>
      <c:layout/>
      <c:overlay val="0"/>
      <c:txPr>
        <a:bodyPr/>
        <a:lstStyle/>
        <a:p>
          <a:pPr>
            <a:defRPr sz="1400" b="1">
              <a:latin typeface="+mj-lt"/>
            </a:defRPr>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tx>
            <c:strRef>
              <c:f>Sheet1!$B$1</c:f>
              <c:strCache>
                <c:ptCount val="1"/>
                <c:pt idx="0">
                  <c:v>Currently Using</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Public 2Y</c:v>
                </c:pt>
                <c:pt idx="1">
                  <c:v>Public 4Y</c:v>
                </c:pt>
                <c:pt idx="2">
                  <c:v>Private 4Y</c:v>
                </c:pt>
              </c:strCache>
            </c:strRef>
          </c:cat>
          <c:val>
            <c:numRef>
              <c:f>Sheet1!$B$2:$B$4</c:f>
              <c:numCache>
                <c:formatCode>0%</c:formatCode>
                <c:ptCount val="3"/>
                <c:pt idx="0">
                  <c:v>0.57</c:v>
                </c:pt>
                <c:pt idx="1">
                  <c:v>0.5</c:v>
                </c:pt>
                <c:pt idx="2">
                  <c:v>0.27</c:v>
                </c:pt>
              </c:numCache>
            </c:numRef>
          </c:val>
        </c:ser>
        <c:ser>
          <c:idx val="1"/>
          <c:order val="1"/>
          <c:tx>
            <c:strRef>
              <c:f>Sheet1!$C$1</c:f>
              <c:strCache>
                <c:ptCount val="1"/>
                <c:pt idx="0">
                  <c:v>Planned in 2017</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Public 2Y</c:v>
                </c:pt>
                <c:pt idx="1">
                  <c:v>Public 4Y</c:v>
                </c:pt>
                <c:pt idx="2">
                  <c:v>Private 4Y</c:v>
                </c:pt>
              </c:strCache>
            </c:strRef>
          </c:cat>
          <c:val>
            <c:numRef>
              <c:f>Sheet1!$C$2:$C$4</c:f>
              <c:numCache>
                <c:formatCode>0%</c:formatCode>
                <c:ptCount val="3"/>
                <c:pt idx="0">
                  <c:v>0.0</c:v>
                </c:pt>
                <c:pt idx="1">
                  <c:v>0.0</c:v>
                </c:pt>
                <c:pt idx="2">
                  <c:v>0.17</c:v>
                </c:pt>
              </c:numCache>
            </c:numRef>
          </c:val>
        </c:ser>
        <c:ser>
          <c:idx val="2"/>
          <c:order val="2"/>
          <c:tx>
            <c:strRef>
              <c:f>Sheet1!$D$1</c:f>
              <c:strCache>
                <c:ptCount val="1"/>
                <c:pt idx="0">
                  <c:v>Not Doing</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Sheet1!$A$2:$A$4</c:f>
              <c:strCache>
                <c:ptCount val="3"/>
                <c:pt idx="0">
                  <c:v>Public 2Y</c:v>
                </c:pt>
                <c:pt idx="1">
                  <c:v>Public 4Y</c:v>
                </c:pt>
                <c:pt idx="2">
                  <c:v>Private 4Y</c:v>
                </c:pt>
              </c:strCache>
            </c:strRef>
          </c:cat>
          <c:val>
            <c:numRef>
              <c:f>Sheet1!$D$2:$D$4</c:f>
              <c:numCache>
                <c:formatCode>0%</c:formatCode>
                <c:ptCount val="3"/>
                <c:pt idx="0">
                  <c:v>0.43</c:v>
                </c:pt>
                <c:pt idx="1">
                  <c:v>0.5</c:v>
                </c:pt>
                <c:pt idx="2">
                  <c:v>0.56</c:v>
                </c:pt>
              </c:numCache>
            </c:numRef>
          </c:val>
        </c:ser>
        <c:dLbls>
          <c:showLegendKey val="0"/>
          <c:showVal val="0"/>
          <c:showCatName val="0"/>
          <c:showSerName val="0"/>
          <c:showPercent val="0"/>
          <c:showBubbleSize val="0"/>
        </c:dLbls>
        <c:gapWidth val="150"/>
        <c:overlap val="100"/>
        <c:axId val="2110306136"/>
        <c:axId val="2110309256"/>
      </c:barChart>
      <c:catAx>
        <c:axId val="2110306136"/>
        <c:scaling>
          <c:orientation val="minMax"/>
        </c:scaling>
        <c:delete val="0"/>
        <c:axPos val="l"/>
        <c:majorTickMark val="out"/>
        <c:minorTickMark val="none"/>
        <c:tickLblPos val="nextTo"/>
        <c:txPr>
          <a:bodyPr/>
          <a:lstStyle/>
          <a:p>
            <a:pPr>
              <a:defRPr sz="1600" b="1">
                <a:latin typeface="+mj-lt"/>
              </a:defRPr>
            </a:pPr>
            <a:endParaRPr lang="en-US"/>
          </a:p>
        </c:txPr>
        <c:crossAx val="2110309256"/>
        <c:crosses val="autoZero"/>
        <c:auto val="1"/>
        <c:lblAlgn val="ctr"/>
        <c:lblOffset val="100"/>
        <c:noMultiLvlLbl val="0"/>
      </c:catAx>
      <c:valAx>
        <c:axId val="2110309256"/>
        <c:scaling>
          <c:orientation val="minMax"/>
        </c:scaling>
        <c:delete val="0"/>
        <c:axPos val="b"/>
        <c:majorGridlines/>
        <c:numFmt formatCode="0%" sourceLinked="1"/>
        <c:majorTickMark val="out"/>
        <c:minorTickMark val="none"/>
        <c:tickLblPos val="nextTo"/>
        <c:txPr>
          <a:bodyPr/>
          <a:lstStyle/>
          <a:p>
            <a:pPr>
              <a:defRPr>
                <a:latin typeface="+mj-lt"/>
              </a:defRPr>
            </a:pPr>
            <a:endParaRPr lang="en-US"/>
          </a:p>
        </c:txPr>
        <c:crossAx val="2110306136"/>
        <c:crosses val="autoZero"/>
        <c:crossBetween val="between"/>
      </c:valAx>
    </c:plotArea>
    <c:legend>
      <c:legendPos val="r"/>
      <c:layout/>
      <c:overlay val="0"/>
      <c:txPr>
        <a:bodyPr/>
        <a:lstStyle/>
        <a:p>
          <a:pPr>
            <a:defRPr sz="1400" b="1">
              <a:latin typeface="+mj-lt"/>
            </a:defRPr>
          </a:pPr>
          <a:endParaRPr lang="en-US"/>
        </a:p>
      </c:txPr>
    </c:legend>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1" u="none" strike="noStrike" kern="1200" spc="0" baseline="0">
                <a:solidFill>
                  <a:schemeClr val="tx1">
                    <a:lumMod val="65000"/>
                    <a:lumOff val="35000"/>
                  </a:schemeClr>
                </a:solidFill>
                <a:latin typeface="+mj-lt"/>
                <a:ea typeface="+mn-ea"/>
                <a:cs typeface="+mn-cs"/>
              </a:defRPr>
            </a:pPr>
            <a:r>
              <a:rPr lang="en-US" sz="1600" b="1" i="1" u="none" strike="noStrike" baseline="0" dirty="0">
                <a:effectLst/>
                <a:latin typeface="+mj-lt"/>
              </a:rPr>
              <a:t>Name the three teaching and learning techniques you consider most important or innovative among your institution’s fully online programs</a:t>
            </a:r>
            <a:r>
              <a:rPr lang="en-US" sz="1050" b="1" i="1" u="none" strike="noStrike" baseline="0" dirty="0">
                <a:effectLst/>
                <a:latin typeface="+mj-lt"/>
              </a:rPr>
              <a:t>.</a:t>
            </a:r>
            <a:endParaRPr lang="en-US" sz="1050" i="1" dirty="0">
              <a:latin typeface="+mj-lt"/>
            </a:endParaRPr>
          </a:p>
        </c:rich>
      </c:tx>
      <c:layout/>
      <c:overlay val="0"/>
      <c:spPr>
        <a:noFill/>
        <a:ln>
          <a:noFill/>
        </a:ln>
        <a:effectLst/>
      </c:spPr>
    </c:title>
    <c:autoTitleDeleted val="0"/>
    <c:plotArea>
      <c:layout>
        <c:manualLayout>
          <c:layoutTarget val="inner"/>
          <c:xMode val="edge"/>
          <c:yMode val="edge"/>
          <c:x val="0.280918810148731"/>
          <c:y val="0.18968253968254"/>
          <c:w val="0.679081189851269"/>
          <c:h val="0.747925884264467"/>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0866666666666666"/>
                  <c:y val="0.0"/>
                </c:manualLayout>
              </c:layout>
              <c:showLegendKey val="0"/>
              <c:showVal val="1"/>
              <c:showCatName val="0"/>
              <c:showSerName val="0"/>
              <c:showPercent val="0"/>
              <c:showBubbleSize val="0"/>
            </c:dLbl>
            <c:dLbl>
              <c:idx val="1"/>
              <c:layout>
                <c:manualLayout>
                  <c:x val="0.0822222222222222"/>
                  <c:y val="0.00793650793650793"/>
                </c:manualLayout>
              </c:layout>
              <c:showLegendKey val="0"/>
              <c:showVal val="1"/>
              <c:showCatName val="0"/>
              <c:showSerName val="0"/>
              <c:showPercent val="0"/>
              <c:showBubbleSize val="0"/>
            </c:dLbl>
            <c:dLbl>
              <c:idx val="2"/>
              <c:layout>
                <c:manualLayout>
                  <c:x val="0.135555380577428"/>
                  <c:y val="-0.0119047619047618"/>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57777777777778"/>
                  <c:y val="-3.12460942454953E-7"/>
                </c:manualLayout>
              </c:layout>
              <c:showLegendKey val="0"/>
              <c:showVal val="1"/>
              <c:showCatName val="0"/>
              <c:showSerName val="0"/>
              <c:showPercent val="0"/>
              <c:showBubbleSize val="0"/>
            </c:dLbl>
            <c:dLbl>
              <c:idx val="4"/>
              <c:layout>
                <c:manualLayout>
                  <c:x val="0.168888888888889"/>
                  <c:y val="0.00793619547556555"/>
                </c:manualLayout>
              </c:layout>
              <c:showLegendKey val="0"/>
              <c:showVal val="1"/>
              <c:showCatName val="0"/>
              <c:showSerName val="0"/>
              <c:showPercent val="0"/>
              <c:showBubbleSize val="0"/>
            </c:dLbl>
            <c:dLbl>
              <c:idx val="5"/>
              <c:layout>
                <c:manualLayout>
                  <c:x val="0.339999825021872"/>
                  <c:y val="0.00793619547556555"/>
                </c:manualLayout>
              </c:layout>
              <c:showLegendKey val="0"/>
              <c:showVal val="1"/>
              <c:showCatName val="0"/>
              <c:showSerName val="0"/>
              <c:showPercent val="0"/>
              <c:showBubbleSize val="0"/>
            </c:dLbl>
            <c:dLbl>
              <c:idx val="6"/>
              <c:layout>
                <c:manualLayout>
                  <c:x val="0.34"/>
                  <c:y val="0.00793650793650793"/>
                </c:manualLayout>
              </c:layout>
              <c:showLegendKey val="0"/>
              <c:showVal val="1"/>
              <c:showCatName val="0"/>
              <c:showSerName val="0"/>
              <c:showPercent val="0"/>
              <c:showBubbleSize val="0"/>
            </c:dLbl>
            <c:dLbl>
              <c:idx val="7"/>
              <c:layout>
                <c:manualLayout>
                  <c:x val="0.284444444444444"/>
                  <c:y val="-0.0238095238095238"/>
                </c:manualLayout>
              </c:layout>
              <c:showLegendKey val="0"/>
              <c:showVal val="1"/>
              <c:showCatName val="0"/>
              <c:showSerName val="0"/>
              <c:showPercent val="0"/>
              <c:showBubbleSize val="0"/>
            </c:dLbl>
            <c:dLbl>
              <c:idx val="8"/>
              <c:layout>
                <c:manualLayout>
                  <c:x val="0.306666666666667"/>
                  <c:y val="-0.0119047619047619"/>
                </c:manualLayout>
              </c:layou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Assessment Authenticity</c:v>
                </c:pt>
                <c:pt idx="1">
                  <c:v>Essays</c:v>
                </c:pt>
                <c:pt idx="2">
                  <c:v>Flipped Classroom</c:v>
                </c:pt>
                <c:pt idx="3">
                  <c:v>Simulations</c:v>
                </c:pt>
                <c:pt idx="4">
                  <c:v>Synchronous</c:v>
                </c:pt>
                <c:pt idx="5">
                  <c:v>Practice Based Learning</c:v>
                </c:pt>
                <c:pt idx="6">
                  <c:v>Threaded Discussions</c:v>
                </c:pt>
              </c:strCache>
            </c:strRef>
          </c:cat>
          <c:val>
            <c:numRef>
              <c:f>Sheet1!$B$2:$B$8</c:f>
              <c:numCache>
                <c:formatCode>0.0%</c:formatCode>
                <c:ptCount val="7"/>
                <c:pt idx="0">
                  <c:v>0.031578947368421</c:v>
                </c:pt>
                <c:pt idx="1">
                  <c:v>0.0350877192982456</c:v>
                </c:pt>
                <c:pt idx="2">
                  <c:v>0.0912280701754386</c:v>
                </c:pt>
                <c:pt idx="3">
                  <c:v>0.105263157894737</c:v>
                </c:pt>
                <c:pt idx="4">
                  <c:v>0.108771929824561</c:v>
                </c:pt>
                <c:pt idx="5">
                  <c:v>0.273</c:v>
                </c:pt>
                <c:pt idx="6">
                  <c:v>0.274</c:v>
                </c:pt>
              </c:numCache>
            </c:numRef>
          </c:val>
        </c:ser>
        <c:dLbls>
          <c:showLegendKey val="0"/>
          <c:showVal val="0"/>
          <c:showCatName val="0"/>
          <c:showSerName val="0"/>
          <c:showPercent val="0"/>
          <c:showBubbleSize val="0"/>
        </c:dLbls>
        <c:gapWidth val="219"/>
        <c:overlap val="100"/>
        <c:axId val="2110994984"/>
        <c:axId val="2110998664"/>
      </c:barChart>
      <c:catAx>
        <c:axId val="2110994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j-lt"/>
                <a:ea typeface="+mn-ea"/>
                <a:cs typeface="+mn-cs"/>
              </a:defRPr>
            </a:pPr>
            <a:endParaRPr lang="en-US"/>
          </a:p>
        </c:txPr>
        <c:crossAx val="2110998664"/>
        <c:crosses val="autoZero"/>
        <c:auto val="1"/>
        <c:lblAlgn val="ctr"/>
        <c:lblOffset val="100"/>
        <c:noMultiLvlLbl val="0"/>
      </c:catAx>
      <c:valAx>
        <c:axId val="2110998664"/>
        <c:scaling>
          <c:orientation val="minMax"/>
        </c:scaling>
        <c:delete val="1"/>
        <c:axPos val="b"/>
        <c:numFmt formatCode="0.0%" sourceLinked="1"/>
        <c:majorTickMark val="none"/>
        <c:minorTickMark val="none"/>
        <c:tickLblPos val="nextTo"/>
        <c:crossAx val="21109949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1" u="none" strike="noStrike" kern="1200" spc="0" baseline="0">
                <a:solidFill>
                  <a:schemeClr val="tx1">
                    <a:lumMod val="65000"/>
                    <a:lumOff val="35000"/>
                  </a:schemeClr>
                </a:solidFill>
                <a:latin typeface="+mj-lt"/>
                <a:ea typeface="+mn-ea"/>
                <a:cs typeface="+mn-cs"/>
              </a:defRPr>
            </a:pPr>
            <a:r>
              <a:rPr lang="en-US" sz="1600" b="1" i="1" u="none" strike="noStrike" baseline="0" dirty="0">
                <a:effectLst/>
                <a:latin typeface="+mj-lt"/>
              </a:rPr>
              <a:t>From the array of tools, technologies and techniques available in today’s market that might be applied to fully online programs, name up to three you would most like to explore or adopt.</a:t>
            </a:r>
            <a:r>
              <a:rPr lang="en-US" sz="1600" b="0" i="1" u="none" strike="noStrike" baseline="0" dirty="0">
                <a:effectLst/>
                <a:latin typeface="+mj-lt"/>
              </a:rPr>
              <a:t> </a:t>
            </a:r>
            <a:endParaRPr lang="en-US" sz="1600" i="1" dirty="0">
              <a:latin typeface="+mj-lt"/>
            </a:endParaRPr>
          </a:p>
        </c:rich>
      </c:tx>
      <c:layout>
        <c:manualLayout>
          <c:xMode val="edge"/>
          <c:yMode val="edge"/>
          <c:x val="0.105194937308975"/>
          <c:y val="0.0219448635303799"/>
        </c:manualLayout>
      </c:layout>
      <c:overlay val="0"/>
      <c:spPr>
        <a:noFill/>
        <a:ln>
          <a:noFill/>
        </a:ln>
        <a:effectLst/>
      </c:spPr>
    </c:title>
    <c:autoTitleDeleted val="0"/>
    <c:plotArea>
      <c:layout>
        <c:manualLayout>
          <c:layoutTarget val="inner"/>
          <c:xMode val="edge"/>
          <c:yMode val="edge"/>
          <c:x val="0.215236465809225"/>
          <c:y val="0.232463926503068"/>
          <c:w val="0.764957781717335"/>
          <c:h val="0.730501379323649"/>
        </c:manualLayout>
      </c:layout>
      <c:barChart>
        <c:barDir val="bar"/>
        <c:grouping val="stack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138888888888889"/>
                  <c:y val="0.00396825396825397"/>
                </c:manualLayout>
              </c:layout>
              <c:showLegendKey val="0"/>
              <c:showVal val="1"/>
              <c:showCatName val="0"/>
              <c:showSerName val="0"/>
              <c:showPercent val="0"/>
              <c:showBubbleSize val="0"/>
            </c:dLbl>
            <c:dLbl>
              <c:idx val="1"/>
              <c:layout>
                <c:manualLayout>
                  <c:x val="0.138888888888889"/>
                  <c:y val="0.00396825396825397"/>
                </c:manualLayout>
              </c:layout>
              <c:showLegendKey val="0"/>
              <c:showVal val="1"/>
              <c:showCatName val="0"/>
              <c:showSerName val="0"/>
              <c:showPercent val="0"/>
              <c:showBubbleSize val="0"/>
            </c:dLbl>
            <c:dLbl>
              <c:idx val="2"/>
              <c:layout>
                <c:manualLayout>
                  <c:x val="0.150462962962963"/>
                  <c:y val="0.0"/>
                </c:manualLayout>
              </c:layout>
              <c:showLegendKey val="0"/>
              <c:showVal val="1"/>
              <c:showCatName val="0"/>
              <c:showSerName val="0"/>
              <c:showPercent val="0"/>
              <c:showBubbleSize val="0"/>
            </c:dLbl>
            <c:dLbl>
              <c:idx val="3"/>
              <c:layout>
                <c:manualLayout>
                  <c:x val="0.210648148148148"/>
                  <c:y val="0.0"/>
                </c:manualLayout>
              </c:layout>
              <c:showLegendKey val="0"/>
              <c:showVal val="1"/>
              <c:showCatName val="0"/>
              <c:showSerName val="0"/>
              <c:showPercent val="0"/>
              <c:showBubbleSize val="0"/>
            </c:dLbl>
            <c:dLbl>
              <c:idx val="4"/>
              <c:layout>
                <c:manualLayout>
                  <c:x val="0.217592592592593"/>
                  <c:y val="-7.27504823315434E-17"/>
                </c:manualLayout>
              </c:layout>
              <c:showLegendKey val="0"/>
              <c:showVal val="1"/>
              <c:showCatName val="0"/>
              <c:showSerName val="0"/>
              <c:showPercent val="0"/>
              <c:showBubbleSize val="0"/>
            </c:dLbl>
            <c:dLbl>
              <c:idx val="5"/>
              <c:layout>
                <c:manualLayout>
                  <c:x val="0.217592592592593"/>
                  <c:y val="0.0"/>
                </c:manualLayout>
              </c:layout>
              <c:showLegendKey val="0"/>
              <c:showVal val="1"/>
              <c:showCatName val="0"/>
              <c:showSerName val="0"/>
              <c:showPercent val="0"/>
              <c:showBubbleSize val="0"/>
            </c:dLbl>
            <c:dLbl>
              <c:idx val="6"/>
              <c:layout>
                <c:manualLayout>
                  <c:x val="0.222222222222222"/>
                  <c:y val="-0.00396825396825397"/>
                </c:manualLayout>
              </c:layout>
              <c:showLegendKey val="0"/>
              <c:showVal val="1"/>
              <c:showCatName val="0"/>
              <c:showSerName val="0"/>
              <c:showPercent val="0"/>
              <c:showBubbleSize val="0"/>
            </c:dLbl>
            <c:dLbl>
              <c:idx val="7"/>
              <c:layout>
                <c:manualLayout>
                  <c:x val="0.282407407407407"/>
                  <c:y val="-0.00396825396825397"/>
                </c:manualLayout>
              </c:layout>
              <c:showLegendKey val="0"/>
              <c:showVal val="1"/>
              <c:showCatName val="0"/>
              <c:showSerName val="0"/>
              <c:showPercent val="0"/>
              <c:showBubbleSize val="0"/>
            </c:dLbl>
            <c:dLbl>
              <c:idx val="8"/>
              <c:layout>
                <c:manualLayout>
                  <c:x val="0.287037037037037"/>
                  <c:y val="-0.00793650793650793"/>
                </c:manualLayout>
              </c:layout>
              <c:showLegendKey val="0"/>
              <c:showVal val="1"/>
              <c:showCatName val="0"/>
              <c:showSerName val="0"/>
              <c:showPercent val="0"/>
              <c:showBubbleSize val="0"/>
            </c:dLbl>
            <c:dLbl>
              <c:idx val="9"/>
              <c:layout>
                <c:manualLayout>
                  <c:x val="0.391203703703704"/>
                  <c:y val="-0.00793650793650793"/>
                </c:manualLayout>
              </c:layout>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Authentication</c:v>
                </c:pt>
                <c:pt idx="1">
                  <c:v>OER</c:v>
                </c:pt>
                <c:pt idx="2">
                  <c:v>Gamification</c:v>
                </c:pt>
                <c:pt idx="3">
                  <c:v>CBE</c:v>
                </c:pt>
                <c:pt idx="4">
                  <c:v>Adaptive Learning</c:v>
                </c:pt>
                <c:pt idx="5">
                  <c:v>Simulations</c:v>
                </c:pt>
                <c:pt idx="6">
                  <c:v>Assessment</c:v>
                </c:pt>
                <c:pt idx="7">
                  <c:v>Proctoring</c:v>
                </c:pt>
                <c:pt idx="8">
                  <c:v>Synchronous</c:v>
                </c:pt>
                <c:pt idx="9">
                  <c:v>Analytics</c:v>
                </c:pt>
              </c:strCache>
            </c:strRef>
          </c:cat>
          <c:val>
            <c:numRef>
              <c:f>Sheet1!$B$2:$B$11</c:f>
              <c:numCache>
                <c:formatCode>0.0%</c:formatCode>
                <c:ptCount val="10"/>
                <c:pt idx="0">
                  <c:v>0.032258064516129</c:v>
                </c:pt>
                <c:pt idx="1">
                  <c:v>0.032258064516129</c:v>
                </c:pt>
                <c:pt idx="2">
                  <c:v>0.043010752688172</c:v>
                </c:pt>
                <c:pt idx="3">
                  <c:v>0.0591397849462365</c:v>
                </c:pt>
                <c:pt idx="4">
                  <c:v>0.064516129032258</c:v>
                </c:pt>
                <c:pt idx="5">
                  <c:v>0.064516129032258</c:v>
                </c:pt>
                <c:pt idx="6">
                  <c:v>0.0698924731182795</c:v>
                </c:pt>
                <c:pt idx="7">
                  <c:v>0.0860215053763441</c:v>
                </c:pt>
                <c:pt idx="8">
                  <c:v>0.0913978494623656</c:v>
                </c:pt>
                <c:pt idx="9">
                  <c:v>0.123655913978495</c:v>
                </c:pt>
              </c:numCache>
            </c:numRef>
          </c:val>
        </c:ser>
        <c:dLbls>
          <c:showLegendKey val="0"/>
          <c:showVal val="0"/>
          <c:showCatName val="0"/>
          <c:showSerName val="0"/>
          <c:showPercent val="0"/>
          <c:showBubbleSize val="0"/>
        </c:dLbls>
        <c:gapWidth val="219"/>
        <c:overlap val="100"/>
        <c:axId val="2111051768"/>
        <c:axId val="2111055512"/>
      </c:barChart>
      <c:catAx>
        <c:axId val="2111051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j-lt"/>
                <a:ea typeface="+mn-ea"/>
                <a:cs typeface="+mn-cs"/>
              </a:defRPr>
            </a:pPr>
            <a:endParaRPr lang="en-US"/>
          </a:p>
        </c:txPr>
        <c:crossAx val="2111055512"/>
        <c:crosses val="autoZero"/>
        <c:auto val="1"/>
        <c:lblAlgn val="ctr"/>
        <c:lblOffset val="100"/>
        <c:noMultiLvlLbl val="0"/>
      </c:catAx>
      <c:valAx>
        <c:axId val="2111055512"/>
        <c:scaling>
          <c:orientation val="minMax"/>
        </c:scaling>
        <c:delete val="1"/>
        <c:axPos val="b"/>
        <c:numFmt formatCode="0.0%" sourceLinked="1"/>
        <c:majorTickMark val="none"/>
        <c:minorTickMark val="none"/>
        <c:tickLblPos val="nextTo"/>
        <c:crossAx val="21110517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200" b="0" i="1" u="none" strike="noStrike" kern="1200" spc="0" baseline="0">
                <a:solidFill>
                  <a:sysClr val="windowText" lastClr="000000">
                    <a:lumMod val="65000"/>
                    <a:lumOff val="35000"/>
                  </a:sysClr>
                </a:solidFill>
                <a:latin typeface="+mj-lt"/>
                <a:ea typeface="+mn-ea"/>
                <a:cs typeface="+mn-cs"/>
              </a:defRPr>
            </a:pPr>
            <a:r>
              <a:rPr lang="en-US" sz="1600" b="1" i="1" dirty="0">
                <a:effectLst/>
                <a:latin typeface="+mj-lt"/>
              </a:rPr>
              <a:t>Over the next few years, what level of teaching, learning and assessment technology change do you anticipate for your institution’s fully online programs?</a:t>
            </a:r>
            <a:endParaRPr lang="en-US" sz="1600" i="1" dirty="0">
              <a:effectLst/>
              <a:latin typeface="+mj-lt"/>
            </a:endParaRPr>
          </a:p>
          <a:p>
            <a:pPr marL="0" marR="0" indent="0" algn="ctr" defTabSz="914400" rtl="0" eaLnBrk="1" fontAlgn="auto" latinLnBrk="0" hangingPunct="1">
              <a:lnSpc>
                <a:spcPct val="100000"/>
              </a:lnSpc>
              <a:spcBef>
                <a:spcPts val="0"/>
              </a:spcBef>
              <a:spcAft>
                <a:spcPts val="0"/>
              </a:spcAft>
              <a:buClrTx/>
              <a:buSzTx/>
              <a:buFontTx/>
              <a:buNone/>
              <a:tabLst/>
              <a:defRPr sz="1200" b="0" i="1" u="none" strike="noStrike" kern="1200" spc="0" baseline="0">
                <a:solidFill>
                  <a:sysClr val="windowText" lastClr="000000">
                    <a:lumMod val="65000"/>
                    <a:lumOff val="35000"/>
                  </a:sysClr>
                </a:solidFill>
                <a:latin typeface="+mj-lt"/>
                <a:ea typeface="+mn-ea"/>
                <a:cs typeface="+mn-cs"/>
              </a:defRPr>
            </a:pPr>
            <a:endParaRPr lang="en-US" sz="1200" i="1" dirty="0">
              <a:latin typeface="+mj-lt"/>
            </a:endParaRPr>
          </a:p>
        </c:rich>
      </c:tx>
      <c:layout>
        <c:manualLayout>
          <c:xMode val="edge"/>
          <c:yMode val="edge"/>
          <c:x val="0.16787037037037"/>
          <c:y val="0.0357142857142857"/>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Change</c:v>
                </c:pt>
                <c:pt idx="1">
                  <c:v>Supplementary Change</c:v>
                </c:pt>
                <c:pt idx="2">
                  <c:v>Major Technology Changes</c:v>
                </c:pt>
              </c:strCache>
            </c:strRef>
          </c:cat>
          <c:val>
            <c:numRef>
              <c:f>Sheet1!$B$2:$B$4</c:f>
              <c:numCache>
                <c:formatCode>0%</c:formatCode>
                <c:ptCount val="3"/>
                <c:pt idx="0">
                  <c:v>0.1</c:v>
                </c:pt>
                <c:pt idx="1">
                  <c:v>0.76</c:v>
                </c:pt>
                <c:pt idx="2">
                  <c:v>0.14</c:v>
                </c:pt>
              </c:numCache>
            </c:numRef>
          </c:val>
        </c:ser>
        <c:dLbls>
          <c:showLegendKey val="0"/>
          <c:showVal val="0"/>
          <c:showCatName val="0"/>
          <c:showSerName val="0"/>
          <c:showPercent val="0"/>
          <c:showBubbleSize val="0"/>
        </c:dLbls>
        <c:gapWidth val="219"/>
        <c:overlap val="-27"/>
        <c:axId val="2110348552"/>
        <c:axId val="2110352184"/>
      </c:barChart>
      <c:catAx>
        <c:axId val="2110348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j-lt"/>
                <a:ea typeface="+mn-ea"/>
                <a:cs typeface="+mn-cs"/>
              </a:defRPr>
            </a:pPr>
            <a:endParaRPr lang="en-US"/>
          </a:p>
        </c:txPr>
        <c:crossAx val="2110352184"/>
        <c:crosses val="autoZero"/>
        <c:auto val="1"/>
        <c:lblAlgn val="ctr"/>
        <c:lblOffset val="100"/>
        <c:noMultiLvlLbl val="0"/>
      </c:catAx>
      <c:valAx>
        <c:axId val="2110352184"/>
        <c:scaling>
          <c:orientation val="minMax"/>
        </c:scaling>
        <c:delete val="1"/>
        <c:axPos val="l"/>
        <c:numFmt formatCode="0%" sourceLinked="1"/>
        <c:majorTickMark val="none"/>
        <c:minorTickMark val="none"/>
        <c:tickLblPos val="nextTo"/>
        <c:crossAx val="2110348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6" Type="http://schemas.openxmlformats.org/officeDocument/2006/relationships/image" Target="../media/image17.emf"/><Relationship Id="rId1" Type="http://schemas.openxmlformats.org/officeDocument/2006/relationships/image" Target="../media/image12.emf"/><Relationship Id="rId2"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54B2ED-BFA7-B540-8A69-638D81F5C008}" type="datetimeFigureOut">
              <a:rPr lang="en-US" smtClean="0"/>
              <a:pPr/>
              <a:t>3/29/17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F4338-32D1-A044-8140-FB958C999003}" type="slidenum">
              <a:rPr lang="en-US" smtClean="0"/>
              <a:pPr/>
              <a:t>‹#›</a:t>
            </a:fld>
            <a:endParaRPr lang="en-US" dirty="0"/>
          </a:p>
        </p:txBody>
      </p:sp>
    </p:spTree>
    <p:extLst>
      <p:ext uri="{BB962C8B-B14F-4D97-AF65-F5344CB8AC3E}">
        <p14:creationId xmlns:p14="http://schemas.microsoft.com/office/powerpoint/2010/main" val="4152775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5969CB-4820-4F43-BA6F-2DDB855B1BB3}" type="datetimeFigureOut">
              <a:rPr lang="en-US" smtClean="0"/>
              <a:pPr/>
              <a:t>3/29/17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423A4-6815-D04C-903A-4CB4CEEC13CF}" type="slidenum">
              <a:rPr lang="en-US" smtClean="0"/>
              <a:pPr/>
              <a:t>‹#›</a:t>
            </a:fld>
            <a:endParaRPr lang="en-US" dirty="0"/>
          </a:p>
        </p:txBody>
      </p:sp>
    </p:spTree>
    <p:extLst>
      <p:ext uri="{BB962C8B-B14F-4D97-AF65-F5344CB8AC3E}">
        <p14:creationId xmlns:p14="http://schemas.microsoft.com/office/powerpoint/2010/main" val="19079251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9D9B2A4-2618-4D1B-B88C-977CA35FB48F}" type="slidenum">
              <a:rPr lang="en-US" smtClean="0">
                <a:solidFill>
                  <a:prstClr val="black"/>
                </a:solidFill>
                <a:latin typeface="Arial" pitchFamily="34" charset="0"/>
                <a:ea typeface="MS Pゴシック"/>
                <a:cs typeface="MS Pゴシック"/>
              </a:rPr>
              <a:pPr/>
              <a:t>3</a:t>
            </a:fld>
            <a:endParaRPr lang="en-US" smtClean="0">
              <a:solidFill>
                <a:prstClr val="black"/>
              </a:solidFill>
              <a:latin typeface="Arial" pitchFamily="34" charset="0"/>
              <a:ea typeface="MS Pゴシック"/>
              <a:cs typeface="MS Pゴシック"/>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MS Pゴシック"/>
            </a:endParaRPr>
          </a:p>
        </p:txBody>
      </p:sp>
      <p:sp>
        <p:nvSpPr>
          <p:cNvPr id="56325" name="Header Placeholder 4"/>
          <p:cNvSpPr>
            <a:spLocks noGrp="1"/>
          </p:cNvSpPr>
          <p:nvPr>
            <p:ph type="hdr" sz="quarter"/>
          </p:nvPr>
        </p:nvSpPr>
        <p:spPr>
          <a:noFill/>
        </p:spPr>
        <p:txBody>
          <a:bodyPr/>
          <a:lstStyle/>
          <a:p>
            <a:endParaRPr lang="en-US" smtClean="0">
              <a:solidFill>
                <a:prstClr val="black"/>
              </a:solidFill>
              <a:latin typeface="Arial" pitchFamily="34" charset="0"/>
              <a:ea typeface="MS Pゴシック"/>
              <a:cs typeface="MS Pゴシック"/>
            </a:endParaRPr>
          </a:p>
        </p:txBody>
      </p:sp>
    </p:spTree>
    <p:extLst>
      <p:ext uri="{BB962C8B-B14F-4D97-AF65-F5344CB8AC3E}">
        <p14:creationId xmlns:p14="http://schemas.microsoft.com/office/powerpoint/2010/main" val="124402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12</a:t>
            </a:fld>
            <a:endParaRPr lang="en-US">
              <a:solidFill>
                <a:prstClr val="black"/>
              </a:solidFill>
              <a:latin typeface="Calibri"/>
            </a:endParaRPr>
          </a:p>
        </p:txBody>
      </p:sp>
    </p:spTree>
    <p:extLst>
      <p:ext uri="{BB962C8B-B14F-4D97-AF65-F5344CB8AC3E}">
        <p14:creationId xmlns:p14="http://schemas.microsoft.com/office/powerpoint/2010/main" val="226320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13</a:t>
            </a:fld>
            <a:endParaRPr lang="en-US">
              <a:solidFill>
                <a:prstClr val="black"/>
              </a:solidFill>
              <a:latin typeface="Calibri"/>
            </a:endParaRPr>
          </a:p>
        </p:txBody>
      </p:sp>
    </p:spTree>
    <p:extLst>
      <p:ext uri="{BB962C8B-B14F-4D97-AF65-F5344CB8AC3E}">
        <p14:creationId xmlns:p14="http://schemas.microsoft.com/office/powerpoint/2010/main" val="1533330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14</a:t>
            </a:fld>
            <a:endParaRPr lang="en-US">
              <a:solidFill>
                <a:prstClr val="black"/>
              </a:solidFill>
              <a:latin typeface="Calibri"/>
            </a:endParaRPr>
          </a:p>
        </p:txBody>
      </p:sp>
    </p:spTree>
    <p:extLst>
      <p:ext uri="{BB962C8B-B14F-4D97-AF65-F5344CB8AC3E}">
        <p14:creationId xmlns:p14="http://schemas.microsoft.com/office/powerpoint/2010/main" val="694764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15</a:t>
            </a:fld>
            <a:endParaRPr lang="en-US">
              <a:solidFill>
                <a:prstClr val="black"/>
              </a:solidFill>
              <a:latin typeface="Calibri"/>
            </a:endParaRPr>
          </a:p>
        </p:txBody>
      </p:sp>
    </p:spTree>
    <p:extLst>
      <p:ext uri="{BB962C8B-B14F-4D97-AF65-F5344CB8AC3E}">
        <p14:creationId xmlns:p14="http://schemas.microsoft.com/office/powerpoint/2010/main" val="2119855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16</a:t>
            </a:fld>
            <a:endParaRPr lang="en-US">
              <a:solidFill>
                <a:prstClr val="black"/>
              </a:solidFill>
              <a:latin typeface="Calibri"/>
            </a:endParaRPr>
          </a:p>
        </p:txBody>
      </p:sp>
    </p:spTree>
    <p:extLst>
      <p:ext uri="{BB962C8B-B14F-4D97-AF65-F5344CB8AC3E}">
        <p14:creationId xmlns:p14="http://schemas.microsoft.com/office/powerpoint/2010/main" val="840066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FF39D-32CB-824A-B5CC-39EEB87EDA5C}"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65514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FF39D-32CB-824A-B5CC-39EEB87EDA5C}"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59824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FF39D-32CB-824A-B5CC-39EEB87EDA5C}"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136517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FF39D-32CB-824A-B5CC-39EEB87EDA5C}"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90083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DFF39D-32CB-824A-B5CC-39EEB87EDA5C}"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64030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DFF39D-32CB-824A-B5CC-39EEB87EDA5C}"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57354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7</a:t>
            </a:fld>
            <a:endParaRPr lang="en-US">
              <a:solidFill>
                <a:prstClr val="black"/>
              </a:solidFill>
              <a:latin typeface="Calibri"/>
            </a:endParaRPr>
          </a:p>
        </p:txBody>
      </p:sp>
    </p:spTree>
    <p:extLst>
      <p:ext uri="{BB962C8B-B14F-4D97-AF65-F5344CB8AC3E}">
        <p14:creationId xmlns:p14="http://schemas.microsoft.com/office/powerpoint/2010/main" val="90092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8</a:t>
            </a:fld>
            <a:endParaRPr lang="en-US">
              <a:solidFill>
                <a:prstClr val="black"/>
              </a:solidFill>
              <a:latin typeface="Calibri"/>
            </a:endParaRPr>
          </a:p>
        </p:txBody>
      </p:sp>
    </p:spTree>
    <p:extLst>
      <p:ext uri="{BB962C8B-B14F-4D97-AF65-F5344CB8AC3E}">
        <p14:creationId xmlns:p14="http://schemas.microsoft.com/office/powerpoint/2010/main" val="1826940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9</a:t>
            </a:fld>
            <a:endParaRPr lang="en-US">
              <a:solidFill>
                <a:prstClr val="black"/>
              </a:solidFill>
              <a:latin typeface="Calibri"/>
            </a:endParaRPr>
          </a:p>
        </p:txBody>
      </p:sp>
    </p:spTree>
    <p:extLst>
      <p:ext uri="{BB962C8B-B14F-4D97-AF65-F5344CB8AC3E}">
        <p14:creationId xmlns:p14="http://schemas.microsoft.com/office/powerpoint/2010/main" val="207245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10</a:t>
            </a:fld>
            <a:endParaRPr lang="en-US">
              <a:solidFill>
                <a:prstClr val="black"/>
              </a:solidFill>
              <a:latin typeface="Calibri"/>
            </a:endParaRPr>
          </a:p>
        </p:txBody>
      </p:sp>
    </p:spTree>
    <p:extLst>
      <p:ext uri="{BB962C8B-B14F-4D97-AF65-F5344CB8AC3E}">
        <p14:creationId xmlns:p14="http://schemas.microsoft.com/office/powerpoint/2010/main" val="51550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solidFill>
                <a:prstClr val="black"/>
              </a:solidFill>
              <a:latin typeface="Calibri"/>
            </a:endParaRPr>
          </a:p>
        </p:txBody>
      </p:sp>
      <p:sp>
        <p:nvSpPr>
          <p:cNvPr id="5" name="Slide Number Placeholder 4"/>
          <p:cNvSpPr>
            <a:spLocks noGrp="1"/>
          </p:cNvSpPr>
          <p:nvPr>
            <p:ph type="sldNum" sz="quarter" idx="11"/>
          </p:nvPr>
        </p:nvSpPr>
        <p:spPr/>
        <p:txBody>
          <a:bodyPr/>
          <a:lstStyle/>
          <a:p>
            <a:pPr>
              <a:defRPr/>
            </a:pPr>
            <a:fld id="{A13A9459-D52F-48C8-8CF1-899A428053D0}" type="slidenum">
              <a:rPr lang="en-US" smtClean="0">
                <a:solidFill>
                  <a:prstClr val="black"/>
                </a:solidFill>
                <a:latin typeface="Calibri"/>
              </a:rPr>
              <a:pPr>
                <a:defRPr/>
              </a:pPr>
              <a:t>11</a:t>
            </a:fld>
            <a:endParaRPr lang="en-US">
              <a:solidFill>
                <a:prstClr val="black"/>
              </a:solidFill>
              <a:latin typeface="Calibri"/>
            </a:endParaRPr>
          </a:p>
        </p:txBody>
      </p:sp>
    </p:spTree>
    <p:extLst>
      <p:ext uri="{BB962C8B-B14F-4D97-AF65-F5344CB8AC3E}">
        <p14:creationId xmlns:p14="http://schemas.microsoft.com/office/powerpoint/2010/main" val="198305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ior Title slide">
    <p:spTree>
      <p:nvGrpSpPr>
        <p:cNvPr id="1" name=""/>
        <p:cNvGrpSpPr/>
        <p:nvPr/>
      </p:nvGrpSpPr>
      <p:grpSpPr>
        <a:xfrm>
          <a:off x="0" y="0"/>
          <a:ext cx="0" cy="0"/>
          <a:chOff x="0" y="0"/>
          <a:chExt cx="0" cy="0"/>
        </a:xfrm>
      </p:grpSpPr>
      <p:pic>
        <p:nvPicPr>
          <p:cNvPr id="9" name="Picture 8" descr="QM_PP_Templat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5880"/>
            <a:ext cx="9144000" cy="6858000"/>
          </a:xfrm>
          <a:prstGeom prst="rect">
            <a:avLst/>
          </a:prstGeom>
        </p:spPr>
      </p:pic>
      <p:pic>
        <p:nvPicPr>
          <p:cNvPr id="5" name="Picture 4"/>
          <p:cNvPicPr>
            <a:picLocks noChangeAspect="1"/>
          </p:cNvPicPr>
          <p:nvPr userDrawn="1"/>
        </p:nvPicPr>
        <p:blipFill>
          <a:blip r:embed="rId3"/>
          <a:stretch>
            <a:fillRect/>
          </a:stretch>
        </p:blipFill>
        <p:spPr>
          <a:xfrm>
            <a:off x="3920658" y="1524000"/>
            <a:ext cx="1564640" cy="1143000"/>
          </a:xfrm>
          <a:prstGeom prst="rect">
            <a:avLst/>
          </a:prstGeom>
        </p:spPr>
      </p:pic>
      <p:sp>
        <p:nvSpPr>
          <p:cNvPr id="7" name="Subtitle 2"/>
          <p:cNvSpPr>
            <a:spLocks noGrp="1"/>
          </p:cNvSpPr>
          <p:nvPr>
            <p:ph type="subTitle" idx="1" hasCustomPrompt="1"/>
          </p:nvPr>
        </p:nvSpPr>
        <p:spPr>
          <a:xfrm>
            <a:off x="1371600" y="47625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563880" y="2896692"/>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Tree>
    <p:extLst>
      <p:ext uri="{BB962C8B-B14F-4D97-AF65-F5344CB8AC3E}">
        <p14:creationId xmlns:p14="http://schemas.microsoft.com/office/powerpoint/2010/main" val="1980608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0854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374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7099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223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3881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5844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6600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808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erior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840827" y="304528"/>
            <a:ext cx="7158037" cy="725261"/>
          </a:xfrm>
        </p:spPr>
        <p:txBody>
          <a:bodyPr anchor="ctr" anchorCtr="0">
            <a:normAutofit/>
          </a:bodyPr>
          <a:lstStyle>
            <a:lvl1pPr marL="0" indent="0" algn="l">
              <a:buNone/>
              <a:defRPr sz="3600">
                <a:solidFill>
                  <a:srgbClr val="596BC5"/>
                </a:solidFill>
              </a:defRPr>
            </a:lvl1pPr>
          </a:lstStyle>
          <a:p>
            <a:pPr lvl="0"/>
            <a:r>
              <a:rPr lang="en-US" dirty="0" smtClean="0"/>
              <a:t>Interior Slide Blue Headline</a:t>
            </a:r>
            <a:endParaRPr lang="en-US" dirty="0"/>
          </a:p>
        </p:txBody>
      </p:sp>
      <p:sp>
        <p:nvSpPr>
          <p:cNvPr id="11" name="Text Placeholder 10"/>
          <p:cNvSpPr>
            <a:spLocks noGrp="1"/>
          </p:cNvSpPr>
          <p:nvPr>
            <p:ph type="body" sz="quarter" idx="12" hasCustomPrompt="1"/>
          </p:nvPr>
        </p:nvSpPr>
        <p:spPr>
          <a:xfrm>
            <a:off x="444500" y="1323975"/>
            <a:ext cx="8335963" cy="4629785"/>
          </a:xfrm>
        </p:spPr>
        <p:txBody>
          <a:bodyPr>
            <a:normAutofit/>
          </a:bodyPr>
          <a:lstStyle>
            <a:lvl1pPr marL="457200" indent="0">
              <a:buNone/>
              <a:defRPr sz="2700"/>
            </a:lvl1pPr>
            <a:lvl2pPr marL="514350" indent="0">
              <a:buNone/>
              <a:defRPr sz="1900"/>
            </a:lvl2pPr>
            <a:lvl3pPr marL="0" marR="0" indent="-228600" algn="l" defTabSz="457200" rtl="0" eaLnBrk="1" fontAlgn="auto" latinLnBrk="0" hangingPunct="1">
              <a:lnSpc>
                <a:spcPct val="100000"/>
              </a:lnSpc>
              <a:spcBef>
                <a:spcPct val="20000"/>
              </a:spcBef>
              <a:spcAft>
                <a:spcPts val="0"/>
              </a:spcAft>
              <a:buClrTx/>
              <a:buSzTx/>
              <a:buFont typeface="Arial"/>
              <a:buChar char="•"/>
              <a:tabLst/>
              <a:defRPr sz="2800"/>
            </a:lvl3pPr>
            <a:lvl4pPr>
              <a:defRPr sz="2800"/>
            </a:lvl4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Tree>
    <p:extLst>
      <p:ext uri="{BB962C8B-B14F-4D97-AF65-F5344CB8AC3E}">
        <p14:creationId xmlns:p14="http://schemas.microsoft.com/office/powerpoint/2010/main" val="3639995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erior Slid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44500" y="1323975"/>
            <a:ext cx="8335963" cy="4639945"/>
          </a:xfrm>
        </p:spPr>
        <p:txBody>
          <a:bodyPr>
            <a:normAutofit/>
          </a:bodyPr>
          <a:lstStyle>
            <a:lvl1pPr>
              <a:defRPr sz="2900"/>
            </a:lvl1pPr>
            <a:lvl2pPr>
              <a:defRPr sz="2800"/>
            </a:lvl2pPr>
            <a:lvl3pPr marL="0" marR="0" indent="0" algn="l" defTabSz="457200" rtl="0" eaLnBrk="1" fontAlgn="auto" latinLnBrk="0" hangingPunct="1">
              <a:lnSpc>
                <a:spcPct val="100000"/>
              </a:lnSpc>
              <a:spcBef>
                <a:spcPct val="20000"/>
              </a:spcBef>
              <a:spcAft>
                <a:spcPts val="0"/>
              </a:spcAft>
              <a:buClrTx/>
              <a:buSzTx/>
              <a:buFont typeface="Arial"/>
              <a:buNone/>
              <a:tabLst/>
              <a:defRPr sz="2800"/>
            </a:lvl3pPr>
          </a:lstStyle>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Bulleted copy to explain and reinforce the headline</a:t>
            </a:r>
          </a:p>
          <a:p>
            <a:pPr marL="0" marR="0" lvl="2" indent="-228600" algn="l" defTabSz="457200" rtl="0" eaLnBrk="1" fontAlgn="auto" latinLnBrk="0" hangingPunct="1">
              <a:lnSpc>
                <a:spcPct val="100000"/>
              </a:lnSpc>
              <a:spcBef>
                <a:spcPct val="20000"/>
              </a:spcBef>
              <a:spcAft>
                <a:spcPts val="0"/>
              </a:spcAft>
              <a:buClrTx/>
              <a:buSzTx/>
              <a:buFont typeface="Arial"/>
              <a:buChar char="•"/>
              <a:tabLst/>
              <a:defRPr/>
            </a:pPr>
            <a:endParaRPr lang="en-US" sz="2800" dirty="0" smtClean="0"/>
          </a:p>
        </p:txBody>
      </p:sp>
      <p:sp>
        <p:nvSpPr>
          <p:cNvPr id="5" name="Text Placeholder 7"/>
          <p:cNvSpPr>
            <a:spLocks noGrp="1"/>
          </p:cNvSpPr>
          <p:nvPr>
            <p:ph type="body" sz="quarter" idx="10" hasCustomPrompt="1"/>
          </p:nvPr>
        </p:nvSpPr>
        <p:spPr>
          <a:xfrm>
            <a:off x="1840827" y="304528"/>
            <a:ext cx="7158037" cy="725261"/>
          </a:xfrm>
        </p:spPr>
        <p:txBody>
          <a:bodyPr anchor="ctr" anchorCtr="0">
            <a:normAutofit/>
          </a:bodyPr>
          <a:lstStyle>
            <a:lvl1pPr marL="0" indent="0" algn="l">
              <a:buNone/>
              <a:defRPr sz="3600">
                <a:solidFill>
                  <a:srgbClr val="596BC5"/>
                </a:solidFill>
              </a:defRPr>
            </a:lvl1pPr>
          </a:lstStyle>
          <a:p>
            <a:pPr lvl="0"/>
            <a:r>
              <a:rPr lang="en-US" dirty="0" smtClean="0"/>
              <a:t>Interior Slide Blue Headline</a:t>
            </a:r>
            <a:endParaRPr lang="en-US" dirty="0"/>
          </a:p>
        </p:txBody>
      </p:sp>
    </p:spTree>
    <p:extLst>
      <p:ext uri="{BB962C8B-B14F-4D97-AF65-F5344CB8AC3E}">
        <p14:creationId xmlns:p14="http://schemas.microsoft.com/office/powerpoint/2010/main" val="234951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6" name="Picture 5" descr="QM_PP_Templat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875642" y="6132282"/>
            <a:ext cx="3429000" cy="323165"/>
          </a:xfrm>
          <a:prstGeom prst="rect">
            <a:avLst/>
          </a:prstGeom>
          <a:noFill/>
        </p:spPr>
        <p:txBody>
          <a:bodyPr wrap="square" rtlCol="0">
            <a:spAutoFit/>
          </a:bodyPr>
          <a:lstStyle/>
          <a:p>
            <a:pPr lvl="0" algn="ctr"/>
            <a:r>
              <a:rPr lang="en-US" sz="1500" dirty="0" smtClean="0">
                <a:solidFill>
                  <a:schemeClr val="bg1"/>
                </a:solidFill>
              </a:rPr>
              <a:t>©2017 MarylandOnline, Inc.</a:t>
            </a:r>
            <a:endParaRPr lang="en-US" sz="1500" dirty="0"/>
          </a:p>
        </p:txBody>
      </p:sp>
    </p:spTree>
    <p:extLst>
      <p:ext uri="{BB962C8B-B14F-4D97-AF65-F5344CB8AC3E}">
        <p14:creationId xmlns:p14="http://schemas.microsoft.com/office/powerpoint/2010/main" val="130498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beginning slide">
    <p:spTree>
      <p:nvGrpSpPr>
        <p:cNvPr id="1" name=""/>
        <p:cNvGrpSpPr/>
        <p:nvPr/>
      </p:nvGrpSpPr>
      <p:grpSpPr>
        <a:xfrm>
          <a:off x="0" y="0"/>
          <a:ext cx="0" cy="0"/>
          <a:chOff x="0" y="0"/>
          <a:chExt cx="0" cy="0"/>
        </a:xfrm>
      </p:grpSpPr>
      <p:pic>
        <p:nvPicPr>
          <p:cNvPr id="4" name="Picture 3" descr="QM_PP_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p:cNvSpPr>
            <a:spLocks noGrp="1"/>
          </p:cNvSpPr>
          <p:nvPr>
            <p:ph type="body" sz="quarter" idx="10" hasCustomPrompt="1"/>
          </p:nvPr>
        </p:nvSpPr>
        <p:spPr>
          <a:xfrm>
            <a:off x="414338" y="5079774"/>
            <a:ext cx="8315325" cy="789441"/>
          </a:xfrm>
        </p:spPr>
        <p:txBody>
          <a:bodyPr>
            <a:normAutofit/>
          </a:bodyPr>
          <a:lstStyle>
            <a:lvl1pPr algn="ctr">
              <a:defRPr sz="4000" baseline="0">
                <a:solidFill>
                  <a:srgbClr val="FFD44F"/>
                </a:solidFill>
              </a:defRPr>
            </a:lvl1pPr>
          </a:lstStyle>
          <a:p>
            <a:pPr lvl="0"/>
            <a:r>
              <a:rPr lang="en-US" dirty="0" smtClean="0"/>
              <a:t>TITLE OF PRESENTATION</a:t>
            </a:r>
            <a:endParaRPr lang="en-US" dirty="0"/>
          </a:p>
        </p:txBody>
      </p:sp>
    </p:spTree>
    <p:extLst>
      <p:ext uri="{BB962C8B-B14F-4D97-AF65-F5344CB8AC3E}">
        <p14:creationId xmlns:p14="http://schemas.microsoft.com/office/powerpoint/2010/main" val="356870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Title slide">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1371600" y="3886200"/>
            <a:ext cx="6400800" cy="1752600"/>
          </a:xfrm>
        </p:spPr>
        <p:txBody>
          <a:bodyPr>
            <a:normAutofit/>
          </a:bodyPr>
          <a:lstStyle>
            <a:lvl1pPr marL="0" indent="0" algn="ctr">
              <a:buNone/>
              <a:defRPr sz="32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4600" baseline="30000" dirty="0" smtClean="0">
                <a:solidFill>
                  <a:schemeClr val="tx1"/>
                </a:solidFill>
              </a:rPr>
              <a:t>A short description or subtitle to</a:t>
            </a:r>
            <a:br>
              <a:rPr lang="en-US" sz="4600" baseline="30000" dirty="0" smtClean="0">
                <a:solidFill>
                  <a:schemeClr val="tx1"/>
                </a:solidFill>
              </a:rPr>
            </a:br>
            <a:r>
              <a:rPr lang="en-US" sz="4600" baseline="30000" dirty="0" smtClean="0">
                <a:solidFill>
                  <a:schemeClr val="tx1"/>
                </a:solidFill>
              </a:rPr>
              <a:t>introduce an entire segment of slides. This can be three to four lines long. </a:t>
            </a:r>
            <a:endParaRPr lang="en-US" sz="4600" baseline="30000" dirty="0">
              <a:solidFill>
                <a:schemeClr val="tx1"/>
              </a:solidFill>
            </a:endParaRPr>
          </a:p>
        </p:txBody>
      </p:sp>
      <p:sp>
        <p:nvSpPr>
          <p:cNvPr id="8" name="Text Placeholder 10"/>
          <p:cNvSpPr>
            <a:spLocks noGrp="1"/>
          </p:cNvSpPr>
          <p:nvPr>
            <p:ph type="body" sz="quarter" idx="13" hasCustomPrompt="1"/>
          </p:nvPr>
        </p:nvSpPr>
        <p:spPr>
          <a:xfrm>
            <a:off x="685800" y="1815376"/>
            <a:ext cx="7772400" cy="1872704"/>
          </a:xfrm>
        </p:spPr>
        <p:txBody>
          <a:bodyPr anchor="ctr" anchorCtr="0">
            <a:normAutofit/>
          </a:bodyPr>
          <a:lstStyle>
            <a:lvl1pPr marL="0" indent="0" algn="ctr">
              <a:buFontTx/>
              <a:buNone/>
              <a:defRPr sz="6400" baseline="0">
                <a:solidFill>
                  <a:srgbClr val="596BC5"/>
                </a:solidFill>
              </a:defRPr>
            </a:lvl1pPr>
          </a:lstStyle>
          <a:p>
            <a:pPr lvl="0"/>
            <a:r>
              <a:rPr lang="en-US" dirty="0" smtClean="0"/>
              <a:t>This is the Title Slide</a:t>
            </a:r>
            <a:endParaRPr lang="en-US" dirty="0"/>
          </a:p>
        </p:txBody>
      </p:sp>
    </p:spTree>
    <p:extLst>
      <p:ext uri="{BB962C8B-B14F-4D97-AF65-F5344CB8AC3E}">
        <p14:creationId xmlns:p14="http://schemas.microsoft.com/office/powerpoint/2010/main" val="4103921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ooterdark"/>
          <p:cNvPicPr>
            <a:picLocks noChangeAspect="1" noChangeArrowheads="1"/>
          </p:cNvPicPr>
          <p:nvPr/>
        </p:nvPicPr>
        <p:blipFill>
          <a:blip r:embed="rId2"/>
          <a:srcRect/>
          <a:stretch>
            <a:fillRect/>
          </a:stretch>
        </p:blipFill>
        <p:spPr bwMode="auto">
          <a:xfrm>
            <a:off x="0" y="6324600"/>
            <a:ext cx="9144000" cy="581025"/>
          </a:xfrm>
          <a:prstGeom prst="rect">
            <a:avLst/>
          </a:prstGeom>
          <a:noFill/>
          <a:ln w="9525">
            <a:noFill/>
            <a:miter lim="800000"/>
            <a:headEnd/>
            <a:tailEnd/>
          </a:ln>
        </p:spPr>
      </p:pic>
      <p:sp>
        <p:nvSpPr>
          <p:cNvPr id="3074" name="Rectangle 2"/>
          <p:cNvSpPr>
            <a:spLocks noGrp="1" noChangeArrowheads="1"/>
          </p:cNvSpPr>
          <p:nvPr>
            <p:ph type="ctrTitle"/>
          </p:nvPr>
        </p:nvSpPr>
        <p:spPr>
          <a:xfrm>
            <a:off x="685800" y="2057400"/>
            <a:ext cx="7772400" cy="1143000"/>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685800" y="3505200"/>
            <a:ext cx="7772400" cy="1752600"/>
          </a:xfrm>
        </p:spPr>
        <p:txBody>
          <a:bodyPr/>
          <a:lstStyle>
            <a:lvl1pPr marL="0" indent="0" algn="ctr">
              <a:buFont typeface="Wingdings" pitchFamily="124" charset="2"/>
              <a:buNone/>
              <a:defRPr/>
            </a:lvl1pPr>
          </a:lstStyle>
          <a:p>
            <a:r>
              <a:rPr lang="en-US" dirty="0"/>
              <a:t>Click to edit Master subtitle style</a:t>
            </a:r>
          </a:p>
        </p:txBody>
      </p:sp>
      <p:sp>
        <p:nvSpPr>
          <p:cNvPr id="5" name="TextBox 4"/>
          <p:cNvSpPr txBox="1"/>
          <p:nvPr userDrawn="1"/>
        </p:nvSpPr>
        <p:spPr>
          <a:xfrm>
            <a:off x="7643002" y="6455338"/>
            <a:ext cx="1276311" cy="215444"/>
          </a:xfrm>
          <a:prstGeom prst="rect">
            <a:avLst/>
          </a:prstGeom>
          <a:noFill/>
        </p:spPr>
        <p:txBody>
          <a:bodyPr wrap="none" rtlCol="0">
            <a:spAutoFit/>
          </a:bodyPr>
          <a:lstStyle/>
          <a:p>
            <a:r>
              <a:rPr lang="en-US" sz="800" dirty="0" smtClean="0">
                <a:solidFill>
                  <a:srgbClr val="E8EAE9"/>
                </a:solidFill>
                <a:latin typeface="Arial" charset="0"/>
                <a:ea typeface="Arial" charset="0"/>
                <a:cs typeface="Arial" charset="0"/>
              </a:rPr>
              <a:t>Dr. Eric E. Fredericksen</a:t>
            </a:r>
            <a:endParaRPr lang="en-US" sz="800" dirty="0">
              <a:solidFill>
                <a:srgbClr val="E8EAE9"/>
              </a:solidFill>
              <a:latin typeface="Arial" charset="0"/>
              <a:ea typeface="Arial" charset="0"/>
              <a:cs typeface="Arial" charset="0"/>
            </a:endParaRPr>
          </a:p>
        </p:txBody>
      </p:sp>
    </p:spTree>
    <p:extLst>
      <p:ext uri="{BB962C8B-B14F-4D97-AF65-F5344CB8AC3E}">
        <p14:creationId xmlns:p14="http://schemas.microsoft.com/office/powerpoint/2010/main" val="298955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7643002" y="6455338"/>
            <a:ext cx="1276311" cy="215444"/>
          </a:xfrm>
          <a:prstGeom prst="rect">
            <a:avLst/>
          </a:prstGeom>
          <a:noFill/>
        </p:spPr>
        <p:txBody>
          <a:bodyPr wrap="none" rtlCol="0">
            <a:spAutoFit/>
          </a:bodyPr>
          <a:lstStyle/>
          <a:p>
            <a:r>
              <a:rPr lang="en-US" sz="800" dirty="0" smtClean="0">
                <a:solidFill>
                  <a:srgbClr val="E8EAE9"/>
                </a:solidFill>
                <a:latin typeface="Arial" charset="0"/>
                <a:ea typeface="Arial" charset="0"/>
                <a:cs typeface="Arial" charset="0"/>
              </a:rPr>
              <a:t>Dr. Eric E. Fredericksen</a:t>
            </a:r>
            <a:endParaRPr lang="en-US" sz="800" dirty="0">
              <a:solidFill>
                <a:srgbClr val="E8EAE9"/>
              </a:solidFill>
              <a:latin typeface="Arial" charset="0"/>
              <a:ea typeface="Arial" charset="0"/>
              <a:cs typeface="Arial" charset="0"/>
            </a:endParaRPr>
          </a:p>
        </p:txBody>
      </p:sp>
    </p:spTree>
    <p:extLst>
      <p:ext uri="{BB962C8B-B14F-4D97-AF65-F5344CB8AC3E}">
        <p14:creationId xmlns:p14="http://schemas.microsoft.com/office/powerpoint/2010/main" val="274552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2366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theme" Target="../theme/theme3.xml"/><Relationship Id="rId13"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QM_PP_Template3.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2333"/>
            <a:ext cx="9144000" cy="6858000"/>
          </a:xfrm>
          <a:prstGeom prst="rect">
            <a:avLst/>
          </a:prstGeom>
        </p:spPr>
      </p:pic>
      <p:sp>
        <p:nvSpPr>
          <p:cNvPr id="3" name="Text Placeholder 2"/>
          <p:cNvSpPr>
            <a:spLocks noGrp="1"/>
          </p:cNvSpPr>
          <p:nvPr>
            <p:ph type="body" idx="1"/>
          </p:nvPr>
        </p:nvSpPr>
        <p:spPr>
          <a:xfrm>
            <a:off x="457200" y="1600201"/>
            <a:ext cx="8229600" cy="44539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r>
              <a:rPr lang="en-US" dirty="0" smtClean="0"/>
              <a:t>Fifth level</a:t>
            </a:r>
          </a:p>
          <a:p>
            <a:pPr lvl="4"/>
            <a:endParaRPr lang="en-US" dirty="0"/>
          </a:p>
          <a:p>
            <a:pPr lvl="4"/>
            <a:endParaRPr lang="en-US" dirty="0"/>
          </a:p>
          <a:p>
            <a:pPr lvl="4"/>
            <a:endParaRPr lang="en-US" dirty="0" smtClean="0"/>
          </a:p>
        </p:txBody>
      </p:sp>
      <p:sp>
        <p:nvSpPr>
          <p:cNvPr id="2" name="Title Placeholder 1"/>
          <p:cNvSpPr>
            <a:spLocks noGrp="1"/>
          </p:cNvSpPr>
          <p:nvPr>
            <p:ph type="title"/>
          </p:nvPr>
        </p:nvSpPr>
        <p:spPr>
          <a:xfrm>
            <a:off x="1914071" y="304800"/>
            <a:ext cx="5472249" cy="721360"/>
          </a:xfrm>
          <a:prstGeom prst="rect">
            <a:avLst/>
          </a:prstGeom>
        </p:spPr>
        <p:txBody>
          <a:bodyPr vert="horz" lIns="91440" tIns="45720" rIns="91440" bIns="45720" rtlCol="0" anchor="ctr" anchorCtr="0">
            <a:normAutofit/>
          </a:bodyPr>
          <a:lstStyle/>
          <a:p>
            <a:r>
              <a:rPr lang="en-US" dirty="0" smtClean="0"/>
              <a:t>Click to edit Master title</a:t>
            </a:r>
            <a:endParaRPr lang="en-US" dirty="0"/>
          </a:p>
        </p:txBody>
      </p:sp>
      <p:sp>
        <p:nvSpPr>
          <p:cNvPr id="8" name="Footer Placeholder 7"/>
          <p:cNvSpPr txBox="1">
            <a:spLocks/>
          </p:cNvSpPr>
          <p:nvPr/>
        </p:nvSpPr>
        <p:spPr>
          <a:xfrm>
            <a:off x="243840" y="6065520"/>
            <a:ext cx="8706018" cy="384894"/>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aseline="30000" dirty="0" smtClean="0">
                <a:solidFill>
                  <a:srgbClr val="949499"/>
                </a:solidFill>
              </a:rPr>
              <a:t>©2017 MarylandOnline, Inc.</a:t>
            </a:r>
          </a:p>
        </p:txBody>
      </p:sp>
      <p:pic>
        <p:nvPicPr>
          <p:cNvPr id="4" name="Picture 3"/>
          <p:cNvPicPr>
            <a:picLocks noChangeAspect="1"/>
          </p:cNvPicPr>
          <p:nvPr userDrawn="1"/>
        </p:nvPicPr>
        <p:blipFill>
          <a:blip r:embed="rId8"/>
          <a:stretch>
            <a:fillRect/>
          </a:stretch>
        </p:blipFill>
        <p:spPr>
          <a:xfrm>
            <a:off x="7385218" y="0"/>
            <a:ext cx="1564640" cy="1143000"/>
          </a:xfrm>
          <a:prstGeom prst="rect">
            <a:avLst/>
          </a:prstGeom>
        </p:spPr>
      </p:pic>
    </p:spTree>
    <p:extLst>
      <p:ext uri="{BB962C8B-B14F-4D97-AF65-F5344CB8AC3E}">
        <p14:creationId xmlns:p14="http://schemas.microsoft.com/office/powerpoint/2010/main" val="196325003"/>
      </p:ext>
    </p:extLst>
  </p:cSld>
  <p:clrMap bg1="lt1" tx1="dk1" bg2="lt2" tx2="dk2" accent1="accent1" accent2="accent2" accent3="accent3" accent4="accent4" accent5="accent5" accent6="accent6" hlink="hlink" folHlink="folHlink"/>
  <p:sldLayoutIdLst>
    <p:sldLayoutId id="2147483696" r:id="rId1"/>
    <p:sldLayoutId id="2147483690" r:id="rId2"/>
    <p:sldLayoutId id="2147483691" r:id="rId3"/>
    <p:sldLayoutId id="2147483692" r:id="rId4"/>
    <p:sldLayoutId id="2147483688" r:id="rId5"/>
  </p:sldLayoutIdLst>
  <p:timing>
    <p:tnLst>
      <p:par>
        <p:cTn xmlns:p14="http://schemas.microsoft.com/office/powerpoint/2010/main" id="1" dur="indefinite" restart="never" nodeType="tmRoot"/>
      </p:par>
    </p:tnLst>
  </p:timing>
  <p:hf sldNum="0" hdr="0" ftr="0" dt="0"/>
  <p:txStyles>
    <p:titleStyle>
      <a:lvl1pPr algn="l" defTabSz="457200" rtl="0" eaLnBrk="1" latinLnBrk="0" hangingPunct="1">
        <a:spcBef>
          <a:spcPct val="0"/>
        </a:spcBef>
        <a:buNone/>
        <a:defRPr sz="4000" kern="1200" baseline="0">
          <a:solidFill>
            <a:srgbClr val="596BC5"/>
          </a:solidFill>
          <a:latin typeface="+mj-lt"/>
          <a:ea typeface="+mj-ea"/>
          <a:cs typeface="+mj-cs"/>
        </a:defRPr>
      </a:lvl1pPr>
    </p:titleStyle>
    <p:bodyStyle>
      <a:lvl1pPr marL="457200" indent="-4572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QM_PP_Templat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a:t>
            </a:r>
          </a:p>
          <a:p>
            <a:pPr lvl="4"/>
            <a:endParaRPr lang="en-US" dirty="0" smtClean="0"/>
          </a:p>
          <a:p>
            <a:pPr lvl="4"/>
            <a:endParaRPr lang="en-US" dirty="0"/>
          </a:p>
        </p:txBody>
      </p:sp>
      <p:sp>
        <p:nvSpPr>
          <p:cNvPr id="5" name="Footer Placeholder 7"/>
          <p:cNvSpPr txBox="1">
            <a:spLocks/>
          </p:cNvSpPr>
          <p:nvPr/>
        </p:nvSpPr>
        <p:spPr>
          <a:xfrm>
            <a:off x="243840" y="6065520"/>
            <a:ext cx="8706018" cy="384894"/>
          </a:xfrm>
          <a:prstGeom prst="rect">
            <a:avLst/>
          </a:prstGeom>
        </p:spPr>
        <p:txBody>
          <a:bodyPr vert="horz" lIns="91440" tIns="45720" rIns="91440" bIns="45720" rtlCol="0" anchor="ctr">
            <a:normAutofit/>
          </a:bodyPr>
          <a:lstStyle>
            <a:defPPr>
              <a:defRPr lang="en-US"/>
            </a:defPPr>
            <a:lvl1pPr marL="0" algn="ctr" defTabSz="457200" rtl="0" eaLnBrk="1" latinLnBrk="0" hangingPunct="1">
              <a:defRPr sz="16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aseline="30000" dirty="0" smtClean="0">
                <a:solidFill>
                  <a:srgbClr val="949499"/>
                </a:solidFill>
              </a:rPr>
              <a:t>©2015 MarylandOnline, Inc.</a:t>
            </a:r>
          </a:p>
        </p:txBody>
      </p:sp>
    </p:spTree>
    <p:extLst>
      <p:ext uri="{BB962C8B-B14F-4D97-AF65-F5344CB8AC3E}">
        <p14:creationId xmlns:p14="http://schemas.microsoft.com/office/powerpoint/2010/main" val="2970408885"/>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986" name="Picture 12" descr="footerdark"/>
          <p:cNvPicPr>
            <a:picLocks noChangeAspect="1" noChangeArrowheads="1"/>
          </p:cNvPicPr>
          <p:nvPr/>
        </p:nvPicPr>
        <p:blipFill>
          <a:blip r:embed="rId13"/>
          <a:srcRect/>
          <a:stretch>
            <a:fillRect/>
          </a:stretch>
        </p:blipFill>
        <p:spPr bwMode="auto">
          <a:xfrm>
            <a:off x="0" y="6276975"/>
            <a:ext cx="9144000" cy="581025"/>
          </a:xfrm>
          <a:prstGeom prst="rect">
            <a:avLst/>
          </a:prstGeom>
          <a:noFill/>
          <a:ln w="9525">
            <a:noFill/>
            <a:miter lim="800000"/>
            <a:headEnd/>
            <a:tailEnd/>
          </a:ln>
        </p:spPr>
      </p:pic>
      <p:sp>
        <p:nvSpPr>
          <p:cNvPr id="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9104730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S Pゴシック"/>
        </a:defRPr>
      </a:lvl1pPr>
      <a:lvl2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2pPr>
      <a:lvl3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3pPr>
      <a:lvl4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4pPr>
      <a:lvl5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S Pゴシック"/>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cs typeface="MS Pゴシック"/>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cs typeface="MS Pゴシック"/>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MS Pゴシック"/>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MS Pゴシック"/>
        </a:defRPr>
      </a:lvl5pPr>
      <a:lvl6pPr marL="2514600" indent="-228600" algn="l" rtl="0" fontAlgn="base">
        <a:spcBef>
          <a:spcPct val="20000"/>
        </a:spcBef>
        <a:spcAft>
          <a:spcPct val="0"/>
        </a:spcAft>
        <a:buFont typeface="Wingdings" pitchFamily="124"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124"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124"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124"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1" Type="http://schemas.openxmlformats.org/officeDocument/2006/relationships/image" Target="../media/image15.emf"/><Relationship Id="rId12" Type="http://schemas.openxmlformats.org/officeDocument/2006/relationships/oleObject" Target="../embeddings/Microsoft_Excel_97_-_2004_Worksheet8.xls"/><Relationship Id="rId13" Type="http://schemas.openxmlformats.org/officeDocument/2006/relationships/image" Target="../media/image16.emf"/><Relationship Id="rId14" Type="http://schemas.openxmlformats.org/officeDocument/2006/relationships/oleObject" Target="../embeddings/Microsoft_Excel_97_-_2004_Worksheet9.xls"/><Relationship Id="rId15"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8.xml"/><Relationship Id="rId3" Type="http://schemas.openxmlformats.org/officeDocument/2006/relationships/notesSlide" Target="../notesSlides/notesSlide8.xml"/><Relationship Id="rId4" Type="http://schemas.openxmlformats.org/officeDocument/2006/relationships/oleObject" Target="../embeddings/Microsoft_Excel_97_-_2004_Worksheet4.xls"/><Relationship Id="rId5" Type="http://schemas.openxmlformats.org/officeDocument/2006/relationships/image" Target="../media/image12.emf"/><Relationship Id="rId6" Type="http://schemas.openxmlformats.org/officeDocument/2006/relationships/oleObject" Target="../embeddings/Microsoft_Excel_97_-_2004_Worksheet5.xls"/><Relationship Id="rId7" Type="http://schemas.openxmlformats.org/officeDocument/2006/relationships/image" Target="../media/image13.emf"/><Relationship Id="rId8" Type="http://schemas.openxmlformats.org/officeDocument/2006/relationships/oleObject" Target="../embeddings/Microsoft_Excel_97_-_2004_Worksheet6.xls"/><Relationship Id="rId9" Type="http://schemas.openxmlformats.org/officeDocument/2006/relationships/image" Target="../media/image14.emf"/><Relationship Id="rId10" Type="http://schemas.openxmlformats.org/officeDocument/2006/relationships/oleObject" Target="../embeddings/Microsoft_Excel_97_-_2004_Worksheet7.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xcel_97_-_2004_Worksheet10.xls"/><Relationship Id="rId5" Type="http://schemas.openxmlformats.org/officeDocument/2006/relationships/image" Target="../media/image18.emf"/><Relationship Id="rId1" Type="http://schemas.openxmlformats.org/officeDocument/2006/relationships/vmlDrawing" Target="../drawings/vmlDrawing5.vml"/><Relationship Id="rId2"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xcel_97_-_2004_Worksheet11.xls"/><Relationship Id="rId5"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xcel_97_-_2004_Worksheet12.xls"/><Relationship Id="rId5" Type="http://schemas.openxmlformats.org/officeDocument/2006/relationships/image" Target="../media/image20.emf"/><Relationship Id="rId1" Type="http://schemas.openxmlformats.org/officeDocument/2006/relationships/vmlDrawing" Target="../drawings/vmlDrawing7.vml"/><Relationship Id="rId2"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xcel_97_-_2004_Worksheet13.xls"/><Relationship Id="rId5" Type="http://schemas.openxmlformats.org/officeDocument/2006/relationships/image" Target="../media/image21.emf"/><Relationship Id="rId1" Type="http://schemas.openxmlformats.org/officeDocument/2006/relationships/vmlDrawing" Target="../drawings/vmlDrawing8.vml"/><Relationship Id="rId2"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Microsoft_Excel_97_-_2004_Worksheet14.xls"/><Relationship Id="rId5" Type="http://schemas.openxmlformats.org/officeDocument/2006/relationships/image" Target="../media/image22.emf"/><Relationship Id="rId1" Type="http://schemas.openxmlformats.org/officeDocument/2006/relationships/vmlDrawing" Target="../drawings/vmlDrawing9.vml"/><Relationship Id="rId2"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1.xls"/><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2.xls"/><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xcel_97_-_2004_Worksheet3.xls"/><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4501" y="1157111"/>
            <a:ext cx="8201660" cy="5136445"/>
          </a:xfrm>
          <a:solidFill>
            <a:schemeClr val="bg1"/>
          </a:solidFill>
        </p:spPr>
        <p:txBody>
          <a:bodyPr>
            <a:normAutofit lnSpcReduction="10000"/>
          </a:bodyPr>
          <a:lstStyle/>
          <a:p>
            <a:pPr marL="0" indent="0" algn="ctr">
              <a:buNone/>
            </a:pPr>
            <a:r>
              <a:rPr lang="en-US" sz="2800" dirty="0" smtClean="0"/>
              <a:t>How </a:t>
            </a:r>
            <a:r>
              <a:rPr lang="en-US" sz="2800" dirty="0"/>
              <a:t>are they addressing, regulation, quality assurance, and innovation?</a:t>
            </a:r>
          </a:p>
          <a:p>
            <a:pPr marL="0" indent="0" algn="ctr">
              <a:buNone/>
            </a:pPr>
            <a:endParaRPr lang="en-US" sz="3200" dirty="0"/>
          </a:p>
          <a:p>
            <a:pPr marL="0" indent="0" algn="ctr">
              <a:buNone/>
            </a:pPr>
            <a:r>
              <a:rPr lang="en-US" sz="2400" dirty="0" smtClean="0"/>
              <a:t>Ron Legon, Senior Adviser for Knowledge Initiatives, QM</a:t>
            </a:r>
          </a:p>
          <a:p>
            <a:pPr marL="0" indent="0" algn="ctr">
              <a:buNone/>
            </a:pPr>
            <a:r>
              <a:rPr lang="en-US" sz="2400" dirty="0" smtClean="0"/>
              <a:t>Richard Garrett, Chief Research Officer, </a:t>
            </a:r>
            <a:r>
              <a:rPr lang="en-US" sz="2400" dirty="0" err="1" smtClean="0"/>
              <a:t>Eduventures</a:t>
            </a:r>
            <a:endParaRPr lang="en-US" sz="2400" dirty="0" smtClean="0"/>
          </a:p>
          <a:p>
            <a:pPr marL="0" indent="0" algn="ctr">
              <a:buNone/>
            </a:pPr>
            <a:r>
              <a:rPr lang="en-US" sz="2400" dirty="0" smtClean="0"/>
              <a:t>Eric </a:t>
            </a:r>
            <a:r>
              <a:rPr lang="en-US" sz="2400" dirty="0" err="1" smtClean="0"/>
              <a:t>Fredericksen</a:t>
            </a:r>
            <a:r>
              <a:rPr lang="en-US" sz="2400" dirty="0" smtClean="0"/>
              <a:t>, Associate V.P. for Online Learning, U of Rochester</a:t>
            </a:r>
            <a:endParaRPr lang="en-US" sz="2400" dirty="0"/>
          </a:p>
          <a:p>
            <a:pPr marL="0" indent="0">
              <a:buNone/>
            </a:pPr>
            <a:endParaRPr lang="en-US" dirty="0" smtClean="0"/>
          </a:p>
          <a:p>
            <a:pPr marL="0" indent="0" algn="ctr">
              <a:buNone/>
            </a:pPr>
            <a:r>
              <a:rPr lang="en-US" sz="2600" dirty="0" smtClean="0"/>
              <a:t>QM Regional Conference</a:t>
            </a:r>
            <a:endParaRPr lang="en-US" sz="2600" dirty="0"/>
          </a:p>
          <a:p>
            <a:pPr marL="0" indent="0" algn="ctr">
              <a:buNone/>
            </a:pPr>
            <a:r>
              <a:rPr lang="en-US" sz="2600" dirty="0" smtClean="0"/>
              <a:t>Accreditation, Regulation, and Compliance – Oh My!</a:t>
            </a:r>
            <a:endParaRPr lang="en-US" sz="2600" dirty="0"/>
          </a:p>
          <a:p>
            <a:pPr marL="0" indent="0" algn="ctr">
              <a:buNone/>
            </a:pPr>
            <a:r>
              <a:rPr lang="en-US" sz="2600" dirty="0" smtClean="0"/>
              <a:t>April 21, 2017</a:t>
            </a:r>
            <a:endParaRPr lang="en-US" sz="2600" dirty="0"/>
          </a:p>
        </p:txBody>
      </p:sp>
      <p:sp>
        <p:nvSpPr>
          <p:cNvPr id="4" name="TextBox 3"/>
          <p:cNvSpPr txBox="1"/>
          <p:nvPr/>
        </p:nvSpPr>
        <p:spPr>
          <a:xfrm>
            <a:off x="1467556" y="266890"/>
            <a:ext cx="6843887" cy="584776"/>
          </a:xfrm>
          <a:prstGeom prst="rect">
            <a:avLst/>
          </a:prstGeom>
          <a:noFill/>
        </p:spPr>
        <p:txBody>
          <a:bodyPr wrap="square" rtlCol="0">
            <a:spAutoFit/>
          </a:bodyPr>
          <a:lstStyle/>
          <a:p>
            <a:r>
              <a:rPr lang="en-US" sz="3200" dirty="0"/>
              <a:t>Online Education Institutional Leaders</a:t>
            </a:r>
          </a:p>
        </p:txBody>
      </p:sp>
    </p:spTree>
    <p:extLst>
      <p:ext uri="{BB962C8B-B14F-4D97-AF65-F5344CB8AC3E}">
        <p14:creationId xmlns:p14="http://schemas.microsoft.com/office/powerpoint/2010/main" val="378563062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759"/>
            <a:ext cx="9051402" cy="995973"/>
          </a:xfrm>
        </p:spPr>
        <p:txBody>
          <a:bodyPr/>
          <a:lstStyle/>
          <a:p>
            <a:pPr>
              <a:defRPr/>
            </a:pPr>
            <a:r>
              <a:rPr lang="en-US" sz="3200" dirty="0" smtClean="0">
                <a:latin typeface="Arial" charset="0"/>
                <a:ea typeface="Arial" charset="0"/>
                <a:cs typeface="Arial" charset="0"/>
              </a:rPr>
              <a:t>How many years of experience do you have?</a:t>
            </a:r>
            <a:endParaRPr lang="en-US" sz="3200" dirty="0">
              <a:latin typeface="Arial" charset="0"/>
              <a:ea typeface="Arial" charset="0"/>
              <a:cs typeface="Arial" charset="0"/>
            </a:endParaRPr>
          </a:p>
        </p:txBody>
      </p:sp>
      <p:graphicFrame>
        <p:nvGraphicFramePr>
          <p:cNvPr id="23554" name="Content Placeholder 3"/>
          <p:cNvGraphicFramePr>
            <a:graphicFrameLocks noGrp="1"/>
          </p:cNvGraphicFramePr>
          <p:nvPr>
            <p:ph idx="1"/>
            <p:extLst>
              <p:ext uri="{D42A27DB-BD31-4B8C-83A1-F6EECF244321}">
                <p14:modId xmlns:p14="http://schemas.microsoft.com/office/powerpoint/2010/main" val="328570883"/>
              </p:ext>
            </p:extLst>
          </p:nvPr>
        </p:nvGraphicFramePr>
        <p:xfrm>
          <a:off x="88073" y="1550432"/>
          <a:ext cx="2832928" cy="1764268"/>
        </p:xfrm>
        <a:graphic>
          <a:graphicData uri="http://schemas.openxmlformats.org/presentationml/2006/ole">
            <mc:AlternateContent xmlns:mc="http://schemas.openxmlformats.org/markup-compatibility/2006">
              <mc:Choice xmlns:v="urn:schemas-microsoft-com:vml" Requires="v">
                <p:oleObj spid="_x0000_s13343" name="Worksheet" r:id="rId4" imgW="27432000" imgH="12788900" progId="Excel.Sheet.8">
                  <p:embed/>
                </p:oleObj>
              </mc:Choice>
              <mc:Fallback>
                <p:oleObj name="Worksheet" r:id="rId4" imgW="27432000" imgH="12788900" progId="Excel.Sheet.8">
                  <p:embed/>
                  <p:pic>
                    <p:nvPicPr>
                      <p:cNvPr id="0" name=""/>
                      <p:cNvPicPr>
                        <a:picLocks noGrp="1" noChangeArrowheads="1"/>
                      </p:cNvPicPr>
                      <p:nvPr/>
                    </p:nvPicPr>
                    <p:blipFill>
                      <a:blip r:embed="rId5"/>
                      <a:srcRect/>
                      <a:stretch>
                        <a:fillRect/>
                      </a:stretch>
                    </p:blipFill>
                    <p:spPr bwMode="auto">
                      <a:xfrm>
                        <a:off x="88073" y="1550432"/>
                        <a:ext cx="2832928" cy="1764268"/>
                      </a:xfrm>
                      <a:prstGeom prst="rect">
                        <a:avLst/>
                      </a:prstGeom>
                      <a:noFill/>
                      <a:extLst/>
                    </p:spPr>
                  </p:pic>
                </p:oleObj>
              </mc:Fallback>
            </mc:AlternateContent>
          </a:graphicData>
        </a:graphic>
      </p:graphicFrame>
      <p:sp>
        <p:nvSpPr>
          <p:cNvPr id="4" name="Title 1"/>
          <p:cNvSpPr txBox="1">
            <a:spLocks/>
          </p:cNvSpPr>
          <p:nvPr/>
        </p:nvSpPr>
        <p:spPr bwMode="auto">
          <a:xfrm>
            <a:off x="114602" y="1043980"/>
            <a:ext cx="2946401" cy="583167"/>
          </a:xfrm>
          <a:prstGeom prst="rect">
            <a:avLst/>
          </a:prstGeom>
          <a:noFill/>
          <a:ln w="9525">
            <a:noFill/>
            <a:miter lim="800000"/>
            <a:headEnd/>
            <a:tailEnd/>
          </a:ln>
          <a:effectLst>
            <a:outerShdw dist="12700" dir="8100000" algn="ctr" rotWithShape="0">
              <a:srgbClr val="FFFFFF">
                <a:alpha val="75000"/>
              </a:srgb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S Pゴシック"/>
              </a:defRPr>
            </a:lvl1pPr>
            <a:lvl2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2pPr>
            <a:lvl3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3pPr>
            <a:lvl4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4pPr>
            <a:lvl5pPr algn="ctr" rtl="0" eaLnBrk="0" fontAlgn="base" hangingPunct="0">
              <a:spcBef>
                <a:spcPct val="0"/>
              </a:spcBef>
              <a:spcAft>
                <a:spcPct val="0"/>
              </a:spcAft>
              <a:defRPr sz="4400">
                <a:solidFill>
                  <a:schemeClr val="tx2"/>
                </a:solidFill>
                <a:latin typeface="Times New Roman" pitchFamily="124" charset="0"/>
                <a:ea typeface="MS Pゴシック" pitchFamily="-92" charset="-128"/>
                <a:cs typeface="MS Pゴシック"/>
              </a:defRPr>
            </a:lvl5pPr>
            <a:lvl6pPr marL="457200" algn="ctr" rtl="0" fontAlgn="base">
              <a:spcBef>
                <a:spcPct val="0"/>
              </a:spcBef>
              <a:spcAft>
                <a:spcPct val="0"/>
              </a:spcAft>
              <a:defRPr sz="4400">
                <a:solidFill>
                  <a:schemeClr val="tx2"/>
                </a:solidFill>
                <a:latin typeface="Times New Roman" pitchFamily="124" charset="0"/>
                <a:ea typeface="MS Pゴシック" pitchFamily="-92" charset="-128"/>
              </a:defRPr>
            </a:lvl6pPr>
            <a:lvl7pPr marL="914400" algn="ctr" rtl="0" fontAlgn="base">
              <a:spcBef>
                <a:spcPct val="0"/>
              </a:spcBef>
              <a:spcAft>
                <a:spcPct val="0"/>
              </a:spcAft>
              <a:defRPr sz="4400">
                <a:solidFill>
                  <a:schemeClr val="tx2"/>
                </a:solidFill>
                <a:latin typeface="Times New Roman" pitchFamily="124" charset="0"/>
                <a:ea typeface="MS Pゴシック" pitchFamily="-92" charset="-128"/>
              </a:defRPr>
            </a:lvl7pPr>
            <a:lvl8pPr marL="1371600" algn="ctr" rtl="0" fontAlgn="base">
              <a:spcBef>
                <a:spcPct val="0"/>
              </a:spcBef>
              <a:spcAft>
                <a:spcPct val="0"/>
              </a:spcAft>
              <a:defRPr sz="4400">
                <a:solidFill>
                  <a:schemeClr val="tx2"/>
                </a:solidFill>
                <a:latin typeface="Times New Roman" pitchFamily="124" charset="0"/>
                <a:ea typeface="MS Pゴシック" pitchFamily="-92" charset="-128"/>
              </a:defRPr>
            </a:lvl8pPr>
            <a:lvl9pPr marL="1828800" algn="ctr" rtl="0" fontAlgn="base">
              <a:spcBef>
                <a:spcPct val="0"/>
              </a:spcBef>
              <a:spcAft>
                <a:spcPct val="0"/>
              </a:spcAft>
              <a:defRPr sz="4400">
                <a:solidFill>
                  <a:schemeClr val="tx2"/>
                </a:solidFill>
                <a:latin typeface="Times New Roman" pitchFamily="124" charset="0"/>
                <a:ea typeface="MS Pゴシック" pitchFamily="-92" charset="-128"/>
              </a:defRPr>
            </a:lvl9pPr>
          </a:lstStyle>
          <a:p>
            <a:pPr defTabSz="914400">
              <a:defRPr/>
            </a:pPr>
            <a:r>
              <a:rPr lang="en-US" sz="1800" u="sng" kern="0" dirty="0" smtClean="0">
                <a:solidFill>
                  <a:srgbClr val="000000"/>
                </a:solidFill>
                <a:latin typeface="Arial" charset="0"/>
                <a:ea typeface="Arial" charset="0"/>
                <a:cs typeface="Arial" charset="0"/>
              </a:rPr>
              <a:t>F2F classroom teaching?</a:t>
            </a:r>
            <a:endParaRPr lang="en-US" sz="1800" kern="0" dirty="0">
              <a:solidFill>
                <a:srgbClr val="000000"/>
              </a:solidFill>
              <a:latin typeface="Arial" charset="0"/>
              <a:ea typeface="Arial" charset="0"/>
              <a:cs typeface="Arial" charset="0"/>
            </a:endParaRPr>
          </a:p>
        </p:txBody>
      </p:sp>
      <p:graphicFrame>
        <p:nvGraphicFramePr>
          <p:cNvPr id="5" name="Content Placeholder 3"/>
          <p:cNvGraphicFramePr>
            <a:graphicFrameLocks/>
          </p:cNvGraphicFramePr>
          <p:nvPr>
            <p:extLst>
              <p:ext uri="{D42A27DB-BD31-4B8C-83A1-F6EECF244321}">
                <p14:modId xmlns:p14="http://schemas.microsoft.com/office/powerpoint/2010/main" val="1347387614"/>
              </p:ext>
            </p:extLst>
          </p:nvPr>
        </p:nvGraphicFramePr>
        <p:xfrm>
          <a:off x="3034472" y="1601232"/>
          <a:ext cx="2899125" cy="1713468"/>
        </p:xfrm>
        <a:graphic>
          <a:graphicData uri="http://schemas.openxmlformats.org/presentationml/2006/ole">
            <mc:AlternateContent xmlns:mc="http://schemas.openxmlformats.org/markup-compatibility/2006">
              <mc:Choice xmlns:v="urn:schemas-microsoft-com:vml" Requires="v">
                <p:oleObj spid="_x0000_s13344" name="Worksheet" r:id="rId6" imgW="27584400" imgH="12788900" progId="Excel.Sheet.8">
                  <p:embed/>
                </p:oleObj>
              </mc:Choice>
              <mc:Fallback>
                <p:oleObj name="Worksheet" r:id="rId6" imgW="27584400" imgH="12788900" progId="Excel.Sheet.8">
                  <p:embed/>
                  <p:pic>
                    <p:nvPicPr>
                      <p:cNvPr id="0" name=""/>
                      <p:cNvPicPr>
                        <a:picLocks noGrp="1" noChangeArrowheads="1"/>
                      </p:cNvPicPr>
                      <p:nvPr/>
                    </p:nvPicPr>
                    <p:blipFill>
                      <a:blip r:embed="rId7"/>
                      <a:srcRect/>
                      <a:stretch>
                        <a:fillRect/>
                      </a:stretch>
                    </p:blipFill>
                    <p:spPr bwMode="auto">
                      <a:xfrm>
                        <a:off x="3034472" y="1601232"/>
                        <a:ext cx="2899125" cy="1713468"/>
                      </a:xfrm>
                      <a:prstGeom prst="rect">
                        <a:avLst/>
                      </a:prstGeom>
                      <a:noFill/>
                      <a:extLst/>
                    </p:spPr>
                  </p:pic>
                </p:oleObj>
              </mc:Fallback>
            </mc:AlternateContent>
          </a:graphicData>
        </a:graphic>
      </p:graphicFrame>
      <p:sp>
        <p:nvSpPr>
          <p:cNvPr id="3" name="Rectangle 2"/>
          <p:cNvSpPr/>
          <p:nvPr/>
        </p:nvSpPr>
        <p:spPr>
          <a:xfrm>
            <a:off x="3567747" y="1143000"/>
            <a:ext cx="1915909" cy="369332"/>
          </a:xfrm>
          <a:prstGeom prst="rect">
            <a:avLst/>
          </a:prstGeom>
        </p:spPr>
        <p:txBody>
          <a:bodyPr wrap="none">
            <a:spAutoFit/>
          </a:bodyPr>
          <a:lstStyle/>
          <a:p>
            <a:pPr defTabSz="914400">
              <a:defRPr/>
            </a:pPr>
            <a:r>
              <a:rPr lang="en-US" u="sng" kern="0" dirty="0" smtClean="0">
                <a:solidFill>
                  <a:srgbClr val="000000"/>
                </a:solidFill>
                <a:latin typeface="Arial" charset="0"/>
                <a:ea typeface="Arial" charset="0"/>
                <a:cs typeface="Arial" charset="0"/>
              </a:rPr>
              <a:t>Online teaching</a:t>
            </a:r>
            <a:r>
              <a:rPr lang="en-US" u="sng" kern="0" dirty="0">
                <a:solidFill>
                  <a:srgbClr val="000000"/>
                </a:solidFill>
                <a:latin typeface="Arial" charset="0"/>
                <a:ea typeface="Arial" charset="0"/>
                <a:cs typeface="Arial" charset="0"/>
              </a:rPr>
              <a:t>?</a:t>
            </a:r>
            <a:endParaRPr lang="en-US" kern="0" dirty="0">
              <a:solidFill>
                <a:srgbClr val="000000"/>
              </a:solidFill>
              <a:latin typeface="Arial" charset="0"/>
              <a:ea typeface="Arial" charset="0"/>
              <a:cs typeface="Arial"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93251675"/>
              </p:ext>
            </p:extLst>
          </p:nvPr>
        </p:nvGraphicFramePr>
        <p:xfrm>
          <a:off x="79069" y="4038600"/>
          <a:ext cx="2867331" cy="1930400"/>
        </p:xfrm>
        <a:graphic>
          <a:graphicData uri="http://schemas.openxmlformats.org/presentationml/2006/ole">
            <mc:AlternateContent xmlns:mc="http://schemas.openxmlformats.org/markup-compatibility/2006">
              <mc:Choice xmlns:v="urn:schemas-microsoft-com:vml" Requires="v">
                <p:oleObj spid="_x0000_s13345" name="Worksheet" r:id="rId8" imgW="25565100" imgH="12788900" progId="Excel.Sheet.8">
                  <p:embed/>
                </p:oleObj>
              </mc:Choice>
              <mc:Fallback>
                <p:oleObj name="Worksheet" r:id="rId8" imgW="25565100" imgH="12788900" progId="Excel.Sheet.8">
                  <p:embed/>
                  <p:pic>
                    <p:nvPicPr>
                      <p:cNvPr id="0" name=""/>
                      <p:cNvPicPr>
                        <a:picLocks noGrp="1" noChangeArrowheads="1"/>
                      </p:cNvPicPr>
                      <p:nvPr/>
                    </p:nvPicPr>
                    <p:blipFill>
                      <a:blip r:embed="rId9"/>
                      <a:srcRect/>
                      <a:stretch>
                        <a:fillRect/>
                      </a:stretch>
                    </p:blipFill>
                    <p:spPr bwMode="auto">
                      <a:xfrm>
                        <a:off x="79069" y="4038600"/>
                        <a:ext cx="2867331" cy="1930400"/>
                      </a:xfrm>
                      <a:prstGeom prst="rect">
                        <a:avLst/>
                      </a:prstGeom>
                      <a:noFill/>
                      <a:extLst/>
                    </p:spPr>
                  </p:pic>
                </p:oleObj>
              </mc:Fallback>
            </mc:AlternateContent>
          </a:graphicData>
        </a:graphic>
      </p:graphicFrame>
      <p:sp>
        <p:nvSpPr>
          <p:cNvPr id="8" name="Rectangle 7"/>
          <p:cNvSpPr/>
          <p:nvPr/>
        </p:nvSpPr>
        <p:spPr>
          <a:xfrm>
            <a:off x="114602" y="3580368"/>
            <a:ext cx="2787943" cy="369332"/>
          </a:xfrm>
          <a:prstGeom prst="rect">
            <a:avLst/>
          </a:prstGeom>
        </p:spPr>
        <p:txBody>
          <a:bodyPr wrap="none">
            <a:spAutoFit/>
          </a:bodyPr>
          <a:lstStyle/>
          <a:p>
            <a:pPr defTabSz="914400">
              <a:defRPr/>
            </a:pPr>
            <a:r>
              <a:rPr lang="en-US" u="sng" kern="0" dirty="0" smtClean="0">
                <a:solidFill>
                  <a:srgbClr val="000000"/>
                </a:solidFill>
                <a:latin typeface="Arial" charset="0"/>
                <a:ea typeface="Arial" charset="0"/>
                <a:cs typeface="Arial" charset="0"/>
              </a:rPr>
              <a:t>Management/leadership?</a:t>
            </a:r>
            <a:endParaRPr lang="en-US" kern="0" dirty="0">
              <a:solidFill>
                <a:srgbClr val="000000"/>
              </a:solidFill>
              <a:latin typeface="Arial" charset="0"/>
              <a:ea typeface="Arial" charset="0"/>
              <a:cs typeface="Arial" charset="0"/>
            </a:endParaRPr>
          </a:p>
        </p:txBody>
      </p:sp>
      <p:graphicFrame>
        <p:nvGraphicFramePr>
          <p:cNvPr id="9" name="Content Placeholder 3"/>
          <p:cNvGraphicFramePr>
            <a:graphicFrameLocks/>
          </p:cNvGraphicFramePr>
          <p:nvPr>
            <p:extLst>
              <p:ext uri="{D42A27DB-BD31-4B8C-83A1-F6EECF244321}">
                <p14:modId xmlns:p14="http://schemas.microsoft.com/office/powerpoint/2010/main" val="413996565"/>
              </p:ext>
            </p:extLst>
          </p:nvPr>
        </p:nvGraphicFramePr>
        <p:xfrm>
          <a:off x="3117802" y="4038600"/>
          <a:ext cx="2815795" cy="1930400"/>
        </p:xfrm>
        <a:graphic>
          <a:graphicData uri="http://schemas.openxmlformats.org/presentationml/2006/ole">
            <mc:AlternateContent xmlns:mc="http://schemas.openxmlformats.org/markup-compatibility/2006">
              <mc:Choice xmlns:v="urn:schemas-microsoft-com:vml" Requires="v">
                <p:oleObj spid="_x0000_s13346" name="Worksheet" r:id="rId10" imgW="26517600" imgH="12788900" progId="Excel.Sheet.8">
                  <p:embed/>
                </p:oleObj>
              </mc:Choice>
              <mc:Fallback>
                <p:oleObj name="Worksheet" r:id="rId10" imgW="26517600" imgH="12788900" progId="Excel.Sheet.8">
                  <p:embed/>
                  <p:pic>
                    <p:nvPicPr>
                      <p:cNvPr id="0" name=""/>
                      <p:cNvPicPr>
                        <a:picLocks noGrp="1" noChangeArrowheads="1"/>
                      </p:cNvPicPr>
                      <p:nvPr/>
                    </p:nvPicPr>
                    <p:blipFill>
                      <a:blip r:embed="rId11"/>
                      <a:srcRect/>
                      <a:stretch>
                        <a:fillRect/>
                      </a:stretch>
                    </p:blipFill>
                    <p:spPr bwMode="auto">
                      <a:xfrm>
                        <a:off x="3117802" y="4038600"/>
                        <a:ext cx="2815795" cy="1930400"/>
                      </a:xfrm>
                      <a:prstGeom prst="rect">
                        <a:avLst/>
                      </a:prstGeom>
                      <a:noFill/>
                      <a:extLst/>
                    </p:spPr>
                  </p:pic>
                </p:oleObj>
              </mc:Fallback>
            </mc:AlternateContent>
          </a:graphicData>
        </a:graphic>
      </p:graphicFrame>
      <p:sp>
        <p:nvSpPr>
          <p:cNvPr id="10" name="Rectangle 9"/>
          <p:cNvSpPr/>
          <p:nvPr/>
        </p:nvSpPr>
        <p:spPr>
          <a:xfrm>
            <a:off x="3366216" y="3580368"/>
            <a:ext cx="2300630" cy="369332"/>
          </a:xfrm>
          <a:prstGeom prst="rect">
            <a:avLst/>
          </a:prstGeom>
        </p:spPr>
        <p:txBody>
          <a:bodyPr wrap="none">
            <a:spAutoFit/>
          </a:bodyPr>
          <a:lstStyle/>
          <a:p>
            <a:pPr defTabSz="914400">
              <a:defRPr/>
            </a:pPr>
            <a:r>
              <a:rPr lang="en-US" u="sng" kern="0" dirty="0" smtClean="0">
                <a:solidFill>
                  <a:srgbClr val="000000"/>
                </a:solidFill>
                <a:latin typeface="Arial" charset="0"/>
                <a:ea typeface="Arial" charset="0"/>
                <a:cs typeface="Arial" charset="0"/>
              </a:rPr>
              <a:t>Instructional design?</a:t>
            </a:r>
            <a:endParaRPr lang="en-US" kern="0" dirty="0">
              <a:solidFill>
                <a:srgbClr val="000000"/>
              </a:solidFill>
              <a:latin typeface="Arial" charset="0"/>
              <a:ea typeface="Arial" charset="0"/>
              <a:cs typeface="Arial"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val="1770797076"/>
              </p:ext>
            </p:extLst>
          </p:nvPr>
        </p:nvGraphicFramePr>
        <p:xfrm>
          <a:off x="6105003" y="1512332"/>
          <a:ext cx="2835797" cy="1954768"/>
        </p:xfrm>
        <a:graphic>
          <a:graphicData uri="http://schemas.openxmlformats.org/presentationml/2006/ole">
            <mc:AlternateContent xmlns:mc="http://schemas.openxmlformats.org/markup-compatibility/2006">
              <mc:Choice xmlns:v="urn:schemas-microsoft-com:vml" Requires="v">
                <p:oleObj spid="_x0000_s13347" name="Worksheet" r:id="rId12" imgW="27660600" imgH="12788900" progId="Excel.Sheet.8">
                  <p:embed/>
                </p:oleObj>
              </mc:Choice>
              <mc:Fallback>
                <p:oleObj name="Worksheet" r:id="rId12" imgW="27660600" imgH="12788900" progId="Excel.Sheet.8">
                  <p:embed/>
                  <p:pic>
                    <p:nvPicPr>
                      <p:cNvPr id="0" name=""/>
                      <p:cNvPicPr>
                        <a:picLocks noGrp="1" noChangeArrowheads="1"/>
                      </p:cNvPicPr>
                      <p:nvPr/>
                    </p:nvPicPr>
                    <p:blipFill>
                      <a:blip r:embed="rId13"/>
                      <a:srcRect/>
                      <a:stretch>
                        <a:fillRect/>
                      </a:stretch>
                    </p:blipFill>
                    <p:spPr bwMode="auto">
                      <a:xfrm>
                        <a:off x="6105003" y="1512332"/>
                        <a:ext cx="2835797" cy="1954768"/>
                      </a:xfrm>
                      <a:prstGeom prst="rect">
                        <a:avLst/>
                      </a:prstGeom>
                      <a:noFill/>
                      <a:extLst/>
                    </p:spPr>
                  </p:pic>
                </p:oleObj>
              </mc:Fallback>
            </mc:AlternateContent>
          </a:graphicData>
        </a:graphic>
      </p:graphicFrame>
      <p:sp>
        <p:nvSpPr>
          <p:cNvPr id="12" name="Rectangle 11"/>
          <p:cNvSpPr/>
          <p:nvPr/>
        </p:nvSpPr>
        <p:spPr>
          <a:xfrm>
            <a:off x="6326560" y="1143000"/>
            <a:ext cx="2480166" cy="369332"/>
          </a:xfrm>
          <a:prstGeom prst="rect">
            <a:avLst/>
          </a:prstGeom>
        </p:spPr>
        <p:txBody>
          <a:bodyPr wrap="none">
            <a:spAutoFit/>
          </a:bodyPr>
          <a:lstStyle/>
          <a:p>
            <a:pPr defTabSz="914400">
              <a:defRPr/>
            </a:pPr>
            <a:r>
              <a:rPr lang="en-US" u="sng" kern="0" smtClean="0">
                <a:solidFill>
                  <a:srgbClr val="000000"/>
                </a:solidFill>
                <a:latin typeface="Arial" charset="0"/>
                <a:ea typeface="Arial" charset="0"/>
                <a:cs typeface="Arial" charset="0"/>
              </a:rPr>
              <a:t>Educational research?</a:t>
            </a:r>
            <a:endParaRPr lang="en-US" kern="0" dirty="0">
              <a:solidFill>
                <a:srgbClr val="000000"/>
              </a:solidFill>
              <a:latin typeface="Arial" charset="0"/>
              <a:ea typeface="Arial" charset="0"/>
              <a:cs typeface="Arial" charset="0"/>
            </a:endParaRPr>
          </a:p>
        </p:txBody>
      </p:sp>
      <p:graphicFrame>
        <p:nvGraphicFramePr>
          <p:cNvPr id="13" name="Content Placeholder 3"/>
          <p:cNvGraphicFramePr>
            <a:graphicFrameLocks/>
          </p:cNvGraphicFramePr>
          <p:nvPr>
            <p:extLst>
              <p:ext uri="{D42A27DB-BD31-4B8C-83A1-F6EECF244321}">
                <p14:modId xmlns:p14="http://schemas.microsoft.com/office/powerpoint/2010/main" val="985627461"/>
              </p:ext>
            </p:extLst>
          </p:nvPr>
        </p:nvGraphicFramePr>
        <p:xfrm>
          <a:off x="6104999" y="3949700"/>
          <a:ext cx="2934226" cy="2019300"/>
        </p:xfrm>
        <a:graphic>
          <a:graphicData uri="http://schemas.openxmlformats.org/presentationml/2006/ole">
            <mc:AlternateContent xmlns:mc="http://schemas.openxmlformats.org/markup-compatibility/2006">
              <mc:Choice xmlns:v="urn:schemas-microsoft-com:vml" Requires="v">
                <p:oleObj spid="_x0000_s13348" name="Worksheet" r:id="rId14" imgW="26504900" imgH="12788900" progId="Excel.Sheet.8">
                  <p:embed/>
                </p:oleObj>
              </mc:Choice>
              <mc:Fallback>
                <p:oleObj name="Worksheet" r:id="rId14" imgW="26504900" imgH="12788900" progId="Excel.Sheet.8">
                  <p:embed/>
                  <p:pic>
                    <p:nvPicPr>
                      <p:cNvPr id="0" name=""/>
                      <p:cNvPicPr>
                        <a:picLocks noGrp="1" noChangeArrowheads="1"/>
                      </p:cNvPicPr>
                      <p:nvPr/>
                    </p:nvPicPr>
                    <p:blipFill>
                      <a:blip r:embed="rId15"/>
                      <a:srcRect/>
                      <a:stretch>
                        <a:fillRect/>
                      </a:stretch>
                    </p:blipFill>
                    <p:spPr bwMode="auto">
                      <a:xfrm>
                        <a:off x="6104999" y="3949700"/>
                        <a:ext cx="2934226" cy="2019300"/>
                      </a:xfrm>
                      <a:prstGeom prst="rect">
                        <a:avLst/>
                      </a:prstGeom>
                      <a:noFill/>
                      <a:extLst/>
                    </p:spPr>
                  </p:pic>
                </p:oleObj>
              </mc:Fallback>
            </mc:AlternateContent>
          </a:graphicData>
        </a:graphic>
      </p:graphicFrame>
      <p:sp>
        <p:nvSpPr>
          <p:cNvPr id="14" name="Rectangle 13"/>
          <p:cNvSpPr/>
          <p:nvPr/>
        </p:nvSpPr>
        <p:spPr>
          <a:xfrm>
            <a:off x="7263855" y="3580368"/>
            <a:ext cx="518091" cy="369332"/>
          </a:xfrm>
          <a:prstGeom prst="rect">
            <a:avLst/>
          </a:prstGeom>
        </p:spPr>
        <p:txBody>
          <a:bodyPr wrap="none">
            <a:spAutoFit/>
          </a:bodyPr>
          <a:lstStyle/>
          <a:p>
            <a:pPr defTabSz="914400">
              <a:defRPr/>
            </a:pPr>
            <a:r>
              <a:rPr lang="en-US" u="sng" kern="0" dirty="0" smtClean="0">
                <a:solidFill>
                  <a:srgbClr val="000000"/>
                </a:solidFill>
                <a:latin typeface="Arial" charset="0"/>
                <a:ea typeface="Arial" charset="0"/>
                <a:cs typeface="Arial" charset="0"/>
              </a:rPr>
              <a:t>IT?</a:t>
            </a:r>
            <a:endParaRPr lang="en-US" kern="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0087998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381000"/>
            <a:ext cx="8442158" cy="1143000"/>
          </a:xfrm>
        </p:spPr>
        <p:txBody>
          <a:bodyPr/>
          <a:lstStyle/>
          <a:p>
            <a:pPr>
              <a:defRPr/>
            </a:pPr>
            <a:r>
              <a:rPr lang="en-US" sz="3200" dirty="0">
                <a:latin typeface="Arial" charset="0"/>
                <a:ea typeface="Arial" charset="0"/>
                <a:cs typeface="Arial" charset="0"/>
              </a:rPr>
              <a:t>Have you been an online student? </a:t>
            </a:r>
            <a:r>
              <a:rPr lang="en-US" sz="3200" dirty="0" smtClean="0">
                <a:latin typeface="Arial" charset="0"/>
                <a:ea typeface="Arial" charset="0"/>
                <a:cs typeface="Arial" charset="0"/>
              </a:rPr>
              <a:t/>
            </a:r>
            <a:br>
              <a:rPr lang="en-US" sz="3200" dirty="0" smtClean="0">
                <a:latin typeface="Arial" charset="0"/>
                <a:ea typeface="Arial" charset="0"/>
                <a:cs typeface="Arial" charset="0"/>
              </a:rPr>
            </a:br>
            <a:r>
              <a:rPr lang="en-US" sz="3200" dirty="0" smtClean="0">
                <a:latin typeface="Arial" charset="0"/>
                <a:ea typeface="Arial" charset="0"/>
                <a:cs typeface="Arial" charset="0"/>
              </a:rPr>
              <a:t>(</a:t>
            </a:r>
            <a:r>
              <a:rPr lang="en-US" sz="3200" dirty="0">
                <a:latin typeface="Arial" charset="0"/>
                <a:ea typeface="Arial" charset="0"/>
                <a:cs typeface="Arial" charset="0"/>
              </a:rPr>
              <a:t>credit bearing)</a:t>
            </a:r>
          </a:p>
        </p:txBody>
      </p:sp>
      <p:graphicFrame>
        <p:nvGraphicFramePr>
          <p:cNvPr id="23554" name="Content Placeholder 3"/>
          <p:cNvGraphicFramePr>
            <a:graphicFrameLocks noGrp="1"/>
          </p:cNvGraphicFramePr>
          <p:nvPr>
            <p:ph idx="1"/>
            <p:extLst>
              <p:ext uri="{D42A27DB-BD31-4B8C-83A1-F6EECF244321}">
                <p14:modId xmlns:p14="http://schemas.microsoft.com/office/powerpoint/2010/main" val="1128689469"/>
              </p:ext>
            </p:extLst>
          </p:nvPr>
        </p:nvGraphicFramePr>
        <p:xfrm>
          <a:off x="138363" y="2149642"/>
          <a:ext cx="8807116" cy="3769895"/>
        </p:xfrm>
        <a:graphic>
          <a:graphicData uri="http://schemas.openxmlformats.org/presentationml/2006/ole">
            <mc:AlternateContent xmlns:mc="http://schemas.openxmlformats.org/markup-compatibility/2006">
              <mc:Choice xmlns:v="urn:schemas-microsoft-com:vml" Requires="v">
                <p:oleObj spid="_x0000_s14342" name="Worksheet" r:id="rId4" imgW="29806900" imgH="12788900" progId="Excel.Sheet.8">
                  <p:embed/>
                </p:oleObj>
              </mc:Choice>
              <mc:Fallback>
                <p:oleObj name="Worksheet" r:id="rId4" imgW="29806900" imgH="12788900" progId="Excel.Sheet.8">
                  <p:embed/>
                  <p:pic>
                    <p:nvPicPr>
                      <p:cNvPr id="0" name=""/>
                      <p:cNvPicPr>
                        <a:picLocks noGrp="1" noChangeArrowheads="1"/>
                      </p:cNvPicPr>
                      <p:nvPr/>
                    </p:nvPicPr>
                    <p:blipFill>
                      <a:blip r:embed="rId5"/>
                      <a:srcRect/>
                      <a:stretch>
                        <a:fillRect/>
                      </a:stretch>
                    </p:blipFill>
                    <p:spPr bwMode="auto">
                      <a:xfrm>
                        <a:off x="138363" y="2149642"/>
                        <a:ext cx="8807116" cy="3769895"/>
                      </a:xfrm>
                      <a:prstGeom prst="rect">
                        <a:avLst/>
                      </a:prstGeom>
                      <a:noFill/>
                      <a:extLst/>
                    </p:spPr>
                  </p:pic>
                </p:oleObj>
              </mc:Fallback>
            </mc:AlternateContent>
          </a:graphicData>
        </a:graphic>
      </p:graphicFrame>
    </p:spTree>
    <p:extLst>
      <p:ext uri="{BB962C8B-B14F-4D97-AF65-F5344CB8AC3E}">
        <p14:creationId xmlns:p14="http://schemas.microsoft.com/office/powerpoint/2010/main" val="16980956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1" y="381000"/>
            <a:ext cx="8796759" cy="1143000"/>
          </a:xfrm>
        </p:spPr>
        <p:txBody>
          <a:bodyPr/>
          <a:lstStyle/>
          <a:p>
            <a:pPr>
              <a:defRPr/>
            </a:pPr>
            <a:r>
              <a:rPr lang="en-US" sz="3200" dirty="0">
                <a:latin typeface="Arial" charset="0"/>
                <a:ea typeface="Arial" charset="0"/>
                <a:cs typeface="Arial" charset="0"/>
              </a:rPr>
              <a:t>Has your institution used your online learning efforts as a </a:t>
            </a:r>
            <a:r>
              <a:rPr lang="en-US" sz="3200" u="sng" dirty="0">
                <a:latin typeface="Arial" charset="0"/>
                <a:ea typeface="Arial" charset="0"/>
                <a:cs typeface="Arial" charset="0"/>
              </a:rPr>
              <a:t>catalyst for organizational changes</a:t>
            </a:r>
            <a:r>
              <a:rPr lang="en-US" sz="3200" dirty="0">
                <a:latin typeface="Arial" charset="0"/>
                <a:ea typeface="Arial" charset="0"/>
                <a:cs typeface="Arial" charset="0"/>
              </a:rPr>
              <a:t>?</a:t>
            </a:r>
          </a:p>
        </p:txBody>
      </p:sp>
      <p:graphicFrame>
        <p:nvGraphicFramePr>
          <p:cNvPr id="23554" name="Content Placeholder 3"/>
          <p:cNvGraphicFramePr>
            <a:graphicFrameLocks noGrp="1"/>
          </p:cNvGraphicFramePr>
          <p:nvPr>
            <p:ph idx="1"/>
            <p:extLst>
              <p:ext uri="{D42A27DB-BD31-4B8C-83A1-F6EECF244321}">
                <p14:modId xmlns:p14="http://schemas.microsoft.com/office/powerpoint/2010/main" val="1463733393"/>
              </p:ext>
            </p:extLst>
          </p:nvPr>
        </p:nvGraphicFramePr>
        <p:xfrm>
          <a:off x="620311" y="1720646"/>
          <a:ext cx="7904256" cy="4414684"/>
        </p:xfrm>
        <a:graphic>
          <a:graphicData uri="http://schemas.openxmlformats.org/presentationml/2006/ole">
            <mc:AlternateContent xmlns:mc="http://schemas.openxmlformats.org/markup-compatibility/2006">
              <mc:Choice xmlns:v="urn:schemas-microsoft-com:vml" Requires="v">
                <p:oleObj spid="_x0000_s15366" name="Worksheet" r:id="rId4" imgW="23660100" imgH="12788900" progId="Excel.Sheet.8">
                  <p:embed/>
                </p:oleObj>
              </mc:Choice>
              <mc:Fallback>
                <p:oleObj name="Worksheet" r:id="rId4" imgW="23660100" imgH="12788900" progId="Excel.Sheet.8">
                  <p:embed/>
                  <p:pic>
                    <p:nvPicPr>
                      <p:cNvPr id="0" name=""/>
                      <p:cNvPicPr>
                        <a:picLocks noGrp="1" noChangeArrowheads="1"/>
                      </p:cNvPicPr>
                      <p:nvPr/>
                    </p:nvPicPr>
                    <p:blipFill>
                      <a:blip r:embed="rId5"/>
                      <a:srcRect/>
                      <a:stretch>
                        <a:fillRect/>
                      </a:stretch>
                    </p:blipFill>
                    <p:spPr bwMode="auto">
                      <a:xfrm>
                        <a:off x="620311" y="1720646"/>
                        <a:ext cx="7904256" cy="4414684"/>
                      </a:xfrm>
                      <a:prstGeom prst="rect">
                        <a:avLst/>
                      </a:prstGeom>
                      <a:noFill/>
                      <a:extLst/>
                    </p:spPr>
                  </p:pic>
                </p:oleObj>
              </mc:Fallback>
            </mc:AlternateContent>
          </a:graphicData>
        </a:graphic>
      </p:graphicFrame>
    </p:spTree>
    <p:extLst>
      <p:ext uri="{BB962C8B-B14F-4D97-AF65-F5344CB8AC3E}">
        <p14:creationId xmlns:p14="http://schemas.microsoft.com/office/powerpoint/2010/main" val="1750627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759"/>
            <a:ext cx="9051402" cy="1143000"/>
          </a:xfrm>
        </p:spPr>
        <p:txBody>
          <a:bodyPr/>
          <a:lstStyle/>
          <a:p>
            <a:pPr>
              <a:defRPr/>
            </a:pPr>
            <a:r>
              <a:rPr lang="en-US" sz="3200" dirty="0">
                <a:latin typeface="Arial" charset="0"/>
                <a:ea typeface="Arial" charset="0"/>
                <a:cs typeface="Arial" charset="0"/>
              </a:rPr>
              <a:t>W</a:t>
            </a:r>
            <a:r>
              <a:rPr lang="en-US" sz="3200" dirty="0" smtClean="0">
                <a:latin typeface="Arial" charset="0"/>
                <a:ea typeface="Arial" charset="0"/>
                <a:cs typeface="Arial" charset="0"/>
              </a:rPr>
              <a:t>hat </a:t>
            </a:r>
            <a:r>
              <a:rPr lang="en-US" sz="3200" dirty="0">
                <a:latin typeface="Arial" charset="0"/>
                <a:ea typeface="Arial" charset="0"/>
                <a:cs typeface="Arial" charset="0"/>
              </a:rPr>
              <a:t>groups at your institution have been unified within your organization?</a:t>
            </a:r>
          </a:p>
        </p:txBody>
      </p:sp>
      <p:graphicFrame>
        <p:nvGraphicFramePr>
          <p:cNvPr id="23554" name="Content Placeholder 3"/>
          <p:cNvGraphicFramePr>
            <a:graphicFrameLocks noGrp="1"/>
          </p:cNvGraphicFramePr>
          <p:nvPr>
            <p:ph idx="1"/>
            <p:extLst>
              <p:ext uri="{D42A27DB-BD31-4B8C-83A1-F6EECF244321}">
                <p14:modId xmlns:p14="http://schemas.microsoft.com/office/powerpoint/2010/main" val="1116066768"/>
              </p:ext>
            </p:extLst>
          </p:nvPr>
        </p:nvGraphicFramePr>
        <p:xfrm>
          <a:off x="115888" y="1389063"/>
          <a:ext cx="8936037" cy="4722812"/>
        </p:xfrm>
        <a:graphic>
          <a:graphicData uri="http://schemas.openxmlformats.org/presentationml/2006/ole">
            <mc:AlternateContent xmlns:mc="http://schemas.openxmlformats.org/markup-compatibility/2006">
              <mc:Choice xmlns:v="urn:schemas-microsoft-com:vml" Requires="v">
                <p:oleObj spid="_x0000_s16391" name="Worksheet" r:id="rId4" imgW="29171900" imgH="12471400" progId="Excel.Sheet.8">
                  <p:embed/>
                </p:oleObj>
              </mc:Choice>
              <mc:Fallback>
                <p:oleObj name="Worksheet" r:id="rId4" imgW="29171900" imgH="12471400" progId="Excel.Sheet.8">
                  <p:embed/>
                  <p:pic>
                    <p:nvPicPr>
                      <p:cNvPr id="0" name=""/>
                      <p:cNvPicPr>
                        <a:picLocks noGrp="1" noChangeArrowheads="1"/>
                      </p:cNvPicPr>
                      <p:nvPr/>
                    </p:nvPicPr>
                    <p:blipFill>
                      <a:blip r:embed="rId5"/>
                      <a:srcRect/>
                      <a:stretch>
                        <a:fillRect/>
                      </a:stretch>
                    </p:blipFill>
                    <p:spPr bwMode="auto">
                      <a:xfrm>
                        <a:off x="115888" y="1389063"/>
                        <a:ext cx="8936037" cy="4722812"/>
                      </a:xfrm>
                      <a:prstGeom prst="rect">
                        <a:avLst/>
                      </a:prstGeom>
                      <a:noFill/>
                      <a:extLst/>
                    </p:spPr>
                  </p:pic>
                </p:oleObj>
              </mc:Fallback>
            </mc:AlternateContent>
          </a:graphicData>
        </a:graphic>
      </p:graphicFrame>
      <p:cxnSp>
        <p:nvCxnSpPr>
          <p:cNvPr id="4" name="Straight Connector 3"/>
          <p:cNvCxnSpPr/>
          <p:nvPr/>
        </p:nvCxnSpPr>
        <p:spPr bwMode="auto">
          <a:xfrm flipV="1">
            <a:off x="353961" y="2998839"/>
            <a:ext cx="6233652" cy="2949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7310671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381000"/>
            <a:ext cx="8442158" cy="1143000"/>
          </a:xfrm>
        </p:spPr>
        <p:txBody>
          <a:bodyPr/>
          <a:lstStyle/>
          <a:p>
            <a:pPr>
              <a:defRPr/>
            </a:pPr>
            <a:r>
              <a:rPr lang="en-US" sz="3200" dirty="0">
                <a:latin typeface="Arial" charset="0"/>
                <a:ea typeface="Arial" charset="0"/>
                <a:cs typeface="Arial" charset="0"/>
              </a:rPr>
              <a:t>How do you and your institution define the </a:t>
            </a:r>
            <a:r>
              <a:rPr lang="en-US" sz="3200" u="sng" dirty="0">
                <a:latin typeface="Arial" charset="0"/>
                <a:ea typeface="Arial" charset="0"/>
                <a:cs typeface="Arial" charset="0"/>
              </a:rPr>
              <a:t>scope</a:t>
            </a:r>
            <a:r>
              <a:rPr lang="en-US" sz="3200" dirty="0">
                <a:latin typeface="Arial" charset="0"/>
                <a:ea typeface="Arial" charset="0"/>
                <a:cs typeface="Arial" charset="0"/>
              </a:rPr>
              <a:t> of online learning for your position?</a:t>
            </a:r>
          </a:p>
        </p:txBody>
      </p:sp>
      <p:graphicFrame>
        <p:nvGraphicFramePr>
          <p:cNvPr id="23554" name="Content Placeholder 3"/>
          <p:cNvGraphicFramePr>
            <a:graphicFrameLocks noGrp="1"/>
          </p:cNvGraphicFramePr>
          <p:nvPr>
            <p:ph idx="1"/>
            <p:extLst>
              <p:ext uri="{D42A27DB-BD31-4B8C-83A1-F6EECF244321}">
                <p14:modId xmlns:p14="http://schemas.microsoft.com/office/powerpoint/2010/main" val="347816983"/>
              </p:ext>
            </p:extLst>
          </p:nvPr>
        </p:nvGraphicFramePr>
        <p:xfrm>
          <a:off x="960700" y="1655180"/>
          <a:ext cx="7399528" cy="4467828"/>
        </p:xfrm>
        <a:graphic>
          <a:graphicData uri="http://schemas.openxmlformats.org/presentationml/2006/ole">
            <mc:AlternateContent xmlns:mc="http://schemas.openxmlformats.org/markup-compatibility/2006">
              <mc:Choice xmlns:v="urn:schemas-microsoft-com:vml" Requires="v">
                <p:oleObj spid="_x0000_s17414" name="Worksheet" r:id="rId4" imgW="22034500" imgH="12788900" progId="Excel.Sheet.8">
                  <p:embed/>
                </p:oleObj>
              </mc:Choice>
              <mc:Fallback>
                <p:oleObj name="Worksheet" r:id="rId4" imgW="22034500" imgH="12788900" progId="Excel.Sheet.8">
                  <p:embed/>
                  <p:pic>
                    <p:nvPicPr>
                      <p:cNvPr id="0" name=""/>
                      <p:cNvPicPr>
                        <a:picLocks noGrp="1" noChangeArrowheads="1"/>
                      </p:cNvPicPr>
                      <p:nvPr/>
                    </p:nvPicPr>
                    <p:blipFill>
                      <a:blip r:embed="rId5"/>
                      <a:srcRect/>
                      <a:stretch>
                        <a:fillRect/>
                      </a:stretch>
                    </p:blipFill>
                    <p:spPr bwMode="auto">
                      <a:xfrm>
                        <a:off x="960700" y="1655180"/>
                        <a:ext cx="7399528" cy="4467828"/>
                      </a:xfrm>
                      <a:prstGeom prst="rect">
                        <a:avLst/>
                      </a:prstGeom>
                      <a:noFill/>
                      <a:extLst/>
                    </p:spPr>
                  </p:pic>
                </p:oleObj>
              </mc:Fallback>
            </mc:AlternateContent>
          </a:graphicData>
        </a:graphic>
      </p:graphicFrame>
    </p:spTree>
    <p:extLst>
      <p:ext uri="{BB962C8B-B14F-4D97-AF65-F5344CB8AC3E}">
        <p14:creationId xmlns:p14="http://schemas.microsoft.com/office/powerpoint/2010/main" val="15850674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759"/>
            <a:ext cx="9051402" cy="1143000"/>
          </a:xfrm>
        </p:spPr>
        <p:txBody>
          <a:bodyPr/>
          <a:lstStyle/>
          <a:p>
            <a:pPr>
              <a:defRPr/>
            </a:pPr>
            <a:r>
              <a:rPr lang="en-US" sz="3200" dirty="0">
                <a:latin typeface="Arial" charset="0"/>
                <a:ea typeface="Arial" charset="0"/>
                <a:cs typeface="Arial" charset="0"/>
              </a:rPr>
              <a:t>What are the highest level </a:t>
            </a:r>
            <a:r>
              <a:rPr lang="en-US" sz="3200" u="sng" dirty="0">
                <a:latin typeface="Arial" charset="0"/>
                <a:ea typeface="Arial" charset="0"/>
                <a:cs typeface="Arial" charset="0"/>
              </a:rPr>
              <a:t>strategic goals </a:t>
            </a:r>
            <a:r>
              <a:rPr lang="en-US" sz="3200" dirty="0">
                <a:latin typeface="Arial" charset="0"/>
                <a:ea typeface="Arial" charset="0"/>
                <a:cs typeface="Arial" charset="0"/>
              </a:rPr>
              <a:t>for online learning at your institution? </a:t>
            </a:r>
          </a:p>
        </p:txBody>
      </p:sp>
      <p:graphicFrame>
        <p:nvGraphicFramePr>
          <p:cNvPr id="23554" name="Content Placeholder 3"/>
          <p:cNvGraphicFramePr>
            <a:graphicFrameLocks noGrp="1"/>
          </p:cNvGraphicFramePr>
          <p:nvPr>
            <p:ph idx="1"/>
            <p:extLst>
              <p:ext uri="{D42A27DB-BD31-4B8C-83A1-F6EECF244321}">
                <p14:modId xmlns:p14="http://schemas.microsoft.com/office/powerpoint/2010/main" val="1297972747"/>
              </p:ext>
            </p:extLst>
          </p:nvPr>
        </p:nvGraphicFramePr>
        <p:xfrm>
          <a:off x="200025" y="1293719"/>
          <a:ext cx="8851378" cy="4944641"/>
        </p:xfrm>
        <a:graphic>
          <a:graphicData uri="http://schemas.openxmlformats.org/presentationml/2006/ole">
            <mc:AlternateContent xmlns:mc="http://schemas.openxmlformats.org/markup-compatibility/2006">
              <mc:Choice xmlns:v="urn:schemas-microsoft-com:vml" Requires="v">
                <p:oleObj spid="_x0000_s18439" name="Worksheet" r:id="rId4" imgW="25273000" imgH="12788900" progId="Excel.Sheet.8">
                  <p:embed/>
                </p:oleObj>
              </mc:Choice>
              <mc:Fallback>
                <p:oleObj name="Worksheet" r:id="rId4" imgW="25273000" imgH="12788900" progId="Excel.Sheet.8">
                  <p:embed/>
                  <p:pic>
                    <p:nvPicPr>
                      <p:cNvPr id="0" name=""/>
                      <p:cNvPicPr>
                        <a:picLocks noGrp="1" noChangeArrowheads="1"/>
                      </p:cNvPicPr>
                      <p:nvPr/>
                    </p:nvPicPr>
                    <p:blipFill>
                      <a:blip r:embed="rId5"/>
                      <a:srcRect/>
                      <a:stretch>
                        <a:fillRect/>
                      </a:stretch>
                    </p:blipFill>
                    <p:spPr bwMode="auto">
                      <a:xfrm>
                        <a:off x="200025" y="1293719"/>
                        <a:ext cx="8851378" cy="4944641"/>
                      </a:xfrm>
                      <a:prstGeom prst="rect">
                        <a:avLst/>
                      </a:prstGeom>
                      <a:noFill/>
                      <a:extLst/>
                    </p:spPr>
                  </p:pic>
                </p:oleObj>
              </mc:Fallback>
            </mc:AlternateContent>
          </a:graphicData>
        </a:graphic>
      </p:graphicFrame>
    </p:spTree>
    <p:extLst>
      <p:ext uri="{BB962C8B-B14F-4D97-AF65-F5344CB8AC3E}">
        <p14:creationId xmlns:p14="http://schemas.microsoft.com/office/powerpoint/2010/main" val="11114971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759"/>
            <a:ext cx="9051402" cy="1143000"/>
          </a:xfrm>
        </p:spPr>
        <p:txBody>
          <a:bodyPr/>
          <a:lstStyle/>
          <a:p>
            <a:pPr>
              <a:defRPr/>
            </a:pPr>
            <a:r>
              <a:rPr lang="en-US" sz="3200" dirty="0">
                <a:latin typeface="Arial" charset="0"/>
                <a:ea typeface="Arial" charset="0"/>
                <a:cs typeface="Arial" charset="0"/>
              </a:rPr>
              <a:t>What are </a:t>
            </a:r>
            <a:r>
              <a:rPr lang="en-US" sz="3200" dirty="0" smtClean="0">
                <a:latin typeface="Arial" charset="0"/>
                <a:ea typeface="Arial" charset="0"/>
                <a:cs typeface="Arial" charset="0"/>
              </a:rPr>
              <a:t>the top </a:t>
            </a:r>
            <a:r>
              <a:rPr lang="en-US" sz="3200" dirty="0">
                <a:latin typeface="Arial" charset="0"/>
                <a:ea typeface="Arial" charset="0"/>
                <a:cs typeface="Arial" charset="0"/>
              </a:rPr>
              <a:t>priorities or issues related to online learning for you and your </a:t>
            </a:r>
            <a:r>
              <a:rPr lang="en-US" sz="3200" dirty="0" smtClean="0">
                <a:latin typeface="Arial" charset="0"/>
                <a:ea typeface="Arial" charset="0"/>
                <a:cs typeface="Arial" charset="0"/>
              </a:rPr>
              <a:t>institution?</a:t>
            </a:r>
            <a:endParaRPr lang="en-US" sz="3200" dirty="0">
              <a:latin typeface="Arial" charset="0"/>
              <a:ea typeface="Arial" charset="0"/>
              <a:cs typeface="Arial" charset="0"/>
            </a:endParaRPr>
          </a:p>
        </p:txBody>
      </p:sp>
      <p:sp>
        <p:nvSpPr>
          <p:cNvPr id="3" name="Content Placeholder 2"/>
          <p:cNvSpPr>
            <a:spLocks noGrp="1"/>
          </p:cNvSpPr>
          <p:nvPr>
            <p:ph idx="1"/>
          </p:nvPr>
        </p:nvSpPr>
        <p:spPr>
          <a:xfrm>
            <a:off x="312517" y="1300222"/>
            <a:ext cx="8599990" cy="5004121"/>
          </a:xfrm>
        </p:spPr>
        <p:txBody>
          <a:bodyPr/>
          <a:lstStyle/>
          <a:p>
            <a:pPr>
              <a:buFont typeface="+mj-lt"/>
              <a:buAutoNum type="arabicPeriod"/>
            </a:pPr>
            <a:r>
              <a:rPr lang="en-US" sz="1800" dirty="0" smtClean="0">
                <a:latin typeface="Arial" charset="0"/>
                <a:ea typeface="Arial" charset="0"/>
                <a:cs typeface="Arial" charset="0"/>
              </a:rPr>
              <a:t>Faculty Development and Training</a:t>
            </a:r>
          </a:p>
          <a:p>
            <a:pPr>
              <a:buFont typeface="+mj-lt"/>
              <a:buAutoNum type="arabicPeriod"/>
            </a:pPr>
            <a:r>
              <a:rPr lang="en-US" sz="1800" dirty="0" smtClean="0">
                <a:latin typeface="Arial" charset="0"/>
                <a:ea typeface="Arial" charset="0"/>
                <a:cs typeface="Arial" charset="0"/>
              </a:rPr>
              <a:t>Strategic planning for online learning at your institution</a:t>
            </a:r>
          </a:p>
          <a:p>
            <a:pPr>
              <a:buFont typeface="+mj-lt"/>
              <a:buAutoNum type="arabicPeriod"/>
            </a:pPr>
            <a:r>
              <a:rPr lang="en-US" sz="1800" dirty="0" smtClean="0">
                <a:latin typeface="Arial" charset="0"/>
                <a:ea typeface="Arial" charset="0"/>
                <a:cs typeface="Arial" charset="0"/>
              </a:rPr>
              <a:t>Staffing for instructional design and faculty support</a:t>
            </a:r>
          </a:p>
          <a:p>
            <a:pPr>
              <a:buFont typeface="+mj-lt"/>
              <a:buAutoNum type="arabicPeriod"/>
            </a:pPr>
            <a:r>
              <a:rPr lang="en-US" sz="1800" dirty="0" smtClean="0">
                <a:latin typeface="Arial" charset="0"/>
                <a:ea typeface="Arial" charset="0"/>
                <a:cs typeface="Arial" charset="0"/>
              </a:rPr>
              <a:t>Funding </a:t>
            </a:r>
            <a:r>
              <a:rPr lang="en-US" sz="1800" dirty="0">
                <a:latin typeface="Arial" charset="0"/>
                <a:ea typeface="Arial" charset="0"/>
                <a:cs typeface="Arial" charset="0"/>
              </a:rPr>
              <a:t>and resources at your institution</a:t>
            </a:r>
          </a:p>
          <a:p>
            <a:pPr>
              <a:buFont typeface="+mj-lt"/>
              <a:buAutoNum type="arabicPeriod"/>
            </a:pPr>
            <a:r>
              <a:rPr lang="en-US" sz="1800" dirty="0" smtClean="0">
                <a:latin typeface="Arial" charset="0"/>
                <a:ea typeface="Arial" charset="0"/>
                <a:cs typeface="Arial" charset="0"/>
              </a:rPr>
              <a:t>Providing </a:t>
            </a:r>
            <a:r>
              <a:rPr lang="en-US" sz="1800" dirty="0">
                <a:latin typeface="Arial" charset="0"/>
                <a:ea typeface="Arial" charset="0"/>
                <a:cs typeface="Arial" charset="0"/>
              </a:rPr>
              <a:t>student support</a:t>
            </a:r>
          </a:p>
          <a:p>
            <a:pPr>
              <a:buFont typeface="+mj-lt"/>
              <a:buAutoNum type="arabicPeriod"/>
            </a:pPr>
            <a:r>
              <a:rPr lang="en-US" sz="1800" dirty="0" smtClean="0">
                <a:latin typeface="Arial" charset="0"/>
                <a:ea typeface="Arial" charset="0"/>
                <a:cs typeface="Arial" charset="0"/>
              </a:rPr>
              <a:t>Marketing </a:t>
            </a:r>
            <a:r>
              <a:rPr lang="en-US" sz="1800" dirty="0">
                <a:latin typeface="Arial" charset="0"/>
                <a:ea typeface="Arial" charset="0"/>
                <a:cs typeface="Arial" charset="0"/>
              </a:rPr>
              <a:t>and promotion of online courses and programs</a:t>
            </a:r>
          </a:p>
          <a:p>
            <a:pPr>
              <a:buFont typeface="+mj-lt"/>
              <a:buAutoNum type="arabicPeriod"/>
            </a:pPr>
            <a:r>
              <a:rPr lang="en-US" sz="1800" dirty="0" smtClean="0">
                <a:latin typeface="Arial" charset="0"/>
                <a:ea typeface="Arial" charset="0"/>
                <a:cs typeface="Arial" charset="0"/>
              </a:rPr>
              <a:t>Development </a:t>
            </a:r>
            <a:r>
              <a:rPr lang="en-US" sz="1800" dirty="0">
                <a:latin typeface="Arial" charset="0"/>
                <a:ea typeface="Arial" charset="0"/>
                <a:cs typeface="Arial" charset="0"/>
              </a:rPr>
              <a:t>of institutional policies for online learning</a:t>
            </a:r>
          </a:p>
          <a:p>
            <a:pPr>
              <a:buFont typeface="+mj-lt"/>
              <a:buAutoNum type="arabicPeriod"/>
            </a:pPr>
            <a:r>
              <a:rPr lang="en-US" sz="1800" dirty="0" smtClean="0">
                <a:latin typeface="Arial" charset="0"/>
                <a:ea typeface="Arial" charset="0"/>
                <a:cs typeface="Arial" charset="0"/>
              </a:rPr>
              <a:t>Insuring </a:t>
            </a:r>
            <a:r>
              <a:rPr lang="en-US" sz="1800" dirty="0">
                <a:latin typeface="Arial" charset="0"/>
                <a:ea typeface="Arial" charset="0"/>
                <a:cs typeface="Arial" charset="0"/>
              </a:rPr>
              <a:t>academic integrity</a:t>
            </a:r>
          </a:p>
          <a:p>
            <a:pPr>
              <a:buFont typeface="+mj-lt"/>
              <a:buAutoNum type="arabicPeriod"/>
            </a:pPr>
            <a:r>
              <a:rPr lang="en-US" sz="1800" dirty="0" smtClean="0">
                <a:latin typeface="Arial" charset="0"/>
                <a:ea typeface="Arial" charset="0"/>
                <a:cs typeface="Arial" charset="0"/>
              </a:rPr>
              <a:t>State </a:t>
            </a:r>
            <a:r>
              <a:rPr lang="en-US" sz="1800" dirty="0">
                <a:latin typeface="Arial" charset="0"/>
                <a:ea typeface="Arial" charset="0"/>
                <a:cs typeface="Arial" charset="0"/>
              </a:rPr>
              <a:t>Regulations and SARA (State Authorization and Reciprocity Agreement)</a:t>
            </a:r>
          </a:p>
          <a:p>
            <a:pPr>
              <a:buFont typeface="+mj-lt"/>
              <a:buAutoNum type="arabicPeriod"/>
            </a:pPr>
            <a:r>
              <a:rPr lang="en-US" sz="1800" dirty="0" smtClean="0">
                <a:latin typeface="Arial" charset="0"/>
                <a:ea typeface="Arial" charset="0"/>
                <a:cs typeface="Arial" charset="0"/>
              </a:rPr>
              <a:t>Evaluation </a:t>
            </a:r>
            <a:r>
              <a:rPr lang="en-US" sz="1800" dirty="0">
                <a:latin typeface="Arial" charset="0"/>
                <a:ea typeface="Arial" charset="0"/>
                <a:cs typeface="Arial" charset="0"/>
              </a:rPr>
              <a:t>/ Implementation of learning management systems</a:t>
            </a:r>
          </a:p>
          <a:p>
            <a:pPr>
              <a:buFont typeface="+mj-lt"/>
              <a:buAutoNum type="arabicPeriod"/>
            </a:pPr>
            <a:r>
              <a:rPr lang="en-US" sz="1800" dirty="0" smtClean="0">
                <a:latin typeface="Arial" charset="0"/>
                <a:ea typeface="Arial" charset="0"/>
                <a:cs typeface="Arial" charset="0"/>
              </a:rPr>
              <a:t>Learning </a:t>
            </a:r>
            <a:r>
              <a:rPr lang="en-US" sz="1800" dirty="0">
                <a:latin typeface="Arial" charset="0"/>
                <a:ea typeface="Arial" charset="0"/>
                <a:cs typeface="Arial" charset="0"/>
              </a:rPr>
              <a:t>analytics</a:t>
            </a:r>
          </a:p>
          <a:p>
            <a:pPr>
              <a:buFont typeface="+mj-lt"/>
              <a:buAutoNum type="arabicPeriod"/>
            </a:pPr>
            <a:r>
              <a:rPr lang="en-US" sz="1800" dirty="0" smtClean="0">
                <a:latin typeface="Arial" charset="0"/>
                <a:ea typeface="Arial" charset="0"/>
                <a:cs typeface="Arial" charset="0"/>
              </a:rPr>
              <a:t>Conducting </a:t>
            </a:r>
            <a:r>
              <a:rPr lang="en-US" sz="1800" dirty="0">
                <a:latin typeface="Arial" charset="0"/>
                <a:ea typeface="Arial" charset="0"/>
                <a:cs typeface="Arial" charset="0"/>
              </a:rPr>
              <a:t>research about the effectiveness of online </a:t>
            </a:r>
            <a:r>
              <a:rPr lang="en-US" sz="1800" dirty="0" smtClean="0">
                <a:latin typeface="Arial" charset="0"/>
                <a:ea typeface="Arial" charset="0"/>
                <a:cs typeface="Arial" charset="0"/>
              </a:rPr>
              <a:t>learning</a:t>
            </a:r>
          </a:p>
          <a:p>
            <a:pPr>
              <a:buFont typeface="+mj-lt"/>
              <a:buAutoNum type="arabicPeriod"/>
            </a:pPr>
            <a:r>
              <a:rPr lang="en-US" sz="1800" dirty="0" smtClean="0">
                <a:latin typeface="Arial" charset="0"/>
                <a:ea typeface="Arial" charset="0"/>
                <a:cs typeface="Arial" charset="0"/>
              </a:rPr>
              <a:t>Working </a:t>
            </a:r>
            <a:r>
              <a:rPr lang="en-US" sz="1800" dirty="0">
                <a:latin typeface="Arial" charset="0"/>
                <a:ea typeface="Arial" charset="0"/>
                <a:cs typeface="Arial" charset="0"/>
              </a:rPr>
              <a:t>with Online Education Service </a:t>
            </a:r>
            <a:r>
              <a:rPr lang="en-US" sz="1800" dirty="0" smtClean="0">
                <a:latin typeface="Arial" charset="0"/>
                <a:ea typeface="Arial" charset="0"/>
                <a:cs typeface="Arial" charset="0"/>
              </a:rPr>
              <a:t>Providers</a:t>
            </a:r>
          </a:p>
          <a:p>
            <a:pPr>
              <a:buFont typeface="+mj-lt"/>
              <a:buAutoNum type="arabicPeriod"/>
            </a:pPr>
            <a:r>
              <a:rPr lang="en-US" sz="1800" dirty="0" smtClean="0">
                <a:latin typeface="Arial" charset="0"/>
                <a:ea typeface="Arial" charset="0"/>
                <a:cs typeface="Arial" charset="0"/>
              </a:rPr>
              <a:t>Development </a:t>
            </a:r>
            <a:r>
              <a:rPr lang="en-US" sz="1800" dirty="0">
                <a:latin typeface="Arial" charset="0"/>
                <a:ea typeface="Arial" charset="0"/>
                <a:cs typeface="Arial" charset="0"/>
              </a:rPr>
              <a:t>of a MOOC strategy</a:t>
            </a:r>
          </a:p>
        </p:txBody>
      </p:sp>
    </p:spTree>
    <p:extLst>
      <p:ext uri="{BB962C8B-B14F-4D97-AF65-F5344CB8AC3E}">
        <p14:creationId xmlns:p14="http://schemas.microsoft.com/office/powerpoint/2010/main" val="1983539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34" y="0"/>
            <a:ext cx="7772400" cy="1143000"/>
          </a:xfrm>
        </p:spPr>
        <p:txBody>
          <a:bodyPr/>
          <a:lstStyle/>
          <a:p>
            <a:pPr>
              <a:defRPr/>
            </a:pPr>
            <a:r>
              <a:rPr lang="en-US" sz="4000" dirty="0" smtClean="0">
                <a:latin typeface="Calibri" pitchFamily="34" charset="0"/>
                <a:cs typeface="+mj-cs"/>
              </a:rPr>
              <a:t>Summarizing the Key Findings</a:t>
            </a:r>
            <a:endParaRPr lang="en-US" sz="4000" dirty="0">
              <a:latin typeface="Calibri" pitchFamily="34" charset="0"/>
              <a:cs typeface="+mj-cs"/>
            </a:endParaRPr>
          </a:p>
        </p:txBody>
      </p:sp>
      <p:sp>
        <p:nvSpPr>
          <p:cNvPr id="3" name="Content Placeholder 2"/>
          <p:cNvSpPr>
            <a:spLocks noGrp="1"/>
          </p:cNvSpPr>
          <p:nvPr>
            <p:ph idx="1"/>
          </p:nvPr>
        </p:nvSpPr>
        <p:spPr>
          <a:xfrm>
            <a:off x="404036" y="1171576"/>
            <a:ext cx="8463517" cy="5077046"/>
          </a:xfrm>
        </p:spPr>
        <p:txBody>
          <a:bodyPr/>
          <a:lstStyle/>
          <a:p>
            <a:pPr>
              <a:buFont typeface="Wingdings" pitchFamily="124" charset="2"/>
              <a:buChar char="§"/>
              <a:defRPr/>
            </a:pPr>
            <a:r>
              <a:rPr lang="en-US" sz="2800" dirty="0" smtClean="0">
                <a:latin typeface="Calibri" pitchFamily="34" charset="0"/>
                <a:cs typeface="+mn-cs"/>
              </a:rPr>
              <a:t>While 29% of the Online Learning Leadership positions were created more than 10 years ago, the majority have been created in the past 5-6 years. </a:t>
            </a:r>
          </a:p>
          <a:p>
            <a:pPr>
              <a:buFont typeface="Wingdings" pitchFamily="124" charset="2"/>
              <a:buChar char="§"/>
              <a:defRPr/>
            </a:pPr>
            <a:r>
              <a:rPr lang="en-US" sz="2800" dirty="0" smtClean="0">
                <a:latin typeface="Calibri" pitchFamily="34" charset="0"/>
                <a:cs typeface="+mn-cs"/>
              </a:rPr>
              <a:t>Counter to a strict focus on distance education, more than 60% report responsibility for supporting all types of courses.</a:t>
            </a:r>
          </a:p>
          <a:p>
            <a:pPr>
              <a:buFont typeface="Wingdings" pitchFamily="124" charset="2"/>
              <a:buChar char="§"/>
              <a:defRPr/>
            </a:pPr>
            <a:r>
              <a:rPr lang="en-US" sz="2800" dirty="0" smtClean="0">
                <a:latin typeface="Calibri" pitchFamily="34" charset="0"/>
                <a:cs typeface="+mn-cs"/>
              </a:rPr>
              <a:t>Almost 3 out of 4 institutions report using online learning efforts as a catalyst for organizational change. </a:t>
            </a:r>
          </a:p>
          <a:p>
            <a:pPr>
              <a:buFont typeface="Wingdings" pitchFamily="124" charset="2"/>
              <a:buChar char="§"/>
              <a:defRPr/>
            </a:pPr>
            <a:r>
              <a:rPr lang="en-US" sz="2800" dirty="0" smtClean="0">
                <a:latin typeface="Calibri" pitchFamily="34" charset="0"/>
                <a:cs typeface="+mn-cs"/>
              </a:rPr>
              <a:t>The majority of </a:t>
            </a:r>
            <a:r>
              <a:rPr lang="en-US" sz="2800" dirty="0">
                <a:latin typeface="Calibri" pitchFamily="34" charset="0"/>
              </a:rPr>
              <a:t>Online Learning Leadership </a:t>
            </a:r>
            <a:r>
              <a:rPr lang="en-US" sz="2800" dirty="0" smtClean="0">
                <a:latin typeface="Calibri" pitchFamily="34" charset="0"/>
                <a:cs typeface="+mn-cs"/>
              </a:rPr>
              <a:t>positions report to the Provost of the institution.</a:t>
            </a:r>
          </a:p>
          <a:p>
            <a:pPr>
              <a:buFont typeface="Wingdings" pitchFamily="124" charset="2"/>
              <a:buChar char="§"/>
              <a:defRPr/>
            </a:pPr>
            <a:endParaRPr lang="en-US" sz="2800" dirty="0" smtClean="0">
              <a:latin typeface="Calibri" pitchFamily="34" charset="0"/>
              <a:cs typeface="+mn-cs"/>
            </a:endParaRPr>
          </a:p>
          <a:p>
            <a:pPr>
              <a:buFont typeface="Wingdings" pitchFamily="124" charset="2"/>
              <a:buChar char="§"/>
              <a:defRPr/>
            </a:pPr>
            <a:endParaRPr lang="en-US" sz="2800" dirty="0">
              <a:latin typeface="Calibri" pitchFamily="34" charset="0"/>
              <a:cs typeface="+mn-cs"/>
            </a:endParaRPr>
          </a:p>
        </p:txBody>
      </p:sp>
    </p:spTree>
    <p:extLst>
      <p:ext uri="{BB962C8B-B14F-4D97-AF65-F5344CB8AC3E}">
        <p14:creationId xmlns:p14="http://schemas.microsoft.com/office/powerpoint/2010/main" val="6258719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34" y="0"/>
            <a:ext cx="7772400" cy="1143000"/>
          </a:xfrm>
        </p:spPr>
        <p:txBody>
          <a:bodyPr/>
          <a:lstStyle/>
          <a:p>
            <a:pPr>
              <a:defRPr/>
            </a:pPr>
            <a:r>
              <a:rPr lang="en-US" sz="3200" dirty="0">
                <a:latin typeface="Calibri" pitchFamily="34" charset="0"/>
              </a:rPr>
              <a:t>Summarizing the Key Findings</a:t>
            </a:r>
            <a:endParaRPr lang="en-US" sz="3200" dirty="0">
              <a:latin typeface="Calibri" pitchFamily="34" charset="0"/>
              <a:cs typeface="+mj-cs"/>
            </a:endParaRPr>
          </a:p>
        </p:txBody>
      </p:sp>
      <p:sp>
        <p:nvSpPr>
          <p:cNvPr id="3" name="Content Placeholder 2"/>
          <p:cNvSpPr>
            <a:spLocks noGrp="1"/>
          </p:cNvSpPr>
          <p:nvPr>
            <p:ph idx="1"/>
          </p:nvPr>
        </p:nvSpPr>
        <p:spPr>
          <a:xfrm>
            <a:off x="404036" y="860455"/>
            <a:ext cx="8739964" cy="5259575"/>
          </a:xfrm>
        </p:spPr>
        <p:txBody>
          <a:bodyPr/>
          <a:lstStyle/>
          <a:p>
            <a:pPr>
              <a:buFont typeface="Wingdings" pitchFamily="124" charset="2"/>
              <a:buChar char="§"/>
              <a:defRPr/>
            </a:pPr>
            <a:r>
              <a:rPr lang="en-US" sz="2400" dirty="0">
                <a:latin typeface="Calibri" pitchFamily="34" charset="0"/>
              </a:rPr>
              <a:t>Overall, the top three highest level strategic goals are: </a:t>
            </a:r>
            <a:endParaRPr lang="en-US" sz="2400" dirty="0" smtClean="0">
              <a:latin typeface="Calibri" pitchFamily="34" charset="0"/>
            </a:endParaRPr>
          </a:p>
          <a:p>
            <a:pPr lvl="1">
              <a:buFont typeface="Wingdings" pitchFamily="124" charset="2"/>
              <a:buChar char="§"/>
              <a:defRPr/>
            </a:pPr>
            <a:r>
              <a:rPr lang="en-US" sz="2000" dirty="0" smtClean="0">
                <a:latin typeface="Calibri" pitchFamily="34" charset="0"/>
              </a:rPr>
              <a:t>Grow </a:t>
            </a:r>
            <a:r>
              <a:rPr lang="en-US" sz="2000" dirty="0">
                <a:latin typeface="Calibri" pitchFamily="34" charset="0"/>
              </a:rPr>
              <a:t>institutional enrollments above existing levels, </a:t>
            </a:r>
            <a:endParaRPr lang="en-US" sz="2000" dirty="0" smtClean="0">
              <a:latin typeface="Calibri" pitchFamily="34" charset="0"/>
            </a:endParaRPr>
          </a:p>
          <a:p>
            <a:pPr lvl="1">
              <a:buFont typeface="Wingdings" pitchFamily="124" charset="2"/>
              <a:buChar char="§"/>
              <a:defRPr/>
            </a:pPr>
            <a:r>
              <a:rPr lang="en-US" sz="2000" dirty="0" smtClean="0">
                <a:latin typeface="Calibri" pitchFamily="34" charset="0"/>
              </a:rPr>
              <a:t>Promote </a:t>
            </a:r>
            <a:r>
              <a:rPr lang="en-US" sz="2000" dirty="0">
                <a:latin typeface="Calibri" pitchFamily="34" charset="0"/>
              </a:rPr>
              <a:t>instructional innovation, and </a:t>
            </a:r>
            <a:endParaRPr lang="en-US" sz="2000" dirty="0" smtClean="0">
              <a:latin typeface="Calibri" pitchFamily="34" charset="0"/>
            </a:endParaRPr>
          </a:p>
          <a:p>
            <a:pPr lvl="1">
              <a:buFont typeface="Wingdings" pitchFamily="124" charset="2"/>
              <a:buChar char="§"/>
              <a:defRPr/>
            </a:pPr>
            <a:r>
              <a:rPr lang="en-US" sz="2000" dirty="0" smtClean="0">
                <a:latin typeface="Calibri" pitchFamily="34" charset="0"/>
              </a:rPr>
              <a:t>Promote </a:t>
            </a:r>
            <a:r>
              <a:rPr lang="en-US" sz="2000" dirty="0">
                <a:latin typeface="Calibri" pitchFamily="34" charset="0"/>
              </a:rPr>
              <a:t>student engagement. </a:t>
            </a:r>
            <a:endParaRPr lang="en-US" sz="2000" dirty="0" smtClean="0">
              <a:latin typeface="Calibri" pitchFamily="34" charset="0"/>
            </a:endParaRPr>
          </a:p>
          <a:p>
            <a:pPr>
              <a:buFont typeface="Wingdings" pitchFamily="124" charset="2"/>
              <a:buChar char="§"/>
              <a:defRPr/>
            </a:pPr>
            <a:r>
              <a:rPr lang="en-US" sz="2400" dirty="0" smtClean="0">
                <a:latin typeface="Calibri" pitchFamily="34" charset="0"/>
              </a:rPr>
              <a:t>The top three priorities or issues are: </a:t>
            </a:r>
          </a:p>
          <a:p>
            <a:pPr lvl="1">
              <a:buFont typeface="Wingdings" pitchFamily="124" charset="2"/>
              <a:buChar char="§"/>
              <a:defRPr/>
            </a:pPr>
            <a:r>
              <a:rPr lang="en-US" sz="2000" dirty="0" smtClean="0">
                <a:latin typeface="Calibri" pitchFamily="34" charset="0"/>
              </a:rPr>
              <a:t>Faculty Development and Training, </a:t>
            </a:r>
          </a:p>
          <a:p>
            <a:pPr lvl="1">
              <a:buFont typeface="Wingdings" pitchFamily="124" charset="2"/>
              <a:buChar char="§"/>
              <a:defRPr/>
            </a:pPr>
            <a:r>
              <a:rPr lang="en-US" sz="2000" dirty="0" smtClean="0">
                <a:latin typeface="Calibri" pitchFamily="34" charset="0"/>
              </a:rPr>
              <a:t>Strategic planning for online learning at your institution, and </a:t>
            </a:r>
          </a:p>
          <a:p>
            <a:pPr lvl="1">
              <a:buFont typeface="Wingdings" pitchFamily="124" charset="2"/>
              <a:buChar char="§"/>
              <a:defRPr/>
            </a:pPr>
            <a:r>
              <a:rPr lang="en-US" sz="2000" dirty="0" smtClean="0">
                <a:latin typeface="Calibri" pitchFamily="34" charset="0"/>
              </a:rPr>
              <a:t>Staffing for instructional design and faculty support.</a:t>
            </a:r>
          </a:p>
          <a:p>
            <a:pPr>
              <a:buFont typeface="Wingdings" pitchFamily="124" charset="2"/>
              <a:buChar char="§"/>
              <a:defRPr/>
            </a:pPr>
            <a:r>
              <a:rPr lang="en-US" sz="2400" dirty="0" smtClean="0">
                <a:latin typeface="Calibri" pitchFamily="34" charset="0"/>
              </a:rPr>
              <a:t>The </a:t>
            </a:r>
            <a:r>
              <a:rPr lang="en-US" sz="2400" dirty="0">
                <a:latin typeface="Calibri" pitchFamily="34" charset="0"/>
              </a:rPr>
              <a:t>top </a:t>
            </a:r>
            <a:r>
              <a:rPr lang="en-US" sz="2400" dirty="0" smtClean="0">
                <a:latin typeface="Calibri" pitchFamily="34" charset="0"/>
              </a:rPr>
              <a:t>three association the leaders belong to for professional development are OLC, ELI, and QM. </a:t>
            </a:r>
          </a:p>
          <a:p>
            <a:pPr>
              <a:buFont typeface="Wingdings" pitchFamily="124" charset="2"/>
              <a:buChar char="§"/>
              <a:defRPr/>
            </a:pPr>
            <a:r>
              <a:rPr lang="en-US" sz="2400" dirty="0" smtClean="0">
                <a:latin typeface="Calibri" pitchFamily="34" charset="0"/>
                <a:cs typeface="+mn-cs"/>
              </a:rPr>
              <a:t>The use of external online learning service providers is very limited with the exception of Hosting of the Learning Management System (30%) and some modest efforts with Marketing and Recruitment (13%).</a:t>
            </a:r>
          </a:p>
          <a:p>
            <a:pPr>
              <a:buFont typeface="Wingdings" pitchFamily="124" charset="2"/>
              <a:buChar char="§"/>
              <a:defRPr/>
            </a:pPr>
            <a:endParaRPr lang="en-US" sz="2400" dirty="0">
              <a:latin typeface="Calibri" pitchFamily="34" charset="0"/>
            </a:endParaRPr>
          </a:p>
          <a:p>
            <a:pPr>
              <a:buFont typeface="Wingdings" pitchFamily="124" charset="2"/>
              <a:buChar char="§"/>
              <a:defRPr/>
            </a:pPr>
            <a:endParaRPr lang="en-US" sz="2400" dirty="0" smtClean="0">
              <a:latin typeface="Calibri" pitchFamily="34" charset="0"/>
              <a:cs typeface="+mn-cs"/>
            </a:endParaRPr>
          </a:p>
          <a:p>
            <a:pPr>
              <a:buFont typeface="Wingdings" pitchFamily="124" charset="2"/>
              <a:buChar char="§"/>
              <a:defRPr/>
            </a:pPr>
            <a:endParaRPr lang="en-US" sz="2400" dirty="0">
              <a:latin typeface="Calibri" pitchFamily="34" charset="0"/>
              <a:cs typeface="+mn-cs"/>
            </a:endParaRPr>
          </a:p>
          <a:p>
            <a:pPr>
              <a:buFont typeface="Wingdings" pitchFamily="124" charset="2"/>
              <a:buChar char="§"/>
              <a:defRPr/>
            </a:pPr>
            <a:endParaRPr lang="en-US" sz="2400" dirty="0" smtClean="0">
              <a:latin typeface="Calibri" pitchFamily="34" charset="0"/>
              <a:cs typeface="+mn-cs"/>
            </a:endParaRPr>
          </a:p>
          <a:p>
            <a:pPr>
              <a:buFont typeface="Wingdings" pitchFamily="124" charset="2"/>
              <a:buChar char="§"/>
              <a:defRPr/>
            </a:pPr>
            <a:endParaRPr lang="en-US" sz="2400" dirty="0">
              <a:latin typeface="Calibri" pitchFamily="34" charset="0"/>
              <a:cs typeface="+mn-cs"/>
            </a:endParaRPr>
          </a:p>
        </p:txBody>
      </p:sp>
    </p:spTree>
    <p:extLst>
      <p:ext uri="{BB962C8B-B14F-4D97-AF65-F5344CB8AC3E}">
        <p14:creationId xmlns:p14="http://schemas.microsoft.com/office/powerpoint/2010/main" val="8821132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62" y="236806"/>
            <a:ext cx="7772400" cy="1143000"/>
          </a:xfrm>
        </p:spPr>
        <p:txBody>
          <a:bodyPr/>
          <a:lstStyle/>
          <a:p>
            <a:pPr>
              <a:defRPr/>
            </a:pPr>
            <a:r>
              <a:rPr lang="en-US" sz="3200" dirty="0">
                <a:latin typeface="Calibri" pitchFamily="34" charset="0"/>
                <a:cs typeface="+mj-cs"/>
              </a:rPr>
              <a:t>S</a:t>
            </a:r>
            <a:r>
              <a:rPr lang="en-US" sz="3200" dirty="0" smtClean="0">
                <a:latin typeface="Calibri" pitchFamily="34" charset="0"/>
                <a:cs typeface="+mj-cs"/>
              </a:rPr>
              <a:t>easoned leaders</a:t>
            </a:r>
            <a:endParaRPr lang="en-US" sz="3200" dirty="0">
              <a:latin typeface="Calibri" pitchFamily="34" charset="0"/>
              <a:cs typeface="+mj-cs"/>
            </a:endParaRPr>
          </a:p>
        </p:txBody>
      </p:sp>
      <p:sp>
        <p:nvSpPr>
          <p:cNvPr id="3" name="Content Placeholder 2"/>
          <p:cNvSpPr>
            <a:spLocks noGrp="1"/>
          </p:cNvSpPr>
          <p:nvPr>
            <p:ph idx="1"/>
          </p:nvPr>
        </p:nvSpPr>
        <p:spPr>
          <a:xfrm>
            <a:off x="404037" y="1251218"/>
            <a:ext cx="8474149" cy="4749212"/>
          </a:xfrm>
        </p:spPr>
        <p:txBody>
          <a:bodyPr/>
          <a:lstStyle/>
          <a:p>
            <a:pPr>
              <a:buFont typeface="Wingdings" pitchFamily="124" charset="2"/>
              <a:buChar char="§"/>
              <a:defRPr/>
            </a:pPr>
            <a:r>
              <a:rPr lang="en-US" sz="2000" dirty="0">
                <a:latin typeface="Calibri" pitchFamily="34" charset="0"/>
              </a:rPr>
              <a:t>86% of leaders have more than 11 years of experience in higher education </a:t>
            </a:r>
            <a:r>
              <a:rPr lang="en-US" sz="2000" dirty="0" smtClean="0">
                <a:latin typeface="Calibri" pitchFamily="34" charset="0"/>
              </a:rPr>
              <a:t>and 45% have more than 20 years</a:t>
            </a:r>
            <a:endParaRPr lang="en-US" sz="2000" dirty="0">
              <a:latin typeface="Calibri" pitchFamily="34" charset="0"/>
            </a:endParaRPr>
          </a:p>
          <a:p>
            <a:pPr>
              <a:buFont typeface="Wingdings" pitchFamily="124" charset="2"/>
              <a:buChar char="§"/>
              <a:defRPr/>
            </a:pPr>
            <a:r>
              <a:rPr lang="en-US" sz="2000" dirty="0">
                <a:latin typeface="Calibri" pitchFamily="34" charset="0"/>
              </a:rPr>
              <a:t>75% of leaders are at least 45 years old </a:t>
            </a:r>
          </a:p>
          <a:p>
            <a:pPr>
              <a:buFont typeface="Wingdings" pitchFamily="124" charset="2"/>
              <a:buChar char="§"/>
              <a:defRPr/>
            </a:pPr>
            <a:r>
              <a:rPr lang="en-US" sz="2000" dirty="0">
                <a:latin typeface="Calibri" pitchFamily="34" charset="0"/>
              </a:rPr>
              <a:t>2 out of 3 leaders hold a doctoral degree </a:t>
            </a:r>
            <a:endParaRPr lang="en-US" sz="2000" dirty="0" smtClean="0">
              <a:latin typeface="Calibri" pitchFamily="34" charset="0"/>
              <a:cs typeface="+mn-cs"/>
            </a:endParaRPr>
          </a:p>
          <a:p>
            <a:pPr>
              <a:buFont typeface="Wingdings" pitchFamily="124" charset="2"/>
              <a:buChar char="§"/>
              <a:defRPr/>
            </a:pPr>
            <a:r>
              <a:rPr lang="en-US" sz="2000" dirty="0" smtClean="0">
                <a:latin typeface="Calibri" pitchFamily="34" charset="0"/>
                <a:cs typeface="+mn-cs"/>
              </a:rPr>
              <a:t>Half of the respondents indicated that they also hold a faculty appointment.</a:t>
            </a:r>
          </a:p>
          <a:p>
            <a:pPr>
              <a:buFont typeface="Wingdings" pitchFamily="124" charset="2"/>
              <a:buChar char="§"/>
              <a:defRPr/>
            </a:pPr>
            <a:r>
              <a:rPr lang="en-US" sz="2000" dirty="0" smtClean="0">
                <a:latin typeface="Calibri" pitchFamily="34" charset="0"/>
                <a:cs typeface="+mn-cs"/>
              </a:rPr>
              <a:t>The majority report taking an online course(s), capturing the experience as an online student. </a:t>
            </a:r>
          </a:p>
          <a:p>
            <a:pPr>
              <a:buFont typeface="Wingdings" pitchFamily="124" charset="2"/>
              <a:buChar char="§"/>
              <a:defRPr/>
            </a:pPr>
            <a:r>
              <a:rPr lang="en-US" sz="2000" dirty="0" smtClean="0">
                <a:latin typeface="Calibri" pitchFamily="34" charset="0"/>
                <a:cs typeface="+mn-cs"/>
              </a:rPr>
              <a:t>As expected, there is some variation in background, but most have a blend of experience:</a:t>
            </a:r>
          </a:p>
          <a:p>
            <a:pPr lvl="1">
              <a:buFont typeface="Wingdings" pitchFamily="124" charset="2"/>
              <a:buChar char="§"/>
              <a:defRPr/>
            </a:pPr>
            <a:r>
              <a:rPr lang="en-US" sz="1600" dirty="0" smtClean="0">
                <a:latin typeface="Calibri" pitchFamily="34" charset="0"/>
                <a:cs typeface="+mn-cs"/>
              </a:rPr>
              <a:t>70% have at least 6 years of face to face teaching experience (and ¼ have more than 20)</a:t>
            </a:r>
          </a:p>
          <a:p>
            <a:pPr lvl="1">
              <a:buFont typeface="Wingdings" pitchFamily="124" charset="2"/>
              <a:buChar char="§"/>
              <a:defRPr/>
            </a:pPr>
            <a:r>
              <a:rPr lang="en-US" sz="1600" dirty="0" smtClean="0">
                <a:latin typeface="Calibri" pitchFamily="34" charset="0"/>
                <a:cs typeface="+mn-cs"/>
              </a:rPr>
              <a:t>More than 3 out of 4 have taught online for at least a year (half for more than 6 years)</a:t>
            </a:r>
          </a:p>
          <a:p>
            <a:pPr lvl="1">
              <a:buFont typeface="Wingdings" pitchFamily="124" charset="2"/>
              <a:buChar char="§"/>
              <a:defRPr/>
            </a:pPr>
            <a:r>
              <a:rPr lang="en-US" sz="1600" dirty="0" smtClean="0">
                <a:latin typeface="Calibri" pitchFamily="34" charset="0"/>
                <a:cs typeface="+mn-cs"/>
              </a:rPr>
              <a:t>2/3 have more than 11 years of management/leadership experience </a:t>
            </a:r>
          </a:p>
          <a:p>
            <a:pPr lvl="1">
              <a:buFont typeface="Wingdings" pitchFamily="124" charset="2"/>
              <a:buChar char="§"/>
              <a:defRPr/>
            </a:pPr>
            <a:r>
              <a:rPr lang="en-US" sz="1600" dirty="0" smtClean="0">
                <a:latin typeface="Calibri" pitchFamily="34" charset="0"/>
                <a:cs typeface="+mn-cs"/>
              </a:rPr>
              <a:t>Half of the leaders have 6 or more years of educational research experience </a:t>
            </a:r>
          </a:p>
          <a:p>
            <a:pPr lvl="1">
              <a:buFont typeface="Wingdings" pitchFamily="124" charset="2"/>
              <a:buChar char="§"/>
              <a:defRPr/>
            </a:pPr>
            <a:r>
              <a:rPr lang="en-US" sz="1600" dirty="0" smtClean="0">
                <a:latin typeface="Calibri" pitchFamily="34" charset="0"/>
                <a:cs typeface="+mn-cs"/>
              </a:rPr>
              <a:t>62% of leaders </a:t>
            </a:r>
            <a:r>
              <a:rPr lang="en-US" sz="1600" dirty="0">
                <a:latin typeface="Calibri" pitchFamily="34" charset="0"/>
              </a:rPr>
              <a:t>have 6 or more years of </a:t>
            </a:r>
            <a:r>
              <a:rPr lang="en-US" sz="1600" dirty="0" smtClean="0">
                <a:latin typeface="Calibri" pitchFamily="34" charset="0"/>
              </a:rPr>
              <a:t>instructional design experience </a:t>
            </a:r>
            <a:endParaRPr lang="en-US" sz="1600" dirty="0">
              <a:latin typeface="Calibri" pitchFamily="34" charset="0"/>
              <a:cs typeface="+mn-cs"/>
            </a:endParaRPr>
          </a:p>
          <a:p>
            <a:pPr lvl="1">
              <a:buFont typeface="Wingdings" pitchFamily="124" charset="2"/>
              <a:buChar char="§"/>
              <a:defRPr/>
            </a:pPr>
            <a:r>
              <a:rPr lang="en-US" sz="1600" dirty="0" smtClean="0">
                <a:latin typeface="Calibri" pitchFamily="34" charset="0"/>
              </a:rPr>
              <a:t>60% have at least one year of IT experience (but 36</a:t>
            </a:r>
            <a:r>
              <a:rPr lang="en-US" sz="1600" dirty="0">
                <a:latin typeface="Calibri" pitchFamily="34" charset="0"/>
              </a:rPr>
              <a:t>% have no IT </a:t>
            </a:r>
            <a:r>
              <a:rPr lang="en-US" sz="1600" dirty="0" smtClean="0">
                <a:latin typeface="Calibri" pitchFamily="34" charset="0"/>
              </a:rPr>
              <a:t>experience) </a:t>
            </a:r>
            <a:endParaRPr lang="en-US" sz="2000" dirty="0" smtClean="0">
              <a:latin typeface="Calibri" pitchFamily="34" charset="0"/>
              <a:cs typeface="+mn-cs"/>
            </a:endParaRPr>
          </a:p>
          <a:p>
            <a:pPr>
              <a:buFont typeface="Wingdings" pitchFamily="124" charset="2"/>
              <a:buChar char="§"/>
              <a:defRPr/>
            </a:pPr>
            <a:endParaRPr lang="en-US" sz="2000" dirty="0">
              <a:latin typeface="Calibri" pitchFamily="34" charset="0"/>
              <a:cs typeface="+mn-cs"/>
            </a:endParaRPr>
          </a:p>
        </p:txBody>
      </p:sp>
    </p:spTree>
    <p:extLst>
      <p:ext uri="{BB962C8B-B14F-4D97-AF65-F5344CB8AC3E}">
        <p14:creationId xmlns:p14="http://schemas.microsoft.com/office/powerpoint/2010/main" val="1030444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16271" y="298612"/>
            <a:ext cx="7158037" cy="725261"/>
          </a:xfrm>
        </p:spPr>
        <p:txBody>
          <a:bodyPr>
            <a:normAutofit/>
          </a:bodyPr>
          <a:lstStyle/>
          <a:p>
            <a:r>
              <a:rPr lang="en-US" sz="3200" dirty="0" smtClean="0">
                <a:solidFill>
                  <a:srgbClr val="000000"/>
                </a:solidFill>
              </a:rPr>
              <a:t>The Chief Online Education Officer</a:t>
            </a:r>
            <a:endParaRPr lang="en-US" sz="3200" dirty="0">
              <a:solidFill>
                <a:srgbClr val="000000"/>
              </a:solidFill>
            </a:endParaRPr>
          </a:p>
        </p:txBody>
      </p:sp>
      <p:sp>
        <p:nvSpPr>
          <p:cNvPr id="3" name="Text Placeholder 2"/>
          <p:cNvSpPr>
            <a:spLocks noGrp="1"/>
          </p:cNvSpPr>
          <p:nvPr>
            <p:ph type="body" sz="quarter" idx="12"/>
          </p:nvPr>
        </p:nvSpPr>
        <p:spPr/>
        <p:txBody>
          <a:bodyPr/>
          <a:lstStyle/>
          <a:p>
            <a:r>
              <a:rPr lang="en-US" dirty="0" smtClean="0"/>
              <a:t>An Emerging Role in Mainstream Online Education</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12649" t="22375" r="14657" b="13519"/>
          <a:stretch/>
        </p:blipFill>
        <p:spPr bwMode="auto">
          <a:xfrm>
            <a:off x="1516271" y="1990090"/>
            <a:ext cx="6258951" cy="39636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1737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44500" y="1154641"/>
            <a:ext cx="8335963" cy="5141177"/>
          </a:xfrm>
        </p:spPr>
        <p:txBody>
          <a:bodyPr>
            <a:normAutofit/>
          </a:bodyPr>
          <a:lstStyle/>
          <a:p>
            <a:pPr marL="0" indent="0" algn="ctr">
              <a:buNone/>
            </a:pPr>
            <a:r>
              <a:rPr lang="en-US" sz="2800" b="1" i="1" dirty="0" smtClean="0"/>
              <a:t>The Changing Landscape of Online Education</a:t>
            </a:r>
          </a:p>
          <a:p>
            <a:r>
              <a:rPr lang="en-US" sz="2400" dirty="0" smtClean="0"/>
              <a:t>IPEDS </a:t>
            </a:r>
            <a:r>
              <a:rPr lang="en-US" sz="2400" dirty="0" smtClean="0"/>
              <a:t>has expanded to include online education</a:t>
            </a:r>
          </a:p>
          <a:p>
            <a:r>
              <a:rPr lang="en-US" sz="2400" dirty="0" smtClean="0"/>
              <a:t>OLC/Babson survey has terminated</a:t>
            </a:r>
          </a:p>
          <a:p>
            <a:r>
              <a:rPr lang="en-US" sz="2400" dirty="0" smtClean="0"/>
              <a:t>Gaps apparent in ongoing surveys, e.g.</a:t>
            </a:r>
          </a:p>
          <a:p>
            <a:pPr lvl="1"/>
            <a:r>
              <a:rPr lang="en-US" sz="2300" dirty="0" smtClean="0"/>
              <a:t>The ITC Survey focuses only on Community Colleges </a:t>
            </a:r>
          </a:p>
          <a:p>
            <a:r>
              <a:rPr lang="en-US" sz="2400" dirty="0" smtClean="0"/>
              <a:t>With online education increasingly going mainstream QM and </a:t>
            </a:r>
            <a:r>
              <a:rPr lang="en-US" sz="2400" dirty="0" err="1" smtClean="0"/>
              <a:t>Eduventures</a:t>
            </a:r>
            <a:r>
              <a:rPr lang="en-US" sz="2400" dirty="0" smtClean="0"/>
              <a:t> identified need for greater focus on</a:t>
            </a:r>
          </a:p>
          <a:p>
            <a:pPr lvl="1"/>
            <a:r>
              <a:rPr lang="en-US" sz="2400" dirty="0" smtClean="0"/>
              <a:t>Resources and management </a:t>
            </a:r>
          </a:p>
          <a:p>
            <a:pPr lvl="1"/>
            <a:r>
              <a:rPr lang="en-US" sz="2400" dirty="0" smtClean="0"/>
              <a:t>Emerging tools and methods</a:t>
            </a:r>
          </a:p>
          <a:p>
            <a:pPr lvl="1"/>
            <a:r>
              <a:rPr lang="en-US" sz="2400" dirty="0" smtClean="0"/>
              <a:t>Quality Assurance</a:t>
            </a:r>
          </a:p>
          <a:p>
            <a:pPr lvl="1"/>
            <a:r>
              <a:rPr lang="en-US" sz="2400" dirty="0" smtClean="0"/>
              <a:t>Regulation and Accreditation</a:t>
            </a:r>
            <a:endParaRPr lang="en-US" sz="2400" dirty="0"/>
          </a:p>
        </p:txBody>
      </p:sp>
      <p:sp>
        <p:nvSpPr>
          <p:cNvPr id="3" name="Text Placeholder 2"/>
          <p:cNvSpPr>
            <a:spLocks noGrp="1"/>
          </p:cNvSpPr>
          <p:nvPr>
            <p:ph type="body" sz="quarter" idx="10"/>
          </p:nvPr>
        </p:nvSpPr>
        <p:spPr>
          <a:xfrm>
            <a:off x="1840827" y="304528"/>
            <a:ext cx="5561611" cy="725261"/>
          </a:xfrm>
        </p:spPr>
        <p:txBody>
          <a:bodyPr/>
          <a:lstStyle/>
          <a:p>
            <a:pPr algn="ctr"/>
            <a:r>
              <a:rPr lang="en-US" dirty="0" smtClean="0">
                <a:solidFill>
                  <a:schemeClr val="tx1"/>
                </a:solidFill>
              </a:rPr>
              <a:t>Genesis of the CHLOE Survey</a:t>
            </a:r>
            <a:endParaRPr lang="en-US" dirty="0">
              <a:solidFill>
                <a:schemeClr val="tx1"/>
              </a:solidFill>
            </a:endParaRPr>
          </a:p>
        </p:txBody>
      </p:sp>
    </p:spTree>
    <p:extLst>
      <p:ext uri="{BB962C8B-B14F-4D97-AF65-F5344CB8AC3E}">
        <p14:creationId xmlns:p14="http://schemas.microsoft.com/office/powerpoint/2010/main" val="31607408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21556" y="304528"/>
            <a:ext cx="5757334" cy="725261"/>
          </a:xfrm>
        </p:spPr>
        <p:txBody>
          <a:bodyPr>
            <a:normAutofit fontScale="92500"/>
          </a:bodyPr>
          <a:lstStyle/>
          <a:p>
            <a:r>
              <a:rPr lang="en-US" dirty="0">
                <a:solidFill>
                  <a:srgbClr val="000000"/>
                </a:solidFill>
              </a:rPr>
              <a:t>Chief Online Education </a:t>
            </a:r>
            <a:r>
              <a:rPr lang="en-US" dirty="0" smtClean="0">
                <a:solidFill>
                  <a:srgbClr val="000000"/>
                </a:solidFill>
              </a:rPr>
              <a:t>Officers</a:t>
            </a:r>
            <a:endParaRPr lang="en-US" dirty="0">
              <a:solidFill>
                <a:srgbClr val="000000"/>
              </a:solidFill>
            </a:endParaRPr>
          </a:p>
        </p:txBody>
      </p:sp>
      <p:sp>
        <p:nvSpPr>
          <p:cNvPr id="3" name="Text Placeholder 2"/>
          <p:cNvSpPr>
            <a:spLocks noGrp="1"/>
          </p:cNvSpPr>
          <p:nvPr>
            <p:ph type="body" sz="quarter" idx="12"/>
          </p:nvPr>
        </p:nvSpPr>
        <p:spPr/>
        <p:txBody>
          <a:bodyPr/>
          <a:lstStyle/>
          <a:p>
            <a:endParaRPr lang="en-US" dirty="0"/>
          </a:p>
          <a:p>
            <a:r>
              <a:rPr lang="en-US" sz="2800" dirty="0"/>
              <a:t>What do </a:t>
            </a:r>
            <a:r>
              <a:rPr lang="en-US" sz="2800" dirty="0" smtClean="0"/>
              <a:t>they see </a:t>
            </a:r>
            <a:r>
              <a:rPr lang="en-US" sz="2800" dirty="0"/>
              <a:t>as the metrics that matter most to accreditors and regulators? </a:t>
            </a:r>
            <a:endParaRPr lang="en-US" sz="2800" dirty="0" smtClean="0"/>
          </a:p>
          <a:p>
            <a:endParaRPr lang="en-US" sz="2800" dirty="0"/>
          </a:p>
          <a:p>
            <a:r>
              <a:rPr lang="en-US" sz="2800" dirty="0" smtClean="0"/>
              <a:t>What </a:t>
            </a:r>
            <a:r>
              <a:rPr lang="en-US" sz="2800" dirty="0"/>
              <a:t>are chief online officers’ preferred/ideal metrics?</a:t>
            </a:r>
            <a:br>
              <a:rPr lang="en-US" sz="2800" dirty="0"/>
            </a:br>
            <a:endParaRPr lang="en-US" sz="2800" dirty="0"/>
          </a:p>
        </p:txBody>
      </p:sp>
    </p:spTree>
    <p:extLst>
      <p:ext uri="{BB962C8B-B14F-4D97-AF65-F5344CB8AC3E}">
        <p14:creationId xmlns:p14="http://schemas.microsoft.com/office/powerpoint/2010/main" val="18976615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8" y="304528"/>
            <a:ext cx="5666284" cy="725261"/>
          </a:xfrm>
        </p:spPr>
        <p:txBody>
          <a:bodyPr>
            <a:normAutofit/>
          </a:bodyPr>
          <a:lstStyle/>
          <a:p>
            <a:pPr algn="ctr"/>
            <a:r>
              <a:rPr lang="en-US" sz="3200" dirty="0" smtClean="0">
                <a:solidFill>
                  <a:srgbClr val="000000"/>
                </a:solidFill>
              </a:rPr>
              <a:t>Quality Metrics</a:t>
            </a:r>
            <a:endParaRPr lang="en-US" sz="3200" dirty="0">
              <a:solidFill>
                <a:srgbClr val="000000"/>
              </a:solidFill>
            </a:endParaRPr>
          </a:p>
        </p:txBody>
      </p:sp>
      <p:sp>
        <p:nvSpPr>
          <p:cNvPr id="3" name="Text Placeholder 2"/>
          <p:cNvSpPr>
            <a:spLocks noGrp="1"/>
          </p:cNvSpPr>
          <p:nvPr>
            <p:ph type="body" sz="quarter" idx="12"/>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0308564"/>
              </p:ext>
            </p:extLst>
          </p:nvPr>
        </p:nvGraphicFramePr>
        <p:xfrm>
          <a:off x="444500" y="1128892"/>
          <a:ext cx="8205610" cy="5290724"/>
        </p:xfrm>
        <a:graphic>
          <a:graphicData uri="http://schemas.openxmlformats.org/drawingml/2006/table">
            <a:tbl>
              <a:tblPr firstRow="1" bandRow="1">
                <a:tableStyleId>{5C22544A-7EE6-4342-B048-85BDC9FD1C3A}</a:tableStyleId>
              </a:tblPr>
              <a:tblGrid>
                <a:gridCol w="4102805"/>
                <a:gridCol w="4102805"/>
              </a:tblGrid>
              <a:tr h="484481">
                <a:tc>
                  <a:txBody>
                    <a:bodyPr/>
                    <a:lstStyle/>
                    <a:p>
                      <a:pPr marL="0" marR="0" algn="ctr">
                        <a:spcBef>
                          <a:spcPts val="0"/>
                        </a:spcBef>
                        <a:spcAft>
                          <a:spcPts val="0"/>
                        </a:spcAft>
                      </a:pPr>
                      <a:r>
                        <a:rPr lang="en-US" sz="2200" b="1" dirty="0">
                          <a:effectLst/>
                          <a:latin typeface="Calibri"/>
                          <a:ea typeface="ＭＳ 明朝"/>
                          <a:cs typeface="Times New Roman"/>
                        </a:rPr>
                        <a:t>Current Metrics of Accreditors &amp; Regulators</a:t>
                      </a:r>
                      <a:endParaRPr lang="en-US" sz="2200" dirty="0">
                        <a:effectLst/>
                        <a:latin typeface="Cambria"/>
                        <a:ea typeface="ＭＳ 明朝"/>
                        <a:cs typeface="Times New Roman"/>
                      </a:endParaRPr>
                    </a:p>
                  </a:txBody>
                  <a:tcPr marL="68580" marR="68580" marT="0" marB="0"/>
                </a:tc>
                <a:tc>
                  <a:txBody>
                    <a:bodyPr/>
                    <a:lstStyle/>
                    <a:p>
                      <a:pPr marL="0" marR="0" algn="ctr">
                        <a:spcBef>
                          <a:spcPts val="0"/>
                        </a:spcBef>
                        <a:spcAft>
                          <a:spcPts val="0"/>
                        </a:spcAft>
                      </a:pPr>
                      <a:r>
                        <a:rPr lang="en-US" sz="2200" b="1" dirty="0">
                          <a:effectLst/>
                          <a:latin typeface="Calibri"/>
                          <a:ea typeface="ＭＳ 明朝"/>
                          <a:cs typeface="Times New Roman"/>
                        </a:rPr>
                        <a:t>Chief Online Officers’ Preferred Metrics</a:t>
                      </a:r>
                      <a:endParaRPr lang="en-US" sz="2200" dirty="0">
                        <a:effectLst/>
                        <a:latin typeface="Cambria"/>
                        <a:ea typeface="ＭＳ 明朝"/>
                        <a:cs typeface="Times New Roman"/>
                      </a:endParaRPr>
                    </a:p>
                  </a:txBody>
                  <a:tcPr marL="68580" marR="68580" marT="0" marB="0"/>
                </a:tc>
              </a:tr>
              <a:tr h="484481">
                <a:tc>
                  <a:txBody>
                    <a:bodyPr/>
                    <a:lstStyle/>
                    <a:p>
                      <a:pPr marL="0" marR="0">
                        <a:spcBef>
                          <a:spcPts val="0"/>
                        </a:spcBef>
                        <a:spcAft>
                          <a:spcPts val="0"/>
                        </a:spcAft>
                      </a:pPr>
                      <a:r>
                        <a:rPr lang="en-US" sz="2200" dirty="0">
                          <a:effectLst/>
                          <a:latin typeface="Calibri"/>
                          <a:ea typeface="ＭＳ 明朝"/>
                          <a:cs typeface="Times New Roman"/>
                        </a:rPr>
                        <a:t>Student achievement of program objectives – 87%</a:t>
                      </a:r>
                      <a:endParaRPr lang="en-US" sz="2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200" dirty="0">
                          <a:effectLst/>
                          <a:latin typeface="Calibri"/>
                          <a:ea typeface="ＭＳ 明朝"/>
                          <a:cs typeface="Times New Roman"/>
                        </a:rPr>
                        <a:t>Student achievement of program objectives – 87.5%</a:t>
                      </a:r>
                      <a:endParaRPr lang="en-US" sz="2200" dirty="0">
                        <a:effectLst/>
                        <a:latin typeface="Cambria"/>
                        <a:ea typeface="ＭＳ 明朝"/>
                        <a:cs typeface="Times New Roman"/>
                      </a:endParaRPr>
                    </a:p>
                  </a:txBody>
                  <a:tcPr marL="68580" marR="68580" marT="0" marB="0"/>
                </a:tc>
              </a:tr>
              <a:tr h="484481">
                <a:tc>
                  <a:txBody>
                    <a:bodyPr/>
                    <a:lstStyle/>
                    <a:p>
                      <a:pPr marL="0" marR="0">
                        <a:spcBef>
                          <a:spcPts val="0"/>
                        </a:spcBef>
                        <a:spcAft>
                          <a:spcPts val="0"/>
                        </a:spcAft>
                      </a:pPr>
                      <a:r>
                        <a:rPr lang="en-US" sz="2200" dirty="0">
                          <a:effectLst/>
                          <a:latin typeface="Calibri"/>
                          <a:ea typeface="ＭＳ 明朝"/>
                          <a:cs typeface="Times New Roman"/>
                        </a:rPr>
                        <a:t>Student retention &amp; graduation rates – 73%</a:t>
                      </a:r>
                      <a:endParaRPr lang="en-US" sz="2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200" dirty="0">
                          <a:effectLst/>
                          <a:latin typeface="Calibri"/>
                          <a:ea typeface="ＭＳ 明朝"/>
                          <a:cs typeface="Times New Roman"/>
                        </a:rPr>
                        <a:t>Student retention &amp; graduation rates – 86%</a:t>
                      </a:r>
                      <a:endParaRPr lang="en-US" sz="2200" dirty="0">
                        <a:effectLst/>
                        <a:latin typeface="Cambria"/>
                        <a:ea typeface="ＭＳ 明朝"/>
                        <a:cs typeface="Times New Roman"/>
                      </a:endParaRPr>
                    </a:p>
                  </a:txBody>
                  <a:tcPr marL="68580" marR="68580" marT="0" marB="0"/>
                </a:tc>
              </a:tr>
              <a:tr h="484481">
                <a:tc>
                  <a:txBody>
                    <a:bodyPr/>
                    <a:lstStyle/>
                    <a:p>
                      <a:pPr marL="0" marR="0">
                        <a:spcBef>
                          <a:spcPts val="0"/>
                        </a:spcBef>
                        <a:spcAft>
                          <a:spcPts val="0"/>
                        </a:spcAft>
                      </a:pPr>
                      <a:r>
                        <a:rPr lang="en-US" sz="2200" dirty="0">
                          <a:effectLst/>
                          <a:latin typeface="Calibri"/>
                          <a:ea typeface="ＭＳ 明朝"/>
                          <a:cs typeface="Times New Roman"/>
                        </a:rPr>
                        <a:t>Faculty credentials – 70%</a:t>
                      </a:r>
                      <a:endParaRPr lang="en-US" sz="2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200" dirty="0">
                          <a:effectLst/>
                          <a:latin typeface="Calibri"/>
                          <a:ea typeface="ＭＳ 明朝"/>
                          <a:cs typeface="Times New Roman"/>
                        </a:rPr>
                        <a:t>Program reputation – 62.5%</a:t>
                      </a:r>
                      <a:endParaRPr lang="en-US" sz="2200" dirty="0">
                        <a:effectLst/>
                        <a:latin typeface="Cambria"/>
                        <a:ea typeface="ＭＳ 明朝"/>
                        <a:cs typeface="Times New Roman"/>
                      </a:endParaRPr>
                    </a:p>
                  </a:txBody>
                  <a:tcPr marL="68580" marR="68580" marT="0" marB="0"/>
                </a:tc>
              </a:tr>
              <a:tr h="484481">
                <a:tc>
                  <a:txBody>
                    <a:bodyPr/>
                    <a:lstStyle/>
                    <a:p>
                      <a:pPr marL="0" marR="0">
                        <a:spcBef>
                          <a:spcPts val="0"/>
                        </a:spcBef>
                        <a:spcAft>
                          <a:spcPts val="0"/>
                        </a:spcAft>
                      </a:pPr>
                      <a:r>
                        <a:rPr lang="en-US" sz="2200" dirty="0">
                          <a:effectLst/>
                          <a:latin typeface="Calibri"/>
                          <a:ea typeface="ＭＳ 明朝"/>
                          <a:cs typeface="Times New Roman"/>
                        </a:rPr>
                        <a:t>Faculty training – 47%</a:t>
                      </a:r>
                      <a:endParaRPr lang="en-US" sz="2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200" dirty="0">
                          <a:effectLst/>
                          <a:latin typeface="Calibri"/>
                          <a:ea typeface="ＭＳ 明朝"/>
                          <a:cs typeface="Times New Roman"/>
                        </a:rPr>
                        <a:t>Faculty Training – 52%</a:t>
                      </a:r>
                      <a:endParaRPr lang="en-US" sz="2200" dirty="0">
                        <a:effectLst/>
                        <a:latin typeface="Cambria"/>
                        <a:ea typeface="ＭＳ 明朝"/>
                        <a:cs typeface="Times New Roman"/>
                      </a:endParaRPr>
                    </a:p>
                  </a:txBody>
                  <a:tcPr marL="68580" marR="68580" marT="0" marB="0"/>
                </a:tc>
              </a:tr>
              <a:tr h="484481">
                <a:tc>
                  <a:txBody>
                    <a:bodyPr/>
                    <a:lstStyle/>
                    <a:p>
                      <a:pPr marL="0" marR="0">
                        <a:spcBef>
                          <a:spcPts val="0"/>
                        </a:spcBef>
                        <a:spcAft>
                          <a:spcPts val="0"/>
                        </a:spcAft>
                      </a:pPr>
                      <a:r>
                        <a:rPr lang="en-US" sz="2200" dirty="0">
                          <a:effectLst/>
                          <a:latin typeface="Calibri"/>
                          <a:ea typeface="ＭＳ 明朝"/>
                          <a:cs typeface="Times New Roman"/>
                        </a:rPr>
                        <a:t>Student engagement measures – 33%</a:t>
                      </a:r>
                      <a:endParaRPr lang="en-US" sz="2200" dirty="0">
                        <a:effectLst/>
                        <a:latin typeface="Cambria"/>
                        <a:ea typeface="ＭＳ 明朝"/>
                        <a:cs typeface="Times New Roman"/>
                      </a:endParaRPr>
                    </a:p>
                  </a:txBody>
                  <a:tcPr marL="68580" marR="68580" marT="0" marB="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effectLst/>
                          <a:latin typeface="+mn-lt"/>
                          <a:ea typeface="ＭＳ 明朝"/>
                          <a:cs typeface="Times New Roman"/>
                        </a:rPr>
                        <a:t>Post-graduation placement/employment – 50%</a:t>
                      </a:r>
                      <a:endParaRPr lang="en-US" sz="2200" dirty="0" smtClean="0">
                        <a:effectLst/>
                        <a:latin typeface="Cambria"/>
                        <a:ea typeface="ＭＳ 明朝"/>
                        <a:cs typeface="Times New Roman"/>
                      </a:endParaRPr>
                    </a:p>
                  </a:txBody>
                  <a:tcPr marL="68580" marR="68580" marT="0" marB="0"/>
                </a:tc>
              </a:tr>
              <a:tr h="484481">
                <a:tc>
                  <a:txBody>
                    <a:bodyPr/>
                    <a:lstStyle/>
                    <a:p>
                      <a:pPr marL="0" marR="0">
                        <a:spcBef>
                          <a:spcPts val="0"/>
                        </a:spcBef>
                        <a:spcAft>
                          <a:spcPts val="0"/>
                        </a:spcAft>
                      </a:pPr>
                      <a:r>
                        <a:rPr lang="en-US" sz="2200" dirty="0">
                          <a:effectLst/>
                          <a:latin typeface="Calibri"/>
                          <a:ea typeface="ＭＳ 明朝"/>
                          <a:cs typeface="Times New Roman"/>
                        </a:rPr>
                        <a:t>Post-graduation </a:t>
                      </a:r>
                      <a:r>
                        <a:rPr lang="en-US" sz="2200" dirty="0" smtClean="0">
                          <a:effectLst/>
                          <a:latin typeface="Calibri"/>
                          <a:ea typeface="ＭＳ 明朝"/>
                          <a:cs typeface="Times New Roman"/>
                        </a:rPr>
                        <a:t>placement</a:t>
                      </a:r>
                      <a:r>
                        <a:rPr lang="en-US" sz="2200" dirty="0">
                          <a:effectLst/>
                          <a:latin typeface="Calibri"/>
                          <a:ea typeface="ＭＳ 明朝"/>
                          <a:cs typeface="Times New Roman"/>
                        </a:rPr>
                        <a:t>/employment – 33%</a:t>
                      </a:r>
                      <a:endParaRPr lang="en-US" sz="2200" dirty="0">
                        <a:effectLst/>
                        <a:latin typeface="Cambria"/>
                        <a:ea typeface="ＭＳ 明朝"/>
                        <a:cs typeface="Times New Roman"/>
                      </a:endParaRPr>
                    </a:p>
                  </a:txBody>
                  <a:tcPr marL="68580" marR="68580" marT="0" marB="0"/>
                </a:tc>
                <a:tc>
                  <a:txBody>
                    <a:bodyPr/>
                    <a:lstStyle/>
                    <a:p>
                      <a:pPr marL="0" marR="0">
                        <a:spcBef>
                          <a:spcPts val="0"/>
                        </a:spcBef>
                        <a:spcAft>
                          <a:spcPts val="0"/>
                        </a:spcAft>
                      </a:pPr>
                      <a:r>
                        <a:rPr lang="en-US" sz="2200" dirty="0" smtClean="0">
                          <a:effectLst/>
                          <a:latin typeface="Cambria"/>
                          <a:ea typeface="ＭＳ 明朝"/>
                          <a:cs typeface="Times New Roman"/>
                        </a:rPr>
                        <a:t>Student engagement measures</a:t>
                      </a:r>
                      <a:r>
                        <a:rPr lang="en-US" sz="2200" baseline="0" dirty="0" smtClean="0">
                          <a:effectLst/>
                          <a:latin typeface="Cambria"/>
                          <a:ea typeface="ＭＳ 明朝"/>
                          <a:cs typeface="Times New Roman"/>
                        </a:rPr>
                        <a:t> – 35%</a:t>
                      </a:r>
                      <a:endParaRPr lang="en-US" sz="2200" dirty="0">
                        <a:effectLst/>
                        <a:latin typeface="Cambria"/>
                        <a:ea typeface="ＭＳ 明朝"/>
                        <a:cs typeface="Times New Roman"/>
                      </a:endParaRPr>
                    </a:p>
                  </a:txBody>
                  <a:tcPr marL="68580" marR="68580" marT="0" marB="0"/>
                </a:tc>
              </a:tr>
              <a:tr h="484481">
                <a:tc>
                  <a:txBody>
                    <a:bodyPr/>
                    <a:lstStyle/>
                    <a:p>
                      <a:endParaRPr lang="en-US" sz="2200"/>
                    </a:p>
                  </a:txBody>
                  <a:tcPr/>
                </a:tc>
                <a:tc>
                  <a:txBody>
                    <a:bodyPr/>
                    <a:lstStyle/>
                    <a:p>
                      <a:pPr marL="0" marR="0">
                        <a:spcBef>
                          <a:spcPts val="0"/>
                        </a:spcBef>
                        <a:spcAft>
                          <a:spcPts val="0"/>
                        </a:spcAft>
                      </a:pPr>
                      <a:r>
                        <a:rPr lang="en-US" sz="2200" dirty="0">
                          <a:effectLst/>
                          <a:latin typeface="Calibri"/>
                          <a:ea typeface="ＭＳ 明朝"/>
                          <a:cs typeface="Times New Roman"/>
                        </a:rPr>
                        <a:t>Employer Feedback – 34% </a:t>
                      </a:r>
                      <a:endParaRPr lang="en-US" sz="2200" dirty="0">
                        <a:effectLst/>
                        <a:latin typeface="Cambria"/>
                        <a:ea typeface="ＭＳ 明朝"/>
                        <a:cs typeface="Times New Roman"/>
                      </a:endParaRPr>
                    </a:p>
                  </a:txBody>
                  <a:tcPr marL="68580" marR="68580" marT="0" marB="0"/>
                </a:tc>
              </a:tr>
              <a:tr h="484481">
                <a:tc>
                  <a:txBody>
                    <a:bodyPr/>
                    <a:lstStyle/>
                    <a:p>
                      <a:endParaRPr lang="en-US" sz="2200"/>
                    </a:p>
                  </a:txBody>
                  <a:tcPr/>
                </a:tc>
                <a:tc>
                  <a:txBody>
                    <a:bodyPr/>
                    <a:lstStyle/>
                    <a:p>
                      <a:pPr marL="0" marR="0">
                        <a:spcBef>
                          <a:spcPts val="0"/>
                        </a:spcBef>
                        <a:spcAft>
                          <a:spcPts val="0"/>
                        </a:spcAft>
                      </a:pPr>
                      <a:r>
                        <a:rPr lang="en-US" sz="2200" dirty="0">
                          <a:effectLst/>
                          <a:latin typeface="Calibri"/>
                          <a:ea typeface="ＭＳ 明朝"/>
                          <a:cs typeface="Times New Roman"/>
                        </a:rPr>
                        <a:t>Faculty credentials – 31% </a:t>
                      </a:r>
                      <a:endParaRPr lang="en-US" sz="2200" dirty="0">
                        <a:effectLst/>
                        <a:latin typeface="Cambria"/>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20894256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solidFill>
                  <a:srgbClr val="000000"/>
                </a:solidFill>
              </a:rPr>
              <a:t>Adequate Data on Outcomes?</a:t>
            </a:r>
            <a:endParaRPr lang="en-US" sz="3200" dirty="0">
              <a:solidFill>
                <a:srgbClr val="000000"/>
              </a:solidFill>
            </a:endParaRPr>
          </a:p>
        </p:txBody>
      </p:sp>
      <p:sp>
        <p:nvSpPr>
          <p:cNvPr id="3" name="Text Placeholder 2"/>
          <p:cNvSpPr>
            <a:spLocks noGrp="1"/>
          </p:cNvSpPr>
          <p:nvPr>
            <p:ph type="body" sz="quarter" idx="12"/>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59307026"/>
              </p:ext>
            </p:extLst>
          </p:nvPr>
        </p:nvGraphicFramePr>
        <p:xfrm>
          <a:off x="444500" y="1397000"/>
          <a:ext cx="8335963" cy="4638040"/>
        </p:xfrm>
        <a:graphic>
          <a:graphicData uri="http://schemas.openxmlformats.org/drawingml/2006/table">
            <a:tbl>
              <a:tblPr firstRow="1" bandRow="1">
                <a:tableStyleId>{5C22544A-7EE6-4342-B048-85BDC9FD1C3A}</a:tableStyleId>
              </a:tblPr>
              <a:tblGrid>
                <a:gridCol w="3972278"/>
                <a:gridCol w="1397000"/>
                <a:gridCol w="1580444"/>
                <a:gridCol w="1386241"/>
              </a:tblGrid>
              <a:tr h="370840">
                <a:tc>
                  <a:txBody>
                    <a:bodyPr/>
                    <a:lstStyle/>
                    <a:p>
                      <a:endParaRPr lang="en-US" dirty="0"/>
                    </a:p>
                  </a:txBody>
                  <a:tcPr/>
                </a:tc>
                <a:tc>
                  <a:txBody>
                    <a:bodyPr/>
                    <a:lstStyle/>
                    <a:p>
                      <a:pPr marL="0" marR="0" algn="ctr">
                        <a:spcBef>
                          <a:spcPts val="0"/>
                        </a:spcBef>
                        <a:spcAft>
                          <a:spcPts val="0"/>
                        </a:spcAft>
                      </a:pPr>
                      <a:r>
                        <a:rPr lang="en-US" sz="1800" b="1" smtClean="0">
                          <a:effectLst/>
                          <a:latin typeface="Calibri"/>
                          <a:ea typeface="ＭＳ 明朝"/>
                          <a:cs typeface="Times New Roman"/>
                        </a:rPr>
                        <a:t>Public 2Y</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b="1" smtClean="0">
                          <a:effectLst/>
                          <a:latin typeface="Calibri"/>
                          <a:ea typeface="ＭＳ 明朝"/>
                          <a:cs typeface="Times New Roman"/>
                        </a:rPr>
                        <a:t>Public 4Y</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b="1" smtClean="0">
                          <a:effectLst/>
                          <a:latin typeface="Calibri"/>
                          <a:ea typeface="ＭＳ 明朝"/>
                          <a:cs typeface="Times New Roman"/>
                        </a:rPr>
                        <a:t>Private 4Y</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Retention/Graduation Rates</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86%</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72%</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85%</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Student Achievement of Program Objectives</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60%</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61%</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73%</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Loan Repayment Statistics</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57%</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57%</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66%</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Standardized Test Performance</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34%</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46%</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59%</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Student Debt</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46%</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50%</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63%</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Post-Graduation Employment</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37%</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39%</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54%</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Graduate Earnings</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34%</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32%</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46%</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Employer Feedback</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40%</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25%</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34%</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External Certifications</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effectLst/>
                          <a:latin typeface="Calibri"/>
                          <a:ea typeface="ＭＳ 明朝"/>
                          <a:cs typeface="Times New Roman"/>
                        </a:rPr>
                        <a:t>51%</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39%</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49%</a:t>
                      </a:r>
                      <a:endParaRPr lang="en-US" sz="1800">
                        <a:effectLst/>
                        <a:latin typeface="Cambria"/>
                        <a:ea typeface="ＭＳ 明朝"/>
                        <a:cs typeface="Times New Roman"/>
                      </a:endParaRPr>
                    </a:p>
                  </a:txBody>
                  <a:tcPr/>
                </a:tc>
              </a:tr>
              <a:tr h="370840">
                <a:tc>
                  <a:txBody>
                    <a:bodyPr/>
                    <a:lstStyle/>
                    <a:p>
                      <a:pPr marL="0" marR="0">
                        <a:spcBef>
                          <a:spcPts val="0"/>
                        </a:spcBef>
                        <a:spcAft>
                          <a:spcPts val="0"/>
                        </a:spcAft>
                      </a:pPr>
                      <a:r>
                        <a:rPr lang="en-US" sz="2000" dirty="0">
                          <a:effectLst/>
                          <a:latin typeface="Calibri"/>
                          <a:ea typeface="ＭＳ 明朝"/>
                          <a:cs typeface="Times New Roman"/>
                        </a:rPr>
                        <a:t>Alumni Feedback</a:t>
                      </a:r>
                      <a:endParaRPr lang="en-US" sz="2000" dirty="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26%</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smtClean="0">
                          <a:solidFill>
                            <a:srgbClr val="FF0000"/>
                          </a:solidFill>
                          <a:effectLst/>
                          <a:latin typeface="Calibri"/>
                          <a:ea typeface="ＭＳ 明朝"/>
                          <a:cs typeface="Times New Roman"/>
                        </a:rPr>
                        <a:t>43%</a:t>
                      </a:r>
                      <a:endParaRPr lang="en-US" sz="1800">
                        <a:effectLst/>
                        <a:latin typeface="Cambria"/>
                        <a:ea typeface="ＭＳ 明朝"/>
                        <a:cs typeface="Times New Roman"/>
                      </a:endParaRPr>
                    </a:p>
                  </a:txBody>
                  <a:tcPr/>
                </a:tc>
                <a:tc>
                  <a:txBody>
                    <a:bodyPr/>
                    <a:lstStyle/>
                    <a:p>
                      <a:pPr marL="0" marR="0" algn="ctr">
                        <a:spcBef>
                          <a:spcPts val="0"/>
                        </a:spcBef>
                        <a:spcAft>
                          <a:spcPts val="0"/>
                        </a:spcAft>
                      </a:pPr>
                      <a:r>
                        <a:rPr lang="en-US" sz="1800" dirty="0" smtClean="0">
                          <a:solidFill>
                            <a:srgbClr val="FF0000"/>
                          </a:solidFill>
                          <a:effectLst/>
                          <a:latin typeface="Calibri"/>
                          <a:ea typeface="ＭＳ 明朝"/>
                          <a:cs typeface="Times New Roman"/>
                        </a:rPr>
                        <a:t>49%</a:t>
                      </a:r>
                      <a:endParaRPr lang="en-US" sz="1800" dirty="0">
                        <a:effectLst/>
                        <a:latin typeface="Cambria"/>
                        <a:ea typeface="ＭＳ 明朝"/>
                        <a:cs typeface="Times New Roman"/>
                      </a:endParaRPr>
                    </a:p>
                  </a:txBody>
                  <a:tcPr/>
                </a:tc>
              </a:tr>
            </a:tbl>
          </a:graphicData>
        </a:graphic>
      </p:graphicFrame>
    </p:spTree>
    <p:extLst>
      <p:ext uri="{BB962C8B-B14F-4D97-AF65-F5344CB8AC3E}">
        <p14:creationId xmlns:p14="http://schemas.microsoft.com/office/powerpoint/2010/main" val="36557847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8" y="578686"/>
            <a:ext cx="5990840" cy="725261"/>
          </a:xfrm>
        </p:spPr>
        <p:txBody>
          <a:bodyPr>
            <a:noAutofit/>
          </a:bodyPr>
          <a:lstStyle/>
          <a:p>
            <a:pPr algn="ctr"/>
            <a:r>
              <a:rPr lang="en-US" sz="3200" dirty="0" smtClean="0">
                <a:solidFill>
                  <a:srgbClr val="000000"/>
                </a:solidFill>
              </a:rPr>
              <a:t>Which Student Outcomes</a:t>
            </a:r>
          </a:p>
          <a:p>
            <a:pPr algn="ctr"/>
            <a:r>
              <a:rPr lang="en-US" sz="3200" dirty="0" smtClean="0">
                <a:solidFill>
                  <a:srgbClr val="000000"/>
                </a:solidFill>
              </a:rPr>
              <a:t>Should be measured?</a:t>
            </a:r>
            <a:endParaRPr lang="en-US" sz="3200" dirty="0">
              <a:solidFill>
                <a:srgbClr val="000000"/>
              </a:solidFill>
            </a:endParaRPr>
          </a:p>
        </p:txBody>
      </p:sp>
      <p:sp>
        <p:nvSpPr>
          <p:cNvPr id="3" name="Text Placeholder 2"/>
          <p:cNvSpPr>
            <a:spLocks noGrp="1"/>
          </p:cNvSpPr>
          <p:nvPr>
            <p:ph type="body" sz="quarter" idx="12"/>
          </p:nvPr>
        </p:nvSpPr>
        <p:spPr/>
        <p:txBody>
          <a:bodyPr/>
          <a:lstStyle/>
          <a:p>
            <a:endParaRPr lang="en-US" dirty="0" smtClean="0"/>
          </a:p>
          <a:p>
            <a:endParaRPr lang="en-US" dirty="0"/>
          </a:p>
          <a:p>
            <a:r>
              <a:rPr lang="en-US" sz="2800" dirty="0" smtClean="0"/>
              <a:t>Are institutions ready </a:t>
            </a:r>
            <a:r>
              <a:rPr lang="en-US" sz="2800" dirty="0" smtClean="0"/>
              <a:t>to measure and </a:t>
            </a:r>
            <a:r>
              <a:rPr lang="en-US" sz="2800" dirty="0" smtClean="0"/>
              <a:t>be measured by a wider array of student outcomes measures?</a:t>
            </a:r>
          </a:p>
          <a:p>
            <a:endParaRPr lang="en-US" sz="2800" dirty="0"/>
          </a:p>
          <a:p>
            <a:r>
              <a:rPr lang="en-US" sz="2800" dirty="0" smtClean="0"/>
              <a:t>Should regulators and accreditors take active </a:t>
            </a:r>
            <a:r>
              <a:rPr lang="en-US" sz="2800" dirty="0" smtClean="0"/>
              <a:t>steps </a:t>
            </a:r>
            <a:r>
              <a:rPr lang="en-US" sz="2800" dirty="0" smtClean="0"/>
              <a:t>to encourage broader assessment of student outcomes?</a:t>
            </a:r>
            <a:endParaRPr lang="en-US" sz="2800" dirty="0"/>
          </a:p>
        </p:txBody>
      </p:sp>
    </p:spTree>
    <p:extLst>
      <p:ext uri="{BB962C8B-B14F-4D97-AF65-F5344CB8AC3E}">
        <p14:creationId xmlns:p14="http://schemas.microsoft.com/office/powerpoint/2010/main" val="38816286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7" y="304528"/>
            <a:ext cx="6004951" cy="725261"/>
          </a:xfrm>
        </p:spPr>
        <p:txBody>
          <a:bodyPr>
            <a:normAutofit/>
          </a:bodyPr>
          <a:lstStyle/>
          <a:p>
            <a:r>
              <a:rPr lang="en-US" sz="3200" dirty="0" smtClean="0">
                <a:solidFill>
                  <a:srgbClr val="000000"/>
                </a:solidFill>
              </a:rPr>
              <a:t>Prevalence of Quality Assurance</a:t>
            </a:r>
            <a:endParaRPr lang="en-US" sz="3200" dirty="0">
              <a:solidFill>
                <a:srgbClr val="000000"/>
              </a:solidFill>
            </a:endParaRPr>
          </a:p>
        </p:txBody>
      </p:sp>
      <p:sp>
        <p:nvSpPr>
          <p:cNvPr id="3" name="Text Placeholder 2"/>
          <p:cNvSpPr>
            <a:spLocks noGrp="1"/>
          </p:cNvSpPr>
          <p:nvPr>
            <p:ph type="body" sz="quarter" idx="12"/>
          </p:nvPr>
        </p:nvSpPr>
        <p:spPr/>
        <p:txBody>
          <a:bodyPr>
            <a:normAutofit fontScale="92500" lnSpcReduction="20000"/>
          </a:bodyPr>
          <a:lstStyle/>
          <a:p>
            <a:r>
              <a:rPr lang="en-US" sz="3000" dirty="0" smtClean="0"/>
              <a:t>Are quality standards in place for all aspects of online learning?</a:t>
            </a:r>
          </a:p>
          <a:p>
            <a:endParaRPr lang="en-US" sz="3000" dirty="0"/>
          </a:p>
          <a:p>
            <a:r>
              <a:rPr lang="en-US" sz="3000" dirty="0" smtClean="0"/>
              <a:t>Are there gaps?</a:t>
            </a:r>
          </a:p>
          <a:p>
            <a:endParaRPr lang="en-US" sz="3000" dirty="0"/>
          </a:p>
          <a:p>
            <a:r>
              <a:rPr lang="en-US" sz="3000" dirty="0" smtClean="0"/>
              <a:t>How are institutions embedding quality standards in their culture?</a:t>
            </a:r>
          </a:p>
          <a:p>
            <a:endParaRPr lang="en-US" sz="3000" dirty="0"/>
          </a:p>
          <a:p>
            <a:r>
              <a:rPr lang="en-US" sz="3000" dirty="0" smtClean="0"/>
              <a:t>How important is external validation of quality?</a:t>
            </a:r>
          </a:p>
          <a:p>
            <a:endParaRPr lang="en-US" dirty="0"/>
          </a:p>
          <a:p>
            <a:r>
              <a:rPr lang="en-US" dirty="0" smtClean="0"/>
              <a:t> </a:t>
            </a:r>
            <a:endParaRPr lang="en-US" dirty="0"/>
          </a:p>
        </p:txBody>
      </p:sp>
    </p:spTree>
    <p:extLst>
      <p:ext uri="{BB962C8B-B14F-4D97-AF65-F5344CB8AC3E}">
        <p14:creationId xmlns:p14="http://schemas.microsoft.com/office/powerpoint/2010/main" val="20312612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7" y="304528"/>
            <a:ext cx="5708617" cy="725261"/>
          </a:xfrm>
        </p:spPr>
        <p:txBody>
          <a:bodyPr>
            <a:normAutofit/>
          </a:bodyPr>
          <a:lstStyle/>
          <a:p>
            <a:pPr algn="ctr"/>
            <a:r>
              <a:rPr lang="en-US" sz="3200" dirty="0" smtClean="0">
                <a:solidFill>
                  <a:srgbClr val="000000"/>
                </a:solidFill>
              </a:rPr>
              <a:t>Quality Metrics Adopted</a:t>
            </a:r>
            <a:endParaRPr lang="en-US" sz="3200" dirty="0">
              <a:solidFill>
                <a:srgbClr val="000000"/>
              </a:solidFill>
            </a:endParaRPr>
          </a:p>
        </p:txBody>
      </p:sp>
      <p:sp>
        <p:nvSpPr>
          <p:cNvPr id="3" name="Text Placeholder 2"/>
          <p:cNvSpPr>
            <a:spLocks noGrp="1"/>
          </p:cNvSpPr>
          <p:nvPr>
            <p:ph type="body" sz="quarter" idx="12"/>
          </p:nvPr>
        </p:nvSpPr>
        <p:spPr/>
        <p:txBody>
          <a:bodyPr/>
          <a:lstStyle/>
          <a:p>
            <a:r>
              <a:rPr lang="en-US" b="1" dirty="0"/>
              <a:t>Quality Metrics Adopted and Applied Internally</a:t>
            </a:r>
            <a:r>
              <a:rPr lang="en-US" dirty="0"/>
              <a:t> </a:t>
            </a:r>
          </a:p>
        </p:txBody>
      </p:sp>
      <p:graphicFrame>
        <p:nvGraphicFramePr>
          <p:cNvPr id="4" name="Chart 3"/>
          <p:cNvGraphicFramePr/>
          <p:nvPr>
            <p:extLst>
              <p:ext uri="{D42A27DB-BD31-4B8C-83A1-F6EECF244321}">
                <p14:modId xmlns:p14="http://schemas.microsoft.com/office/powerpoint/2010/main" val="3726195170"/>
              </p:ext>
            </p:extLst>
          </p:nvPr>
        </p:nvGraphicFramePr>
        <p:xfrm>
          <a:off x="444501" y="1828800"/>
          <a:ext cx="8335962" cy="4422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615654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8" y="304528"/>
            <a:ext cx="5694506" cy="725261"/>
          </a:xfrm>
        </p:spPr>
        <p:txBody>
          <a:bodyPr>
            <a:normAutofit/>
          </a:bodyPr>
          <a:lstStyle/>
          <a:p>
            <a:r>
              <a:rPr lang="en-US" sz="3200" dirty="0" smtClean="0">
                <a:solidFill>
                  <a:srgbClr val="000000"/>
                </a:solidFill>
              </a:rPr>
              <a:t>Training on Quality Metrics</a:t>
            </a:r>
            <a:endParaRPr lang="en-US" sz="3200" dirty="0">
              <a:solidFill>
                <a:srgbClr val="000000"/>
              </a:solidFill>
            </a:endParaRPr>
          </a:p>
        </p:txBody>
      </p:sp>
      <p:sp>
        <p:nvSpPr>
          <p:cNvPr id="3" name="Text Placeholder 2"/>
          <p:cNvSpPr>
            <a:spLocks noGrp="1"/>
          </p:cNvSpPr>
          <p:nvPr>
            <p:ph type="body" sz="quarter" idx="12"/>
          </p:nvPr>
        </p:nvSpPr>
        <p:spPr/>
        <p:txBody>
          <a:bodyPr/>
          <a:lstStyle/>
          <a:p>
            <a:endParaRPr lang="en-US" dirty="0"/>
          </a:p>
        </p:txBody>
      </p:sp>
      <p:graphicFrame>
        <p:nvGraphicFramePr>
          <p:cNvPr id="4" name="Chart 3"/>
          <p:cNvGraphicFramePr/>
          <p:nvPr>
            <p:extLst>
              <p:ext uri="{D42A27DB-BD31-4B8C-83A1-F6EECF244321}">
                <p14:modId xmlns:p14="http://schemas.microsoft.com/office/powerpoint/2010/main" val="514048175"/>
              </p:ext>
            </p:extLst>
          </p:nvPr>
        </p:nvGraphicFramePr>
        <p:xfrm>
          <a:off x="444499" y="1323975"/>
          <a:ext cx="8335963" cy="4629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10471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7" y="304528"/>
            <a:ext cx="5835617" cy="725261"/>
          </a:xfrm>
        </p:spPr>
        <p:txBody>
          <a:bodyPr>
            <a:normAutofit/>
          </a:bodyPr>
          <a:lstStyle/>
          <a:p>
            <a:r>
              <a:rPr lang="en-US" sz="3200" dirty="0" smtClean="0">
                <a:solidFill>
                  <a:srgbClr val="000000"/>
                </a:solidFill>
              </a:rPr>
              <a:t>Certification of Quality Metrics</a:t>
            </a:r>
            <a:endParaRPr lang="en-US" sz="3200" dirty="0">
              <a:solidFill>
                <a:srgbClr val="000000"/>
              </a:solidFill>
            </a:endParaRPr>
          </a:p>
        </p:txBody>
      </p:sp>
      <p:sp>
        <p:nvSpPr>
          <p:cNvPr id="3" name="Text Placeholder 2"/>
          <p:cNvSpPr>
            <a:spLocks noGrp="1"/>
          </p:cNvSpPr>
          <p:nvPr>
            <p:ph type="body" sz="quarter" idx="12"/>
          </p:nvPr>
        </p:nvSpPr>
        <p:spPr/>
        <p:txBody>
          <a:bodyPr/>
          <a:lstStyle/>
          <a:p>
            <a:endParaRPr lang="en-US" dirty="0"/>
          </a:p>
        </p:txBody>
      </p:sp>
      <p:graphicFrame>
        <p:nvGraphicFramePr>
          <p:cNvPr id="4" name="Chart 3"/>
          <p:cNvGraphicFramePr/>
          <p:nvPr>
            <p:extLst>
              <p:ext uri="{D42A27DB-BD31-4B8C-83A1-F6EECF244321}">
                <p14:modId xmlns:p14="http://schemas.microsoft.com/office/powerpoint/2010/main" val="1874396920"/>
              </p:ext>
            </p:extLst>
          </p:nvPr>
        </p:nvGraphicFramePr>
        <p:xfrm>
          <a:off x="444501" y="1323975"/>
          <a:ext cx="8335962" cy="4629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58823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smtClean="0">
                <a:solidFill>
                  <a:srgbClr val="000000"/>
                </a:solidFill>
              </a:rPr>
              <a:t>Technology and Innovation</a:t>
            </a:r>
            <a:endParaRPr lang="en-US" sz="3200" dirty="0">
              <a:solidFill>
                <a:srgbClr val="000000"/>
              </a:solidFill>
            </a:endParaRPr>
          </a:p>
        </p:txBody>
      </p:sp>
      <p:sp>
        <p:nvSpPr>
          <p:cNvPr id="3" name="Text Placeholder 2"/>
          <p:cNvSpPr>
            <a:spLocks noGrp="1"/>
          </p:cNvSpPr>
          <p:nvPr>
            <p:ph type="body" sz="quarter" idx="12"/>
          </p:nvPr>
        </p:nvSpPr>
        <p:spPr/>
        <p:txBody>
          <a:bodyPr>
            <a:normAutofit/>
          </a:bodyPr>
          <a:lstStyle/>
          <a:p>
            <a:pPr lvl="0"/>
            <a:endParaRPr lang="en-US" sz="2800" dirty="0" smtClean="0"/>
          </a:p>
          <a:p>
            <a:pPr lvl="0"/>
            <a:r>
              <a:rPr lang="en-US" sz="2800" dirty="0" smtClean="0"/>
              <a:t>Will </a:t>
            </a:r>
            <a:r>
              <a:rPr lang="en-US" sz="2800" dirty="0"/>
              <a:t>mainstream adoption of online </a:t>
            </a:r>
            <a:r>
              <a:rPr lang="en-US" sz="2800" dirty="0" smtClean="0"/>
              <a:t>learning maintain, accelerate, or </a:t>
            </a:r>
            <a:r>
              <a:rPr lang="en-US" sz="2800" dirty="0"/>
              <a:t>slow its transformative momentum? </a:t>
            </a:r>
            <a:r>
              <a:rPr lang="en-US" sz="2800" dirty="0" smtClean="0"/>
              <a:t/>
            </a:r>
            <a:br>
              <a:rPr lang="en-US" sz="2800" dirty="0" smtClean="0"/>
            </a:br>
            <a:endParaRPr lang="en-US" sz="2800" dirty="0" smtClean="0"/>
          </a:p>
          <a:p>
            <a:pPr lvl="0"/>
            <a:r>
              <a:rPr lang="en-US" sz="2800" dirty="0"/>
              <a:t>Will </a:t>
            </a:r>
            <a:r>
              <a:rPr lang="en-US" sz="2800" dirty="0" smtClean="0"/>
              <a:t>mainstream online learning </a:t>
            </a:r>
            <a:r>
              <a:rPr lang="en-US" sz="2800" dirty="0"/>
              <a:t>lead or embrace the next transformative innovations in higher education?</a:t>
            </a:r>
            <a:br>
              <a:rPr lang="en-US" sz="2800" dirty="0"/>
            </a:br>
            <a:endParaRPr lang="en-US" sz="2800" dirty="0"/>
          </a:p>
          <a:p>
            <a:endParaRPr lang="en-US" dirty="0"/>
          </a:p>
        </p:txBody>
      </p:sp>
    </p:spTree>
    <p:extLst>
      <p:ext uri="{BB962C8B-B14F-4D97-AF65-F5344CB8AC3E}">
        <p14:creationId xmlns:p14="http://schemas.microsoft.com/office/powerpoint/2010/main" val="32097045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81000" y="933897"/>
            <a:ext cx="8229600" cy="1600200"/>
          </a:xfrm>
        </p:spPr>
        <p:txBody>
          <a:bodyPr/>
          <a:lstStyle/>
          <a:p>
            <a:pPr eaLnBrk="1" hangingPunct="1">
              <a:defRPr/>
            </a:pPr>
            <a:r>
              <a:rPr lang="en-US" sz="2400" i="1" dirty="0" smtClean="0">
                <a:latin typeface="Arial" charset="0"/>
                <a:ea typeface="Arial" charset="0"/>
                <a:cs typeface="Arial" charset="0"/>
              </a:rPr>
              <a:t/>
            </a:r>
            <a:br>
              <a:rPr lang="en-US" sz="2400" i="1" dirty="0" smtClean="0">
                <a:latin typeface="Arial" charset="0"/>
                <a:ea typeface="Arial" charset="0"/>
                <a:cs typeface="Arial" charset="0"/>
              </a:rPr>
            </a:br>
            <a:r>
              <a:rPr lang="en-US" dirty="0" smtClean="0">
                <a:latin typeface="Arial" charset="0"/>
                <a:ea typeface="Arial" charset="0"/>
                <a:cs typeface="Arial" charset="0"/>
              </a:rPr>
              <a:t/>
            </a:r>
            <a:br>
              <a:rPr lang="en-US" dirty="0" smtClean="0">
                <a:latin typeface="Arial" charset="0"/>
                <a:ea typeface="Arial" charset="0"/>
                <a:cs typeface="Arial" charset="0"/>
              </a:rPr>
            </a:br>
            <a:r>
              <a:rPr lang="en-US" sz="3600" dirty="0" smtClean="0">
                <a:latin typeface="Arial" charset="0"/>
                <a:ea typeface="Arial" charset="0"/>
                <a:cs typeface="Arial" charset="0"/>
              </a:rPr>
              <a:t>A </a:t>
            </a:r>
            <a:r>
              <a:rPr lang="en-US" sz="3600" dirty="0">
                <a:latin typeface="Arial" charset="0"/>
                <a:ea typeface="Arial" charset="0"/>
                <a:cs typeface="Arial" charset="0"/>
              </a:rPr>
              <a:t>national study of leadership for online learning in </a:t>
            </a:r>
            <a:r>
              <a:rPr lang="en-US" sz="3600" dirty="0" smtClean="0">
                <a:latin typeface="Arial" charset="0"/>
                <a:ea typeface="Arial" charset="0"/>
                <a:cs typeface="Arial" charset="0"/>
              </a:rPr>
              <a:t>US </a:t>
            </a:r>
            <a:r>
              <a:rPr lang="en-US" sz="3600" dirty="0">
                <a:latin typeface="Arial" charset="0"/>
                <a:ea typeface="Arial" charset="0"/>
                <a:cs typeface="Arial" charset="0"/>
              </a:rPr>
              <a:t>higher education</a:t>
            </a:r>
            <a:endParaRPr lang="en-US" sz="3600" i="1" dirty="0" smtClean="0">
              <a:latin typeface="Arial" charset="0"/>
              <a:ea typeface="Arial" charset="0"/>
              <a:cs typeface="Arial" charset="0"/>
            </a:endParaRPr>
          </a:p>
        </p:txBody>
      </p:sp>
      <p:sp>
        <p:nvSpPr>
          <p:cNvPr id="5123" name="Rectangle 3"/>
          <p:cNvSpPr>
            <a:spLocks noGrp="1" noChangeArrowheads="1"/>
          </p:cNvSpPr>
          <p:nvPr>
            <p:ph type="subTitle" idx="1"/>
          </p:nvPr>
        </p:nvSpPr>
        <p:spPr>
          <a:xfrm>
            <a:off x="874889" y="3296728"/>
            <a:ext cx="7224889" cy="2438399"/>
          </a:xfrm>
        </p:spPr>
        <p:txBody>
          <a:bodyPr/>
          <a:lstStyle/>
          <a:p>
            <a:pPr eaLnBrk="1" hangingPunct="1">
              <a:defRPr/>
            </a:pPr>
            <a:r>
              <a:rPr lang="en-US" sz="2400" dirty="0" smtClean="0">
                <a:latin typeface="Arial"/>
                <a:cs typeface="Arial"/>
              </a:rPr>
              <a:t>Eric E. Fredericksen, EdD</a:t>
            </a:r>
          </a:p>
          <a:p>
            <a:pPr eaLnBrk="1" hangingPunct="1">
              <a:defRPr/>
            </a:pPr>
            <a:r>
              <a:rPr lang="en-US" sz="2400" dirty="0" smtClean="0">
                <a:latin typeface="Arial"/>
                <a:cs typeface="Arial"/>
              </a:rPr>
              <a:t>Associate Vice President for Online Learning &amp; </a:t>
            </a:r>
          </a:p>
          <a:p>
            <a:pPr eaLnBrk="1" hangingPunct="1">
              <a:defRPr/>
            </a:pPr>
            <a:r>
              <a:rPr lang="en-US" sz="2400" dirty="0" smtClean="0">
                <a:latin typeface="Arial"/>
                <a:cs typeface="Arial"/>
              </a:rPr>
              <a:t>Associate Professor in Educational Leadership</a:t>
            </a:r>
          </a:p>
          <a:p>
            <a:pPr eaLnBrk="1" hangingPunct="1">
              <a:defRPr/>
            </a:pPr>
            <a:endParaRPr lang="en-US" sz="2000" dirty="0">
              <a:latin typeface="Aria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1658" y="4797473"/>
            <a:ext cx="1919642" cy="1476326"/>
          </a:xfrm>
          <a:prstGeom prst="rect">
            <a:avLst/>
          </a:prstGeom>
        </p:spPr>
      </p:pic>
    </p:spTree>
    <p:extLst>
      <p:ext uri="{BB962C8B-B14F-4D97-AF65-F5344CB8AC3E}">
        <p14:creationId xmlns:p14="http://schemas.microsoft.com/office/powerpoint/2010/main" val="227776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08667" y="236083"/>
            <a:ext cx="6378222" cy="725261"/>
          </a:xfrm>
        </p:spPr>
        <p:txBody>
          <a:bodyPr>
            <a:noAutofit/>
          </a:bodyPr>
          <a:lstStyle/>
          <a:p>
            <a:endParaRPr lang="en-US" dirty="0" smtClean="0"/>
          </a:p>
          <a:p>
            <a:pPr algn="ctr"/>
            <a:r>
              <a:rPr lang="en-US" sz="3200" dirty="0" smtClean="0">
                <a:solidFill>
                  <a:srgbClr val="000000"/>
                </a:solidFill>
              </a:rPr>
              <a:t>Most Important/Innovative</a:t>
            </a:r>
          </a:p>
          <a:p>
            <a:r>
              <a:rPr lang="en-US" sz="3200" dirty="0" smtClean="0">
                <a:solidFill>
                  <a:srgbClr val="000000"/>
                </a:solidFill>
              </a:rPr>
              <a:t>Developments in Online Learning</a:t>
            </a:r>
            <a:endParaRPr lang="en-US" sz="3200" dirty="0">
              <a:solidFill>
                <a:srgbClr val="000000"/>
              </a:solidFill>
            </a:endParaRPr>
          </a:p>
        </p:txBody>
      </p:sp>
      <p:sp>
        <p:nvSpPr>
          <p:cNvPr id="3" name="Text Placeholder 2"/>
          <p:cNvSpPr>
            <a:spLocks noGrp="1"/>
          </p:cNvSpPr>
          <p:nvPr>
            <p:ph type="body" sz="quarter" idx="12"/>
          </p:nvPr>
        </p:nvSpPr>
        <p:spPr/>
        <p:txBody>
          <a:bodyPr/>
          <a:lstStyle/>
          <a:p>
            <a:endParaRPr lang="en-US" dirty="0"/>
          </a:p>
        </p:txBody>
      </p:sp>
      <p:graphicFrame>
        <p:nvGraphicFramePr>
          <p:cNvPr id="4" name="Chart 3"/>
          <p:cNvGraphicFramePr/>
          <p:nvPr>
            <p:extLst>
              <p:ext uri="{D42A27DB-BD31-4B8C-83A1-F6EECF244321}">
                <p14:modId xmlns:p14="http://schemas.microsoft.com/office/powerpoint/2010/main" val="859477253"/>
              </p:ext>
            </p:extLst>
          </p:nvPr>
        </p:nvGraphicFramePr>
        <p:xfrm>
          <a:off x="444499" y="1890889"/>
          <a:ext cx="8335963" cy="40628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92184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8" y="484335"/>
            <a:ext cx="6174284" cy="725261"/>
          </a:xfrm>
        </p:spPr>
        <p:txBody>
          <a:bodyPr>
            <a:noAutofit/>
          </a:bodyPr>
          <a:lstStyle/>
          <a:p>
            <a:pPr algn="ctr"/>
            <a:r>
              <a:rPr lang="en-US" sz="3200" dirty="0" smtClean="0">
                <a:solidFill>
                  <a:srgbClr val="000000"/>
                </a:solidFill>
              </a:rPr>
              <a:t>Most Attractive New Tools </a:t>
            </a:r>
          </a:p>
          <a:p>
            <a:pPr algn="ctr"/>
            <a:r>
              <a:rPr lang="en-US" sz="3200" dirty="0" smtClean="0">
                <a:solidFill>
                  <a:srgbClr val="000000"/>
                </a:solidFill>
              </a:rPr>
              <a:t>and Techniques</a:t>
            </a:r>
            <a:endParaRPr lang="en-US" sz="3200" dirty="0">
              <a:solidFill>
                <a:srgbClr val="000000"/>
              </a:solidFill>
            </a:endParaRPr>
          </a:p>
        </p:txBody>
      </p:sp>
      <p:sp>
        <p:nvSpPr>
          <p:cNvPr id="3" name="Text Placeholder 2"/>
          <p:cNvSpPr>
            <a:spLocks noGrp="1"/>
          </p:cNvSpPr>
          <p:nvPr>
            <p:ph type="body" sz="quarter" idx="12"/>
          </p:nvPr>
        </p:nvSpPr>
        <p:spPr/>
        <p:txBody>
          <a:bodyPr/>
          <a:lstStyle/>
          <a:p>
            <a:endParaRPr lang="en-US" dirty="0"/>
          </a:p>
        </p:txBody>
      </p:sp>
      <p:graphicFrame>
        <p:nvGraphicFramePr>
          <p:cNvPr id="4" name="Chart 3"/>
          <p:cNvGraphicFramePr/>
          <p:nvPr>
            <p:extLst>
              <p:ext uri="{D42A27DB-BD31-4B8C-83A1-F6EECF244321}">
                <p14:modId xmlns:p14="http://schemas.microsoft.com/office/powerpoint/2010/main" val="2795603096"/>
              </p:ext>
            </p:extLst>
          </p:nvPr>
        </p:nvGraphicFramePr>
        <p:xfrm>
          <a:off x="444501" y="1495778"/>
          <a:ext cx="8335962" cy="4457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59684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7" y="304528"/>
            <a:ext cx="5934395" cy="725261"/>
          </a:xfrm>
        </p:spPr>
        <p:txBody>
          <a:bodyPr>
            <a:normAutofit/>
          </a:bodyPr>
          <a:lstStyle/>
          <a:p>
            <a:r>
              <a:rPr lang="en-US" sz="3200" dirty="0" smtClean="0">
                <a:solidFill>
                  <a:srgbClr val="000000"/>
                </a:solidFill>
              </a:rPr>
              <a:t>Anticipated Rate of Change</a:t>
            </a:r>
            <a:endParaRPr lang="en-US" sz="3200" dirty="0">
              <a:solidFill>
                <a:srgbClr val="000000"/>
              </a:solidFill>
            </a:endParaRPr>
          </a:p>
        </p:txBody>
      </p:sp>
      <p:sp>
        <p:nvSpPr>
          <p:cNvPr id="3" name="Text Placeholder 2"/>
          <p:cNvSpPr>
            <a:spLocks noGrp="1"/>
          </p:cNvSpPr>
          <p:nvPr>
            <p:ph type="body" sz="quarter" idx="12"/>
          </p:nvPr>
        </p:nvSpPr>
        <p:spPr/>
        <p:txBody>
          <a:bodyPr/>
          <a:lstStyle/>
          <a:p>
            <a:endParaRPr lang="en-US" dirty="0"/>
          </a:p>
        </p:txBody>
      </p:sp>
      <p:graphicFrame>
        <p:nvGraphicFramePr>
          <p:cNvPr id="4" name="Chart 3"/>
          <p:cNvGraphicFramePr/>
          <p:nvPr>
            <p:extLst>
              <p:ext uri="{D42A27DB-BD31-4B8C-83A1-F6EECF244321}">
                <p14:modId xmlns:p14="http://schemas.microsoft.com/office/powerpoint/2010/main" val="2872127026"/>
              </p:ext>
            </p:extLst>
          </p:nvPr>
        </p:nvGraphicFramePr>
        <p:xfrm>
          <a:off x="444501" y="1323975"/>
          <a:ext cx="8335962" cy="4629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5884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40828" y="304528"/>
            <a:ext cx="5948506" cy="725261"/>
          </a:xfrm>
        </p:spPr>
        <p:txBody>
          <a:bodyPr>
            <a:normAutofit/>
          </a:bodyPr>
          <a:lstStyle/>
          <a:p>
            <a:pPr algn="ctr"/>
            <a:r>
              <a:rPr lang="en-US" sz="3200" dirty="0" smtClean="0">
                <a:solidFill>
                  <a:srgbClr val="000000"/>
                </a:solidFill>
              </a:rPr>
              <a:t>Stability vs. Innovation</a:t>
            </a:r>
            <a:endParaRPr lang="en-US" sz="3200" dirty="0">
              <a:solidFill>
                <a:srgbClr val="000000"/>
              </a:solidFill>
            </a:endParaRPr>
          </a:p>
        </p:txBody>
      </p:sp>
      <p:sp>
        <p:nvSpPr>
          <p:cNvPr id="3" name="Text Placeholder 2"/>
          <p:cNvSpPr>
            <a:spLocks noGrp="1"/>
          </p:cNvSpPr>
          <p:nvPr>
            <p:ph type="body" sz="quarter" idx="12"/>
          </p:nvPr>
        </p:nvSpPr>
        <p:spPr>
          <a:xfrm>
            <a:off x="444500" y="1323975"/>
            <a:ext cx="8335963" cy="4856692"/>
          </a:xfrm>
        </p:spPr>
        <p:txBody>
          <a:bodyPr>
            <a:normAutofit fontScale="77500" lnSpcReduction="20000"/>
          </a:bodyPr>
          <a:lstStyle/>
          <a:p>
            <a:pPr lvl="0"/>
            <a:r>
              <a:rPr lang="en-US" sz="3100" dirty="0" smtClean="0"/>
              <a:t>Our </a:t>
            </a:r>
            <a:r>
              <a:rPr lang="en-US" sz="3100" dirty="0"/>
              <a:t>findings suggest </a:t>
            </a:r>
            <a:r>
              <a:rPr lang="en-US" sz="3100" dirty="0" smtClean="0"/>
              <a:t>that mainstream </a:t>
            </a:r>
            <a:r>
              <a:rPr lang="en-US" sz="3100" dirty="0"/>
              <a:t>online learning </a:t>
            </a:r>
            <a:r>
              <a:rPr lang="en-US" sz="3100" dirty="0" smtClean="0"/>
              <a:t>may</a:t>
            </a:r>
            <a:r>
              <a:rPr lang="en-US" sz="3100" dirty="0" smtClean="0"/>
              <a:t> not be the disruptive </a:t>
            </a:r>
            <a:r>
              <a:rPr lang="en-US" sz="3100" dirty="0"/>
              <a:t>force </a:t>
            </a:r>
            <a:r>
              <a:rPr lang="en-US" sz="3100" dirty="0" smtClean="0"/>
              <a:t>that developing online learning once was.</a:t>
            </a:r>
          </a:p>
          <a:p>
            <a:pPr lvl="0"/>
            <a:endParaRPr lang="en-US" sz="3100" dirty="0"/>
          </a:p>
          <a:p>
            <a:pPr lvl="0"/>
            <a:r>
              <a:rPr lang="en-US" sz="3100" dirty="0" smtClean="0"/>
              <a:t>Achieving stability in cost and enhancing quality may be higher priorities for many Chief Online Officers than risk taking and innovation.</a:t>
            </a:r>
          </a:p>
          <a:p>
            <a:pPr lvl="0"/>
            <a:endParaRPr lang="en-US" sz="3100" dirty="0" smtClean="0"/>
          </a:p>
          <a:p>
            <a:pPr lvl="0"/>
            <a:r>
              <a:rPr lang="en-US" sz="3100" dirty="0" smtClean="0"/>
              <a:t>Foundations are clearly trying to stimulate further educational innovation – but is that a goal for regulators and accreditors?</a:t>
            </a:r>
          </a:p>
          <a:p>
            <a:pPr lvl="0"/>
            <a:endParaRPr lang="en-US" sz="3100" dirty="0"/>
          </a:p>
          <a:p>
            <a:pPr lvl="0"/>
            <a:r>
              <a:rPr lang="en-US" sz="3100" dirty="0"/>
              <a:t>Could/should regulators try to squeeze more innovation out of online learning? </a:t>
            </a:r>
          </a:p>
          <a:p>
            <a:pPr marL="914400" indent="-457200">
              <a:buFont typeface="Arial"/>
              <a:buChar char="•"/>
            </a:pPr>
            <a:endParaRPr lang="en-US" dirty="0"/>
          </a:p>
        </p:txBody>
      </p:sp>
    </p:spTree>
    <p:extLst>
      <p:ext uri="{BB962C8B-B14F-4D97-AF65-F5344CB8AC3E}">
        <p14:creationId xmlns:p14="http://schemas.microsoft.com/office/powerpoint/2010/main" val="35969350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Calibri" pitchFamily="34" charset="0"/>
                <a:cs typeface="+mj-cs"/>
              </a:rPr>
              <a:t>Goals of the Study </a:t>
            </a:r>
            <a:endParaRPr lang="en-US" sz="3200" dirty="0">
              <a:latin typeface="Calibri" pitchFamily="34" charset="0"/>
              <a:cs typeface="+mj-cs"/>
            </a:endParaRPr>
          </a:p>
        </p:txBody>
      </p:sp>
      <p:sp>
        <p:nvSpPr>
          <p:cNvPr id="3" name="Content Placeholder 2"/>
          <p:cNvSpPr>
            <a:spLocks noGrp="1"/>
          </p:cNvSpPr>
          <p:nvPr>
            <p:ph idx="1"/>
          </p:nvPr>
        </p:nvSpPr>
        <p:spPr/>
        <p:txBody>
          <a:bodyPr/>
          <a:lstStyle/>
          <a:p>
            <a:pPr>
              <a:buFont typeface="Wingdings" pitchFamily="124" charset="2"/>
              <a:buChar char="§"/>
              <a:defRPr/>
            </a:pPr>
            <a:r>
              <a:rPr lang="en-US" sz="2400" dirty="0" smtClean="0">
                <a:latin typeface="Calibri" pitchFamily="34" charset="0"/>
                <a:cs typeface="+mn-cs"/>
              </a:rPr>
              <a:t>Develop a systematic and comprehensive list of leaders for online learning in US Higher Education</a:t>
            </a:r>
          </a:p>
          <a:p>
            <a:pPr>
              <a:buFont typeface="Wingdings" pitchFamily="124" charset="2"/>
              <a:buChar char="§"/>
              <a:defRPr/>
            </a:pPr>
            <a:r>
              <a:rPr lang="en-US" sz="2400" dirty="0" smtClean="0">
                <a:latin typeface="Calibri" pitchFamily="34" charset="0"/>
                <a:cs typeface="+mn-cs"/>
              </a:rPr>
              <a:t>Collect institutional data for context</a:t>
            </a:r>
          </a:p>
          <a:p>
            <a:pPr>
              <a:buFont typeface="Wingdings" pitchFamily="124" charset="2"/>
              <a:buChar char="§"/>
              <a:defRPr/>
            </a:pPr>
            <a:r>
              <a:rPr lang="en-US" sz="2400" dirty="0" smtClean="0">
                <a:latin typeface="Calibri" pitchFamily="34" charset="0"/>
                <a:cs typeface="+mn-cs"/>
              </a:rPr>
              <a:t>Gather information about the position and professional experience of the leader</a:t>
            </a:r>
          </a:p>
          <a:p>
            <a:pPr>
              <a:buFont typeface="Wingdings" pitchFamily="124" charset="2"/>
              <a:buChar char="§"/>
              <a:defRPr/>
            </a:pPr>
            <a:r>
              <a:rPr lang="en-US" sz="2400" dirty="0" smtClean="0">
                <a:latin typeface="Calibri" pitchFamily="34" charset="0"/>
                <a:cs typeface="+mn-cs"/>
              </a:rPr>
              <a:t>Capture demographic and other information about these individual leaders</a:t>
            </a:r>
          </a:p>
          <a:p>
            <a:pPr>
              <a:buFont typeface="Wingdings" pitchFamily="124" charset="2"/>
              <a:buChar char="§"/>
              <a:defRPr/>
            </a:pPr>
            <a:r>
              <a:rPr lang="en-US" sz="2400" dirty="0" smtClean="0">
                <a:latin typeface="Calibri" pitchFamily="34" charset="0"/>
                <a:cs typeface="+mn-cs"/>
              </a:rPr>
              <a:t>Investigate the potential relationships among these factors and dimensions</a:t>
            </a:r>
          </a:p>
          <a:p>
            <a:pPr>
              <a:buFont typeface="Wingdings" pitchFamily="124" charset="2"/>
              <a:buChar char="§"/>
              <a:defRPr/>
            </a:pPr>
            <a:endParaRPr lang="en-US" sz="2400" dirty="0">
              <a:latin typeface="Calibri" pitchFamily="34" charset="0"/>
              <a:cs typeface="+mn-cs"/>
            </a:endParaRPr>
          </a:p>
        </p:txBody>
      </p:sp>
    </p:spTree>
    <p:extLst>
      <p:ext uri="{BB962C8B-B14F-4D97-AF65-F5344CB8AC3E}">
        <p14:creationId xmlns:p14="http://schemas.microsoft.com/office/powerpoint/2010/main" val="1070032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213360"/>
            <a:ext cx="8860536" cy="695325"/>
          </a:xfrm>
        </p:spPr>
        <p:txBody>
          <a:bodyPr/>
          <a:lstStyle/>
          <a:p>
            <a:pPr>
              <a:defRPr/>
            </a:pPr>
            <a:r>
              <a:rPr lang="en-US" sz="3200" dirty="0">
                <a:latin typeface="Calibri" pitchFamily="34" charset="0"/>
              </a:rPr>
              <a:t>Who is on point for </a:t>
            </a:r>
            <a:r>
              <a:rPr lang="en-US" sz="3200" dirty="0" smtClean="0">
                <a:latin typeface="Calibri" pitchFamily="34" charset="0"/>
              </a:rPr>
              <a:t>online learning in colleges </a:t>
            </a:r>
            <a:r>
              <a:rPr lang="en-US" sz="3200" dirty="0">
                <a:latin typeface="Calibri" pitchFamily="34" charset="0"/>
              </a:rPr>
              <a:t>and universities in the US?</a:t>
            </a:r>
          </a:p>
        </p:txBody>
      </p:sp>
      <p:sp>
        <p:nvSpPr>
          <p:cNvPr id="3" name="Content Placeholder 2"/>
          <p:cNvSpPr>
            <a:spLocks noGrp="1"/>
          </p:cNvSpPr>
          <p:nvPr>
            <p:ph idx="1"/>
          </p:nvPr>
        </p:nvSpPr>
        <p:spPr>
          <a:xfrm>
            <a:off x="685800" y="1142999"/>
            <a:ext cx="7772400" cy="5102353"/>
          </a:xfrm>
        </p:spPr>
        <p:txBody>
          <a:bodyPr/>
          <a:lstStyle/>
          <a:p>
            <a:pPr>
              <a:buFont typeface="Wingdings" pitchFamily="124" charset="2"/>
              <a:buChar char="§"/>
              <a:defRPr/>
            </a:pPr>
            <a:r>
              <a:rPr lang="en-US" sz="2000" dirty="0" smtClean="0">
                <a:latin typeface="Calibri" pitchFamily="34" charset="0"/>
                <a:cs typeface="+mn-cs"/>
              </a:rPr>
              <a:t>How do you find out when there is no existing list?</a:t>
            </a:r>
          </a:p>
          <a:p>
            <a:pPr>
              <a:buFont typeface="Wingdings" pitchFamily="124" charset="2"/>
              <a:buChar char="§"/>
              <a:defRPr/>
            </a:pPr>
            <a:r>
              <a:rPr lang="en-US" sz="2000" dirty="0" smtClean="0">
                <a:latin typeface="Calibri" pitchFamily="34" charset="0"/>
                <a:cs typeface="+mn-cs"/>
              </a:rPr>
              <a:t>Review of institutional web sites and search for:</a:t>
            </a:r>
          </a:p>
          <a:p>
            <a:pPr lvl="1">
              <a:buFont typeface="Wingdings" pitchFamily="124" charset="2"/>
              <a:buChar char="§"/>
              <a:defRPr/>
            </a:pPr>
            <a:r>
              <a:rPr lang="en-US" sz="1600" dirty="0">
                <a:latin typeface="Calibri" pitchFamily="34" charset="0"/>
                <a:cs typeface="+mn-cs"/>
              </a:rPr>
              <a:t>Organizational charts</a:t>
            </a:r>
          </a:p>
          <a:p>
            <a:pPr lvl="1">
              <a:buFont typeface="Wingdings" pitchFamily="124" charset="2"/>
              <a:buChar char="§"/>
              <a:defRPr/>
            </a:pPr>
            <a:r>
              <a:rPr lang="en-US" sz="1600" dirty="0">
                <a:latin typeface="Calibri" pitchFamily="34" charset="0"/>
                <a:cs typeface="+mn-cs"/>
              </a:rPr>
              <a:t>President and Provost cabinets</a:t>
            </a:r>
          </a:p>
          <a:p>
            <a:pPr lvl="1">
              <a:buFont typeface="Wingdings" pitchFamily="124" charset="2"/>
              <a:buChar char="§"/>
              <a:defRPr/>
            </a:pPr>
            <a:r>
              <a:rPr lang="en-US" sz="1600" dirty="0" smtClean="0">
                <a:latin typeface="Calibri" pitchFamily="34" charset="0"/>
                <a:cs typeface="+mn-cs"/>
              </a:rPr>
              <a:t>Online learning / education </a:t>
            </a:r>
          </a:p>
          <a:p>
            <a:pPr lvl="1">
              <a:buFont typeface="Wingdings" pitchFamily="124" charset="2"/>
              <a:buChar char="§"/>
              <a:defRPr/>
            </a:pPr>
            <a:r>
              <a:rPr lang="en-US" sz="1600" dirty="0" smtClean="0">
                <a:latin typeface="Calibri" pitchFamily="34" charset="0"/>
                <a:cs typeface="+mn-cs"/>
              </a:rPr>
              <a:t>eLearning</a:t>
            </a:r>
          </a:p>
          <a:p>
            <a:pPr lvl="1">
              <a:buFont typeface="Wingdings" pitchFamily="124" charset="2"/>
              <a:buChar char="§"/>
              <a:defRPr/>
            </a:pPr>
            <a:r>
              <a:rPr lang="en-US" sz="1600" dirty="0" smtClean="0">
                <a:latin typeface="Calibri" pitchFamily="34" charset="0"/>
                <a:cs typeface="+mn-cs"/>
              </a:rPr>
              <a:t>Distance education / distance learning</a:t>
            </a:r>
          </a:p>
          <a:p>
            <a:pPr lvl="1">
              <a:buFont typeface="Wingdings" pitchFamily="124" charset="2"/>
              <a:buChar char="§"/>
              <a:defRPr/>
            </a:pPr>
            <a:r>
              <a:rPr lang="en-US" sz="1600" dirty="0" smtClean="0">
                <a:latin typeface="Calibri" pitchFamily="34" charset="0"/>
                <a:cs typeface="+mn-cs"/>
              </a:rPr>
              <a:t>Instructional / academic/ educational technology</a:t>
            </a:r>
          </a:p>
          <a:p>
            <a:pPr lvl="1">
              <a:buFont typeface="Wingdings" pitchFamily="124" charset="2"/>
              <a:buChar char="§"/>
              <a:defRPr/>
            </a:pPr>
            <a:r>
              <a:rPr lang="en-US" sz="1600" dirty="0" smtClean="0">
                <a:latin typeface="Calibri" pitchFamily="34" charset="0"/>
                <a:cs typeface="+mn-cs"/>
              </a:rPr>
              <a:t>Centers for Instructional Innovation / Teaching Excellence</a:t>
            </a:r>
          </a:p>
          <a:p>
            <a:pPr lvl="1">
              <a:buFont typeface="Wingdings" pitchFamily="124" charset="2"/>
              <a:buChar char="§"/>
              <a:defRPr/>
            </a:pPr>
            <a:r>
              <a:rPr lang="en-US" sz="1600" dirty="0" smtClean="0">
                <a:latin typeface="Calibri" pitchFamily="34" charset="0"/>
                <a:cs typeface="+mn-cs"/>
              </a:rPr>
              <a:t>Global Campus / World Campus / Virtual Campus / Extended Studies </a:t>
            </a:r>
          </a:p>
          <a:p>
            <a:pPr lvl="1">
              <a:buFont typeface="Wingdings" pitchFamily="124" charset="2"/>
              <a:buChar char="§"/>
              <a:defRPr/>
            </a:pPr>
            <a:r>
              <a:rPr lang="en-US" sz="1600" dirty="0" smtClean="0">
                <a:latin typeface="Calibri" pitchFamily="34" charset="0"/>
                <a:cs typeface="+mn-cs"/>
              </a:rPr>
              <a:t>Campus / Faculty / Staff / Office Directories</a:t>
            </a:r>
          </a:p>
          <a:p>
            <a:pPr lvl="1">
              <a:buFont typeface="Wingdings" pitchFamily="124" charset="2"/>
              <a:buChar char="§"/>
              <a:defRPr/>
            </a:pPr>
            <a:r>
              <a:rPr lang="en-US" sz="1600" dirty="0" smtClean="0">
                <a:latin typeface="Calibri" pitchFamily="34" charset="0"/>
                <a:cs typeface="+mn-cs"/>
              </a:rPr>
              <a:t>Press releases </a:t>
            </a:r>
          </a:p>
          <a:p>
            <a:pPr>
              <a:buFont typeface="Wingdings" pitchFamily="124" charset="2"/>
              <a:buChar char="§"/>
              <a:defRPr/>
            </a:pPr>
            <a:r>
              <a:rPr lang="en-US" sz="2000" dirty="0" smtClean="0">
                <a:latin typeface="Calibri" pitchFamily="34" charset="0"/>
                <a:cs typeface="+mn-cs"/>
              </a:rPr>
              <a:t>Sometimes it takes 5-10 minutes</a:t>
            </a:r>
            <a:r>
              <a:rPr lang="is-IS" sz="2000" dirty="0" smtClean="0">
                <a:latin typeface="Calibri" pitchFamily="34" charset="0"/>
                <a:cs typeface="+mn-cs"/>
              </a:rPr>
              <a:t>… other times, </a:t>
            </a:r>
            <a:r>
              <a:rPr lang="en-US" sz="2000" u="sng" dirty="0" smtClean="0">
                <a:latin typeface="Calibri" pitchFamily="34" charset="0"/>
                <a:cs typeface="+mn-cs"/>
              </a:rPr>
              <a:t>much</a:t>
            </a:r>
            <a:r>
              <a:rPr lang="en-US" sz="2000" dirty="0" smtClean="0">
                <a:latin typeface="Calibri" pitchFamily="34" charset="0"/>
                <a:cs typeface="+mn-cs"/>
              </a:rPr>
              <a:t> </a:t>
            </a:r>
            <a:r>
              <a:rPr lang="is-IS" sz="2000" dirty="0" smtClean="0">
                <a:latin typeface="Calibri" pitchFamily="34" charset="0"/>
                <a:cs typeface="+mn-cs"/>
              </a:rPr>
              <a:t>longer</a:t>
            </a:r>
          </a:p>
          <a:p>
            <a:pPr>
              <a:buFont typeface="Wingdings" pitchFamily="124" charset="2"/>
              <a:buChar char="§"/>
              <a:defRPr/>
            </a:pPr>
            <a:r>
              <a:rPr lang="en-US" sz="2000" dirty="0" smtClean="0">
                <a:latin typeface="Calibri" pitchFamily="34" charset="0"/>
                <a:cs typeface="+mn-cs"/>
              </a:rPr>
              <a:t>Variation in title</a:t>
            </a:r>
          </a:p>
          <a:p>
            <a:pPr>
              <a:buFont typeface="Wingdings" pitchFamily="124" charset="2"/>
              <a:buChar char="§"/>
              <a:defRPr/>
            </a:pPr>
            <a:r>
              <a:rPr lang="en-US" sz="2000" dirty="0" smtClean="0">
                <a:latin typeface="Calibri" pitchFamily="34" charset="0"/>
                <a:cs typeface="+mn-cs"/>
              </a:rPr>
              <a:t>Systematic approach – by Carnegie Classification </a:t>
            </a:r>
          </a:p>
          <a:p>
            <a:pPr>
              <a:buFont typeface="Wingdings" pitchFamily="124" charset="2"/>
              <a:buChar char="§"/>
              <a:defRPr/>
            </a:pPr>
            <a:r>
              <a:rPr lang="en-US" sz="2000" i="1" dirty="0" smtClean="0">
                <a:latin typeface="Calibri" pitchFamily="34" charset="0"/>
                <a:cs typeface="+mn-cs"/>
              </a:rPr>
              <a:t>(what else would you do in your free time in the summer?)</a:t>
            </a:r>
          </a:p>
        </p:txBody>
      </p:sp>
    </p:spTree>
    <p:extLst>
      <p:ext uri="{BB962C8B-B14F-4D97-AF65-F5344CB8AC3E}">
        <p14:creationId xmlns:p14="http://schemas.microsoft.com/office/powerpoint/2010/main" val="213351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8900"/>
            <a:ext cx="7772400" cy="1143000"/>
          </a:xfrm>
        </p:spPr>
        <p:txBody>
          <a:bodyPr/>
          <a:lstStyle/>
          <a:p>
            <a:pPr>
              <a:defRPr/>
            </a:pPr>
            <a:r>
              <a:rPr lang="en-US" sz="3200" dirty="0" smtClean="0">
                <a:latin typeface="Calibri" pitchFamily="34" charset="0"/>
                <a:cs typeface="+mj-cs"/>
              </a:rPr>
              <a:t>Methodology</a:t>
            </a:r>
            <a:endParaRPr lang="en-US" sz="3200" dirty="0">
              <a:latin typeface="Calibri" pitchFamily="34" charset="0"/>
              <a:cs typeface="+mj-cs"/>
            </a:endParaRPr>
          </a:p>
        </p:txBody>
      </p:sp>
      <p:sp>
        <p:nvSpPr>
          <p:cNvPr id="3" name="Content Placeholder 2"/>
          <p:cNvSpPr>
            <a:spLocks noGrp="1"/>
          </p:cNvSpPr>
          <p:nvPr>
            <p:ph idx="1"/>
          </p:nvPr>
        </p:nvSpPr>
        <p:spPr>
          <a:xfrm>
            <a:off x="482600" y="1087628"/>
            <a:ext cx="8369300" cy="5308600"/>
          </a:xfrm>
        </p:spPr>
        <p:txBody>
          <a:bodyPr/>
          <a:lstStyle/>
          <a:p>
            <a:pPr>
              <a:buFont typeface="Wingdings" pitchFamily="124" charset="2"/>
              <a:buChar char="§"/>
              <a:defRPr/>
            </a:pPr>
            <a:r>
              <a:rPr lang="en-US" sz="2000" dirty="0" smtClean="0">
                <a:latin typeface="Calibri" pitchFamily="34" charset="0"/>
                <a:cs typeface="+mn-cs"/>
              </a:rPr>
              <a:t>In Summer 2016, the PI investigated and reviewed the web sites of colleges and universities in the US.</a:t>
            </a:r>
          </a:p>
          <a:p>
            <a:pPr>
              <a:buFont typeface="Wingdings" pitchFamily="124" charset="2"/>
              <a:buChar char="§"/>
              <a:defRPr/>
            </a:pPr>
            <a:r>
              <a:rPr lang="en-US" sz="2000" dirty="0" smtClean="0">
                <a:latin typeface="Calibri" pitchFamily="34" charset="0"/>
                <a:cs typeface="+mn-cs"/>
              </a:rPr>
              <a:t>The systematic approach was organized by Carnegie Classification – starting with R1 institutions, then R2, R3, M1, M2, and M3  (so far) and data was collected in these waves. (1088 institutions were explored) </a:t>
            </a:r>
          </a:p>
          <a:p>
            <a:pPr lvl="1">
              <a:buFont typeface="Wingdings" pitchFamily="124" charset="2"/>
              <a:buChar char="§"/>
              <a:defRPr/>
            </a:pPr>
            <a:r>
              <a:rPr lang="en-US" sz="1600" dirty="0" smtClean="0">
                <a:latin typeface="Calibri" pitchFamily="34" charset="0"/>
                <a:cs typeface="+mn-cs"/>
              </a:rPr>
              <a:t>R1 – initial invitation on June 8 with reminders on June 13, 20, 27</a:t>
            </a:r>
          </a:p>
          <a:p>
            <a:pPr lvl="1">
              <a:buFont typeface="Wingdings" pitchFamily="124" charset="2"/>
              <a:buChar char="§"/>
              <a:defRPr/>
            </a:pPr>
            <a:r>
              <a:rPr lang="en-US" sz="1600" dirty="0" smtClean="0">
                <a:latin typeface="Calibri" pitchFamily="34" charset="0"/>
              </a:rPr>
              <a:t>R2 </a:t>
            </a:r>
            <a:r>
              <a:rPr lang="en-US" sz="1600" dirty="0">
                <a:latin typeface="Calibri" pitchFamily="34" charset="0"/>
              </a:rPr>
              <a:t>– initial invitation on June </a:t>
            </a:r>
            <a:r>
              <a:rPr lang="en-US" sz="1600" dirty="0" smtClean="0">
                <a:latin typeface="Calibri" pitchFamily="34" charset="0"/>
              </a:rPr>
              <a:t>13 </a:t>
            </a:r>
            <a:r>
              <a:rPr lang="en-US" sz="1600" dirty="0">
                <a:latin typeface="Calibri" pitchFamily="34" charset="0"/>
              </a:rPr>
              <a:t>with reminders on June </a:t>
            </a:r>
            <a:r>
              <a:rPr lang="en-US" sz="1600" dirty="0" smtClean="0">
                <a:latin typeface="Calibri" pitchFamily="34" charset="0"/>
              </a:rPr>
              <a:t>20</a:t>
            </a:r>
            <a:r>
              <a:rPr lang="en-US" sz="1600" dirty="0">
                <a:latin typeface="Calibri" pitchFamily="34" charset="0"/>
              </a:rPr>
              <a:t>, </a:t>
            </a:r>
            <a:r>
              <a:rPr lang="en-US" sz="1600" dirty="0" smtClean="0">
                <a:latin typeface="Calibri" pitchFamily="34" charset="0"/>
              </a:rPr>
              <a:t>27 and July 5</a:t>
            </a:r>
            <a:endParaRPr lang="en-US" sz="1600" dirty="0">
              <a:latin typeface="Calibri" pitchFamily="34" charset="0"/>
            </a:endParaRPr>
          </a:p>
          <a:p>
            <a:pPr lvl="1">
              <a:buFont typeface="Wingdings" pitchFamily="124" charset="2"/>
              <a:buChar char="§"/>
              <a:defRPr/>
            </a:pPr>
            <a:r>
              <a:rPr lang="en-US" sz="1600" dirty="0" smtClean="0">
                <a:latin typeface="Calibri" pitchFamily="34" charset="0"/>
              </a:rPr>
              <a:t>R3 </a:t>
            </a:r>
            <a:r>
              <a:rPr lang="en-US" sz="1600" dirty="0">
                <a:latin typeface="Calibri" pitchFamily="34" charset="0"/>
              </a:rPr>
              <a:t>– initial invitation on June </a:t>
            </a:r>
            <a:r>
              <a:rPr lang="en-US" sz="1600" dirty="0" smtClean="0">
                <a:latin typeface="Calibri" pitchFamily="34" charset="0"/>
              </a:rPr>
              <a:t>20 </a:t>
            </a:r>
            <a:r>
              <a:rPr lang="en-US" sz="1600" dirty="0">
                <a:latin typeface="Calibri" pitchFamily="34" charset="0"/>
              </a:rPr>
              <a:t>with reminders on June </a:t>
            </a:r>
            <a:r>
              <a:rPr lang="en-US" sz="1600" dirty="0" smtClean="0">
                <a:latin typeface="Calibri" pitchFamily="34" charset="0"/>
              </a:rPr>
              <a:t>27 and July 5, 11</a:t>
            </a:r>
            <a:endParaRPr lang="en-US" sz="1600" dirty="0">
              <a:latin typeface="Calibri" pitchFamily="34" charset="0"/>
            </a:endParaRPr>
          </a:p>
          <a:p>
            <a:pPr lvl="1">
              <a:buFont typeface="Wingdings" pitchFamily="124" charset="2"/>
              <a:buChar char="§"/>
              <a:defRPr/>
            </a:pPr>
            <a:r>
              <a:rPr lang="en-US" sz="1600" dirty="0" smtClean="0">
                <a:latin typeface="Calibri" pitchFamily="34" charset="0"/>
              </a:rPr>
              <a:t>M1 (part 1) – </a:t>
            </a:r>
            <a:r>
              <a:rPr lang="en-US" sz="1600" dirty="0">
                <a:latin typeface="Calibri" pitchFamily="34" charset="0"/>
              </a:rPr>
              <a:t>initial invitation on June </a:t>
            </a:r>
            <a:r>
              <a:rPr lang="en-US" sz="1600" dirty="0" smtClean="0">
                <a:latin typeface="Calibri" pitchFamily="34" charset="0"/>
              </a:rPr>
              <a:t>27 </a:t>
            </a:r>
            <a:r>
              <a:rPr lang="en-US" sz="1600" dirty="0">
                <a:latin typeface="Calibri" pitchFamily="34" charset="0"/>
              </a:rPr>
              <a:t>with reminders on </a:t>
            </a:r>
            <a:r>
              <a:rPr lang="en-US" sz="1600" dirty="0" smtClean="0">
                <a:latin typeface="Calibri" pitchFamily="34" charset="0"/>
              </a:rPr>
              <a:t>July </a:t>
            </a:r>
            <a:r>
              <a:rPr lang="en-US" sz="1600" dirty="0">
                <a:latin typeface="Calibri" pitchFamily="34" charset="0"/>
              </a:rPr>
              <a:t>5, </a:t>
            </a:r>
            <a:r>
              <a:rPr lang="en-US" sz="1600" dirty="0" smtClean="0">
                <a:latin typeface="Calibri" pitchFamily="34" charset="0"/>
              </a:rPr>
              <a:t>11, 18</a:t>
            </a:r>
          </a:p>
          <a:p>
            <a:pPr lvl="1">
              <a:buFont typeface="Wingdings" pitchFamily="124" charset="2"/>
              <a:buChar char="§"/>
              <a:defRPr/>
            </a:pPr>
            <a:r>
              <a:rPr lang="en-US" sz="1600" dirty="0">
                <a:latin typeface="Calibri" pitchFamily="34" charset="0"/>
              </a:rPr>
              <a:t>M1 (part </a:t>
            </a:r>
            <a:r>
              <a:rPr lang="en-US" sz="1600" dirty="0" smtClean="0">
                <a:latin typeface="Calibri" pitchFamily="34" charset="0"/>
              </a:rPr>
              <a:t>2) </a:t>
            </a:r>
            <a:r>
              <a:rPr lang="en-US" sz="1600" dirty="0">
                <a:latin typeface="Calibri" pitchFamily="34" charset="0"/>
              </a:rPr>
              <a:t>– initial invitation on </a:t>
            </a:r>
            <a:r>
              <a:rPr lang="en-US" sz="1600" dirty="0" smtClean="0">
                <a:latin typeface="Calibri" pitchFamily="34" charset="0"/>
              </a:rPr>
              <a:t>July 5 </a:t>
            </a:r>
            <a:r>
              <a:rPr lang="en-US" sz="1600" dirty="0">
                <a:latin typeface="Calibri" pitchFamily="34" charset="0"/>
              </a:rPr>
              <a:t>with reminders on </a:t>
            </a:r>
            <a:r>
              <a:rPr lang="en-US" sz="1600" dirty="0" smtClean="0">
                <a:latin typeface="Calibri" pitchFamily="34" charset="0"/>
              </a:rPr>
              <a:t>July </a:t>
            </a:r>
            <a:r>
              <a:rPr lang="en-US" sz="1600" dirty="0">
                <a:latin typeface="Calibri" pitchFamily="34" charset="0"/>
              </a:rPr>
              <a:t>11, </a:t>
            </a:r>
            <a:r>
              <a:rPr lang="en-US" sz="1600" dirty="0" smtClean="0">
                <a:latin typeface="Calibri" pitchFamily="34" charset="0"/>
              </a:rPr>
              <a:t>18, 25</a:t>
            </a:r>
            <a:endParaRPr lang="en-US" sz="1600" dirty="0">
              <a:latin typeface="Calibri" pitchFamily="34" charset="0"/>
            </a:endParaRPr>
          </a:p>
          <a:p>
            <a:pPr lvl="1">
              <a:buFont typeface="Wingdings" pitchFamily="124" charset="2"/>
              <a:buChar char="§"/>
              <a:defRPr/>
            </a:pPr>
            <a:r>
              <a:rPr lang="en-US" sz="1600" dirty="0" smtClean="0">
                <a:latin typeface="Calibri" pitchFamily="34" charset="0"/>
              </a:rPr>
              <a:t>M2  </a:t>
            </a:r>
            <a:r>
              <a:rPr lang="en-US" sz="1600" dirty="0">
                <a:latin typeface="Calibri" pitchFamily="34" charset="0"/>
              </a:rPr>
              <a:t>– initial invitation on </a:t>
            </a:r>
            <a:r>
              <a:rPr lang="en-US" sz="1600" dirty="0" smtClean="0">
                <a:latin typeface="Calibri" pitchFamily="34" charset="0"/>
              </a:rPr>
              <a:t>July 11 </a:t>
            </a:r>
            <a:r>
              <a:rPr lang="en-US" sz="1600" dirty="0">
                <a:latin typeface="Calibri" pitchFamily="34" charset="0"/>
              </a:rPr>
              <a:t>with reminders on </a:t>
            </a:r>
            <a:r>
              <a:rPr lang="en-US" sz="1600" dirty="0" smtClean="0">
                <a:latin typeface="Calibri" pitchFamily="34" charset="0"/>
              </a:rPr>
              <a:t>July 18, 25 and August 1</a:t>
            </a:r>
          </a:p>
          <a:p>
            <a:pPr lvl="1">
              <a:buFont typeface="Wingdings" pitchFamily="124" charset="2"/>
              <a:buChar char="§"/>
              <a:defRPr/>
            </a:pPr>
            <a:r>
              <a:rPr lang="en-US" sz="1600" dirty="0" smtClean="0">
                <a:latin typeface="Calibri" pitchFamily="34" charset="0"/>
              </a:rPr>
              <a:t>M3  </a:t>
            </a:r>
            <a:r>
              <a:rPr lang="en-US" sz="1600" dirty="0">
                <a:latin typeface="Calibri" pitchFamily="34" charset="0"/>
              </a:rPr>
              <a:t>– initial invitation on July </a:t>
            </a:r>
            <a:r>
              <a:rPr lang="en-US" sz="1600" dirty="0" smtClean="0">
                <a:latin typeface="Calibri" pitchFamily="34" charset="0"/>
              </a:rPr>
              <a:t>18 </a:t>
            </a:r>
            <a:r>
              <a:rPr lang="en-US" sz="1600" dirty="0">
                <a:latin typeface="Calibri" pitchFamily="34" charset="0"/>
              </a:rPr>
              <a:t>with reminders on </a:t>
            </a:r>
            <a:r>
              <a:rPr lang="en-US" sz="1600" dirty="0" smtClean="0">
                <a:latin typeface="Calibri" pitchFamily="34" charset="0"/>
              </a:rPr>
              <a:t>July </a:t>
            </a:r>
            <a:r>
              <a:rPr lang="en-US" sz="1600" dirty="0">
                <a:latin typeface="Calibri" pitchFamily="34" charset="0"/>
              </a:rPr>
              <a:t>25 and August </a:t>
            </a:r>
            <a:r>
              <a:rPr lang="en-US" sz="1600" dirty="0" smtClean="0">
                <a:latin typeface="Calibri" pitchFamily="34" charset="0"/>
              </a:rPr>
              <a:t>1, 8</a:t>
            </a:r>
            <a:endParaRPr lang="en-US" sz="1600" dirty="0" smtClean="0">
              <a:latin typeface="Calibri" pitchFamily="34" charset="0"/>
              <a:cs typeface="+mn-cs"/>
            </a:endParaRPr>
          </a:p>
          <a:p>
            <a:pPr>
              <a:buFont typeface="Wingdings" pitchFamily="124" charset="2"/>
              <a:buChar char="§"/>
              <a:defRPr/>
            </a:pPr>
            <a:r>
              <a:rPr lang="en-US" sz="2000" dirty="0" smtClean="0">
                <a:latin typeface="Calibri" pitchFamily="34" charset="0"/>
                <a:cs typeface="+mn-cs"/>
              </a:rPr>
              <a:t>The survey consisted of 30 multiple-choice questions that utilize a Likert-type scale and two open ended questions. </a:t>
            </a:r>
          </a:p>
          <a:p>
            <a:pPr>
              <a:buFont typeface="Wingdings" pitchFamily="124" charset="2"/>
              <a:buChar char="§"/>
              <a:defRPr/>
            </a:pPr>
            <a:r>
              <a:rPr lang="en-US" sz="2000" dirty="0" smtClean="0">
                <a:latin typeface="Calibri" pitchFamily="34" charset="0"/>
              </a:rPr>
              <a:t>The study reached out to 820 individuals and 255 of them responded to this web-based </a:t>
            </a:r>
            <a:r>
              <a:rPr lang="en-US" sz="2000" dirty="0">
                <a:latin typeface="Calibri" pitchFamily="34" charset="0"/>
              </a:rPr>
              <a:t>survey </a:t>
            </a:r>
            <a:r>
              <a:rPr lang="en-US" sz="2000" dirty="0" smtClean="0">
                <a:latin typeface="Calibri" pitchFamily="34" charset="0"/>
              </a:rPr>
              <a:t>– resulting in a 31</a:t>
            </a:r>
            <a:r>
              <a:rPr lang="en-US" sz="2000" dirty="0" smtClean="0">
                <a:solidFill>
                  <a:srgbClr val="000000"/>
                </a:solidFill>
                <a:latin typeface="Calibri" pitchFamily="34" charset="0"/>
              </a:rPr>
              <a:t>% </a:t>
            </a:r>
            <a:r>
              <a:rPr lang="en-US" sz="2000" dirty="0" smtClean="0">
                <a:latin typeface="Calibri" pitchFamily="34" charset="0"/>
              </a:rPr>
              <a:t>response rate.</a:t>
            </a:r>
            <a:endParaRPr lang="en-US" sz="2000" dirty="0">
              <a:latin typeface="Calibri" pitchFamily="34" charset="0"/>
              <a:cs typeface="+mn-cs"/>
            </a:endParaRPr>
          </a:p>
        </p:txBody>
      </p:sp>
    </p:spTree>
    <p:extLst>
      <p:ext uri="{BB962C8B-B14F-4D97-AF65-F5344CB8AC3E}">
        <p14:creationId xmlns:p14="http://schemas.microsoft.com/office/powerpoint/2010/main" val="9595412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759"/>
            <a:ext cx="9051402" cy="1143000"/>
          </a:xfrm>
        </p:spPr>
        <p:txBody>
          <a:bodyPr/>
          <a:lstStyle/>
          <a:p>
            <a:pPr>
              <a:defRPr/>
            </a:pPr>
            <a:r>
              <a:rPr lang="en-US" sz="2800" dirty="0">
                <a:latin typeface="Arial" charset="0"/>
                <a:ea typeface="Arial" charset="0"/>
                <a:cs typeface="Arial" charset="0"/>
              </a:rPr>
              <a:t>How many </a:t>
            </a:r>
            <a:r>
              <a:rPr lang="en-US" sz="2800" dirty="0" smtClean="0">
                <a:latin typeface="Arial" charset="0"/>
                <a:ea typeface="Arial" charset="0"/>
                <a:cs typeface="Arial" charset="0"/>
              </a:rPr>
              <a:t>years ago </a:t>
            </a:r>
            <a:r>
              <a:rPr lang="en-US" sz="2800" dirty="0">
                <a:latin typeface="Arial" charset="0"/>
                <a:ea typeface="Arial" charset="0"/>
                <a:cs typeface="Arial" charset="0"/>
              </a:rPr>
              <a:t>did your institution create a leadership position for online learning?</a:t>
            </a:r>
          </a:p>
        </p:txBody>
      </p:sp>
      <p:graphicFrame>
        <p:nvGraphicFramePr>
          <p:cNvPr id="23554" name="Content Placeholder 3"/>
          <p:cNvGraphicFramePr>
            <a:graphicFrameLocks noGrp="1"/>
          </p:cNvGraphicFramePr>
          <p:nvPr>
            <p:ph idx="1"/>
            <p:extLst/>
          </p:nvPr>
        </p:nvGraphicFramePr>
        <p:xfrm>
          <a:off x="488984" y="1176759"/>
          <a:ext cx="8158495" cy="5068334"/>
        </p:xfrm>
        <a:graphic>
          <a:graphicData uri="http://schemas.openxmlformats.org/presentationml/2006/ole">
            <mc:AlternateContent xmlns:mc="http://schemas.openxmlformats.org/markup-compatibility/2006">
              <mc:Choice xmlns:v="urn:schemas-microsoft-com:vml" Requires="v">
                <p:oleObj spid="_x0000_s10246" name="Worksheet" r:id="rId4" imgW="27711400" imgH="12788900" progId="Excel.Sheet.8">
                  <p:embed/>
                </p:oleObj>
              </mc:Choice>
              <mc:Fallback>
                <p:oleObj name="Worksheet" r:id="rId4" imgW="27711400" imgH="12788900" progId="Excel.Sheet.8">
                  <p:embed/>
                  <p:pic>
                    <p:nvPicPr>
                      <p:cNvPr id="0" name=""/>
                      <p:cNvPicPr>
                        <a:picLocks noGrp="1" noChangeArrowheads="1"/>
                      </p:cNvPicPr>
                      <p:nvPr/>
                    </p:nvPicPr>
                    <p:blipFill>
                      <a:blip r:embed="rId5"/>
                      <a:srcRect/>
                      <a:stretch>
                        <a:fillRect/>
                      </a:stretch>
                    </p:blipFill>
                    <p:spPr bwMode="auto">
                      <a:xfrm>
                        <a:off x="488984" y="1176759"/>
                        <a:ext cx="8158495" cy="5068334"/>
                      </a:xfrm>
                      <a:prstGeom prst="rect">
                        <a:avLst/>
                      </a:prstGeom>
                      <a:noFill/>
                      <a:extLst/>
                    </p:spPr>
                  </p:pic>
                </p:oleObj>
              </mc:Fallback>
            </mc:AlternateContent>
          </a:graphicData>
        </a:graphic>
      </p:graphicFrame>
      <p:sp>
        <p:nvSpPr>
          <p:cNvPr id="3" name="Donut 2"/>
          <p:cNvSpPr/>
          <p:nvPr/>
        </p:nvSpPr>
        <p:spPr bwMode="auto">
          <a:xfrm>
            <a:off x="563537" y="2790153"/>
            <a:ext cx="3438144" cy="3172968"/>
          </a:xfrm>
          <a:prstGeom prst="donut">
            <a:avLst>
              <a:gd name="adj" fmla="val 218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Arial" charset="0"/>
              <a:ea typeface="MS Pゴシック" pitchFamily="-92" charset="-128"/>
            </a:endParaRPr>
          </a:p>
        </p:txBody>
      </p:sp>
    </p:spTree>
    <p:extLst>
      <p:ext uri="{BB962C8B-B14F-4D97-AF65-F5344CB8AC3E}">
        <p14:creationId xmlns:p14="http://schemas.microsoft.com/office/powerpoint/2010/main" val="716349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759"/>
            <a:ext cx="9051402" cy="1143000"/>
          </a:xfrm>
        </p:spPr>
        <p:txBody>
          <a:bodyPr/>
          <a:lstStyle/>
          <a:p>
            <a:pPr>
              <a:defRPr/>
            </a:pPr>
            <a:r>
              <a:rPr lang="en-US" sz="3200" dirty="0" smtClean="0">
                <a:latin typeface="Arial" charset="0"/>
                <a:ea typeface="Arial" charset="0"/>
                <a:cs typeface="Arial" charset="0"/>
              </a:rPr>
              <a:t>Whom do you report to?</a:t>
            </a:r>
            <a:endParaRPr lang="en-US" sz="3200" dirty="0">
              <a:latin typeface="Arial" charset="0"/>
              <a:ea typeface="Arial" charset="0"/>
              <a:cs typeface="Arial" charset="0"/>
            </a:endParaRPr>
          </a:p>
        </p:txBody>
      </p:sp>
      <p:graphicFrame>
        <p:nvGraphicFramePr>
          <p:cNvPr id="23554" name="Content Placeholder 3"/>
          <p:cNvGraphicFramePr>
            <a:graphicFrameLocks noGrp="1"/>
          </p:cNvGraphicFramePr>
          <p:nvPr>
            <p:ph idx="1"/>
            <p:extLst>
              <p:ext uri="{D42A27DB-BD31-4B8C-83A1-F6EECF244321}">
                <p14:modId xmlns:p14="http://schemas.microsoft.com/office/powerpoint/2010/main" val="672873794"/>
              </p:ext>
            </p:extLst>
          </p:nvPr>
        </p:nvGraphicFramePr>
        <p:xfrm>
          <a:off x="114300" y="1066800"/>
          <a:ext cx="8937103" cy="5092700"/>
        </p:xfrm>
        <a:graphic>
          <a:graphicData uri="http://schemas.openxmlformats.org/presentationml/2006/ole">
            <mc:AlternateContent xmlns:mc="http://schemas.openxmlformats.org/markup-compatibility/2006">
              <mc:Choice xmlns:v="urn:schemas-microsoft-com:vml" Requires="v">
                <p:oleObj spid="_x0000_s11270" name="Worksheet" r:id="rId4" imgW="28600400" imgH="12788900" progId="Excel.Sheet.8">
                  <p:embed/>
                </p:oleObj>
              </mc:Choice>
              <mc:Fallback>
                <p:oleObj name="Worksheet" r:id="rId4" imgW="28600400" imgH="12788900" progId="Excel.Sheet.8">
                  <p:embed/>
                  <p:pic>
                    <p:nvPicPr>
                      <p:cNvPr id="0" name=""/>
                      <p:cNvPicPr>
                        <a:picLocks noGrp="1" noChangeArrowheads="1"/>
                      </p:cNvPicPr>
                      <p:nvPr/>
                    </p:nvPicPr>
                    <p:blipFill>
                      <a:blip r:embed="rId5"/>
                      <a:srcRect/>
                      <a:stretch>
                        <a:fillRect/>
                      </a:stretch>
                    </p:blipFill>
                    <p:spPr bwMode="auto">
                      <a:xfrm>
                        <a:off x="114300" y="1066800"/>
                        <a:ext cx="8937103" cy="5092700"/>
                      </a:xfrm>
                      <a:prstGeom prst="rect">
                        <a:avLst/>
                      </a:prstGeom>
                      <a:noFill/>
                      <a:extLst/>
                    </p:spPr>
                  </p:pic>
                </p:oleObj>
              </mc:Fallback>
            </mc:AlternateContent>
          </a:graphicData>
        </a:graphic>
      </p:graphicFrame>
    </p:spTree>
    <p:extLst>
      <p:ext uri="{BB962C8B-B14F-4D97-AF65-F5344CB8AC3E}">
        <p14:creationId xmlns:p14="http://schemas.microsoft.com/office/powerpoint/2010/main" val="14174964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3" y="381000"/>
            <a:ext cx="9045677" cy="1143000"/>
          </a:xfrm>
        </p:spPr>
        <p:txBody>
          <a:bodyPr/>
          <a:lstStyle/>
          <a:p>
            <a:pPr>
              <a:defRPr/>
            </a:pPr>
            <a:r>
              <a:rPr lang="en-US" sz="3200" dirty="0">
                <a:latin typeface="Arial" charset="0"/>
                <a:ea typeface="Arial" charset="0"/>
                <a:cs typeface="Arial" charset="0"/>
              </a:rPr>
              <a:t>In addition to your leadership role for online learning, do you also hold a faculty appointment?</a:t>
            </a:r>
          </a:p>
        </p:txBody>
      </p:sp>
      <p:graphicFrame>
        <p:nvGraphicFramePr>
          <p:cNvPr id="23554" name="Content Placeholder 3"/>
          <p:cNvGraphicFramePr>
            <a:graphicFrameLocks noGrp="1"/>
          </p:cNvGraphicFramePr>
          <p:nvPr>
            <p:ph idx="1"/>
            <p:extLst>
              <p:ext uri="{D42A27DB-BD31-4B8C-83A1-F6EECF244321}">
                <p14:modId xmlns:p14="http://schemas.microsoft.com/office/powerpoint/2010/main" val="1711388785"/>
              </p:ext>
            </p:extLst>
          </p:nvPr>
        </p:nvGraphicFramePr>
        <p:xfrm>
          <a:off x="878502" y="1737664"/>
          <a:ext cx="7882725" cy="4365424"/>
        </p:xfrm>
        <a:graphic>
          <a:graphicData uri="http://schemas.openxmlformats.org/presentationml/2006/ole">
            <mc:AlternateContent xmlns:mc="http://schemas.openxmlformats.org/markup-compatibility/2006">
              <mc:Choice xmlns:v="urn:schemas-microsoft-com:vml" Requires="v">
                <p:oleObj spid="_x0000_s12294" name="Worksheet" r:id="rId4" imgW="23279100" imgH="12788900" progId="Excel.Sheet.8">
                  <p:embed/>
                </p:oleObj>
              </mc:Choice>
              <mc:Fallback>
                <p:oleObj name="Worksheet" r:id="rId4" imgW="23279100" imgH="12788900" progId="Excel.Sheet.8">
                  <p:embed/>
                  <p:pic>
                    <p:nvPicPr>
                      <p:cNvPr id="0" name=""/>
                      <p:cNvPicPr>
                        <a:picLocks noGrp="1" noChangeArrowheads="1"/>
                      </p:cNvPicPr>
                      <p:nvPr/>
                    </p:nvPicPr>
                    <p:blipFill>
                      <a:blip r:embed="rId5"/>
                      <a:srcRect/>
                      <a:stretch>
                        <a:fillRect/>
                      </a:stretch>
                    </p:blipFill>
                    <p:spPr bwMode="auto">
                      <a:xfrm>
                        <a:off x="878502" y="1737664"/>
                        <a:ext cx="7882725" cy="4365424"/>
                      </a:xfrm>
                      <a:prstGeom prst="rect">
                        <a:avLst/>
                      </a:prstGeom>
                      <a:noFill/>
                      <a:extLst/>
                    </p:spPr>
                  </p:pic>
                </p:oleObj>
              </mc:Fallback>
            </mc:AlternateContent>
          </a:graphicData>
        </a:graphic>
      </p:graphicFrame>
    </p:spTree>
    <p:extLst>
      <p:ext uri="{BB962C8B-B14F-4D97-AF65-F5344CB8AC3E}">
        <p14:creationId xmlns:p14="http://schemas.microsoft.com/office/powerpoint/2010/main" val="2439145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QM_PP_Templat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QualityMatters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fontScheme name="Office Theme">
      <a:majorFont>
        <a:latin typeface="Times New Roman"/>
        <a:ea typeface="MS Pゴシック"/>
        <a:cs typeface=""/>
      </a:majorFont>
      <a:minorFont>
        <a:latin typeface="Times New Roman"/>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ゴシック" pitchFamily="-92" charset="-128"/>
          </a:defRPr>
        </a:defPPr>
      </a:lstStyle>
    </a:lnDef>
  </a:objectDefaults>
  <a:extraClrSchemeLst>
    <a:extraClrScheme>
      <a:clrScheme name="Office Theme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QM_PP_Template_NEW.potx</Template>
  <TotalTime>93390</TotalTime>
  <Words>1781</Words>
  <Application>Microsoft Macintosh PowerPoint</Application>
  <PresentationFormat>On-screen Show (4:3)</PresentationFormat>
  <Paragraphs>266</Paragraphs>
  <Slides>33</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QM_PP_Template_NEW</vt:lpstr>
      <vt:lpstr>QualityMatters2014</vt:lpstr>
      <vt:lpstr>1_Office Theme</vt:lpstr>
      <vt:lpstr>Worksheet</vt:lpstr>
      <vt:lpstr>PowerPoint Presentation</vt:lpstr>
      <vt:lpstr>PowerPoint Presentation</vt:lpstr>
      <vt:lpstr>  A national study of leadership for online learning in US higher education</vt:lpstr>
      <vt:lpstr>Goals of the Study </vt:lpstr>
      <vt:lpstr>Who is on point for online learning in colleges and universities in the US?</vt:lpstr>
      <vt:lpstr>Methodology</vt:lpstr>
      <vt:lpstr>How many years ago did your institution create a leadership position for online learning?</vt:lpstr>
      <vt:lpstr>Whom do you report to?</vt:lpstr>
      <vt:lpstr>In addition to your leadership role for online learning, do you also hold a faculty appointment?</vt:lpstr>
      <vt:lpstr>How many years of experience do you have?</vt:lpstr>
      <vt:lpstr>Have you been an online student?  (credit bearing)</vt:lpstr>
      <vt:lpstr>Has your institution used your online learning efforts as a catalyst for organizational changes?</vt:lpstr>
      <vt:lpstr>What groups at your institution have been unified within your organization?</vt:lpstr>
      <vt:lpstr>How do you and your institution define the scope of online learning for your position?</vt:lpstr>
      <vt:lpstr>What are the highest level strategic goals for online learning at your institution? </vt:lpstr>
      <vt:lpstr>What are the top priorities or issues related to online learning for you and your institution?</vt:lpstr>
      <vt:lpstr>Summarizing the Key Findings</vt:lpstr>
      <vt:lpstr>Summarizing the Key Findings</vt:lpstr>
      <vt:lpstr>Seasoned leaders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TSI Graphics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Herrfurth</dc:creator>
  <cp:lastModifiedBy>Ronald Legon</cp:lastModifiedBy>
  <cp:revision>513</cp:revision>
  <cp:lastPrinted>2014-06-27T13:15:29Z</cp:lastPrinted>
  <dcterms:created xsi:type="dcterms:W3CDTF">2014-06-27T11:26:04Z</dcterms:created>
  <dcterms:modified xsi:type="dcterms:W3CDTF">2017-04-17T16:09:18Z</dcterms:modified>
</cp:coreProperties>
</file>