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2"/>
  </p:notesMasterIdLst>
  <p:sldIdLst>
    <p:sldId id="257" r:id="rId5"/>
    <p:sldId id="256" r:id="rId6"/>
    <p:sldId id="260" r:id="rId7"/>
    <p:sldId id="264" r:id="rId8"/>
    <p:sldId id="280" r:id="rId9"/>
    <p:sldId id="281" r:id="rId10"/>
    <p:sldId id="265" r:id="rId11"/>
    <p:sldId id="266" r:id="rId12"/>
    <p:sldId id="267" r:id="rId13"/>
    <p:sldId id="282" r:id="rId14"/>
    <p:sldId id="270" r:id="rId15"/>
    <p:sldId id="285" r:id="rId16"/>
    <p:sldId id="269" r:id="rId17"/>
    <p:sldId id="271" r:id="rId18"/>
    <p:sldId id="286" r:id="rId19"/>
    <p:sldId id="283" r:id="rId20"/>
    <p:sldId id="287" r:id="rId21"/>
    <p:sldId id="284" r:id="rId22"/>
    <p:sldId id="289" r:id="rId23"/>
    <p:sldId id="288" r:id="rId24"/>
    <p:sldId id="290" r:id="rId25"/>
    <p:sldId id="291" r:id="rId26"/>
    <p:sldId id="292" r:id="rId27"/>
    <p:sldId id="293" r:id="rId28"/>
    <p:sldId id="294" r:id="rId29"/>
    <p:sldId id="295"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1"/>
    <p:restoredTop sz="93130"/>
  </p:normalViewPr>
  <p:slideViewPr>
    <p:cSldViewPr snapToGrid="0" snapToObjects="1">
      <p:cViewPr varScale="1">
        <p:scale>
          <a:sx n="116" d="100"/>
          <a:sy n="116" d="100"/>
        </p:scale>
        <p:origin x="208" y="1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58002-6052-4DD2-A01C-6A47F0BA1D9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0B6A7EF-7DAF-4081-94B5-EFF7586BA380}">
      <dgm:prSet phldrT="[Text]" custT="1"/>
      <dgm:spPr/>
      <dgm:t>
        <a:bodyPr/>
        <a:lstStyle/>
        <a:p>
          <a:r>
            <a:rPr lang="en-US" sz="3200" dirty="0"/>
            <a:t>What is your goal?</a:t>
          </a:r>
        </a:p>
      </dgm:t>
    </dgm:pt>
    <dgm:pt modelId="{2641A2AF-E910-4E76-9D21-00590C3C9DE4}" type="parTrans" cxnId="{5B400AF9-7C37-4D47-ABC4-92F30A5AEDEB}">
      <dgm:prSet/>
      <dgm:spPr/>
      <dgm:t>
        <a:bodyPr/>
        <a:lstStyle/>
        <a:p>
          <a:endParaRPr lang="en-US"/>
        </a:p>
      </dgm:t>
    </dgm:pt>
    <dgm:pt modelId="{5D3B6C46-F0E7-466B-8CBC-C893DC53359E}" type="sibTrans" cxnId="{5B400AF9-7C37-4D47-ABC4-92F30A5AEDEB}">
      <dgm:prSet/>
      <dgm:spPr/>
      <dgm:t>
        <a:bodyPr/>
        <a:lstStyle/>
        <a:p>
          <a:endParaRPr lang="en-US"/>
        </a:p>
      </dgm:t>
    </dgm:pt>
    <dgm:pt modelId="{FF65E242-4722-4F81-B0DC-DFCA1B1CB640}">
      <dgm:prSet phldrT="[Text]" custT="1"/>
      <dgm:spPr/>
      <dgm:t>
        <a:bodyPr/>
        <a:lstStyle/>
        <a:p>
          <a:r>
            <a:rPr lang="en-US" sz="3200" dirty="0"/>
            <a:t>How does it impact your mission/vision/values?</a:t>
          </a:r>
        </a:p>
      </dgm:t>
    </dgm:pt>
    <dgm:pt modelId="{85DAABE7-D667-4631-B134-15AFF018ECB6}" type="parTrans" cxnId="{5B44F8CC-EA37-495C-B2D9-5C87AC347F72}">
      <dgm:prSet/>
      <dgm:spPr/>
      <dgm:t>
        <a:bodyPr/>
        <a:lstStyle/>
        <a:p>
          <a:endParaRPr lang="en-US"/>
        </a:p>
      </dgm:t>
    </dgm:pt>
    <dgm:pt modelId="{2FEB3416-B516-4535-8BF3-46DC48458EE7}" type="sibTrans" cxnId="{5B44F8CC-EA37-495C-B2D9-5C87AC347F72}">
      <dgm:prSet/>
      <dgm:spPr/>
      <dgm:t>
        <a:bodyPr/>
        <a:lstStyle/>
        <a:p>
          <a:endParaRPr lang="en-US"/>
        </a:p>
      </dgm:t>
    </dgm:pt>
    <dgm:pt modelId="{0E826B03-38A8-4052-A59C-94DE71617AC1}">
      <dgm:prSet phldrT="[Text]" custT="1"/>
      <dgm:spPr/>
      <dgm:t>
        <a:bodyPr/>
        <a:lstStyle/>
        <a:p>
          <a:r>
            <a:rPr lang="en-US" sz="3200" dirty="0"/>
            <a:t>Who does this serve? Does your decision serve the right people?</a:t>
          </a:r>
        </a:p>
      </dgm:t>
    </dgm:pt>
    <dgm:pt modelId="{DCB8EDCB-F310-45B4-9CA4-9E7BE69C5E21}" type="parTrans" cxnId="{3A2C16C7-AAEE-446C-812B-E74A025A52A9}">
      <dgm:prSet/>
      <dgm:spPr/>
      <dgm:t>
        <a:bodyPr/>
        <a:lstStyle/>
        <a:p>
          <a:endParaRPr lang="en-US"/>
        </a:p>
      </dgm:t>
    </dgm:pt>
    <dgm:pt modelId="{7A9EFF24-3E1F-4B28-8DA0-FE16C8146D2E}" type="sibTrans" cxnId="{3A2C16C7-AAEE-446C-812B-E74A025A52A9}">
      <dgm:prSet/>
      <dgm:spPr/>
      <dgm:t>
        <a:bodyPr/>
        <a:lstStyle/>
        <a:p>
          <a:endParaRPr lang="en-US"/>
        </a:p>
      </dgm:t>
    </dgm:pt>
    <dgm:pt modelId="{F713DF9F-F17C-4279-A6F6-BCF8A4CE17C6}" type="pres">
      <dgm:prSet presAssocID="{41958002-6052-4DD2-A01C-6A47F0BA1D96}" presName="linear" presStyleCnt="0">
        <dgm:presLayoutVars>
          <dgm:dir/>
          <dgm:animLvl val="lvl"/>
          <dgm:resizeHandles val="exact"/>
        </dgm:presLayoutVars>
      </dgm:prSet>
      <dgm:spPr/>
      <dgm:t>
        <a:bodyPr/>
        <a:lstStyle/>
        <a:p>
          <a:endParaRPr lang="en-US"/>
        </a:p>
      </dgm:t>
    </dgm:pt>
    <dgm:pt modelId="{7C92A576-D8B9-4F3F-AF3A-9B2AB2C3E406}" type="pres">
      <dgm:prSet presAssocID="{90B6A7EF-7DAF-4081-94B5-EFF7586BA380}" presName="parentLin" presStyleCnt="0"/>
      <dgm:spPr/>
    </dgm:pt>
    <dgm:pt modelId="{1A214E71-8AF9-45A4-BDF9-8A6C06253166}" type="pres">
      <dgm:prSet presAssocID="{90B6A7EF-7DAF-4081-94B5-EFF7586BA380}" presName="parentLeftMargin" presStyleLbl="node1" presStyleIdx="0" presStyleCnt="3"/>
      <dgm:spPr/>
      <dgm:t>
        <a:bodyPr/>
        <a:lstStyle/>
        <a:p>
          <a:endParaRPr lang="en-US"/>
        </a:p>
      </dgm:t>
    </dgm:pt>
    <dgm:pt modelId="{5ACB1CCC-4FD4-4490-99D1-F1DB6C4C5310}" type="pres">
      <dgm:prSet presAssocID="{90B6A7EF-7DAF-4081-94B5-EFF7586BA380}" presName="parentText" presStyleLbl="node1" presStyleIdx="0" presStyleCnt="3" custScaleX="112914" custScaleY="293696">
        <dgm:presLayoutVars>
          <dgm:chMax val="0"/>
          <dgm:bulletEnabled val="1"/>
        </dgm:presLayoutVars>
      </dgm:prSet>
      <dgm:spPr/>
      <dgm:t>
        <a:bodyPr/>
        <a:lstStyle/>
        <a:p>
          <a:endParaRPr lang="en-US"/>
        </a:p>
      </dgm:t>
    </dgm:pt>
    <dgm:pt modelId="{496008EA-E74C-4089-85EA-937E67FBAA76}" type="pres">
      <dgm:prSet presAssocID="{90B6A7EF-7DAF-4081-94B5-EFF7586BA380}" presName="negativeSpace" presStyleCnt="0"/>
      <dgm:spPr/>
    </dgm:pt>
    <dgm:pt modelId="{03539E38-C222-4228-85FA-A18747E5DB17}" type="pres">
      <dgm:prSet presAssocID="{90B6A7EF-7DAF-4081-94B5-EFF7586BA380}" presName="childText" presStyleLbl="conFgAcc1" presStyleIdx="0" presStyleCnt="3">
        <dgm:presLayoutVars>
          <dgm:bulletEnabled val="1"/>
        </dgm:presLayoutVars>
      </dgm:prSet>
      <dgm:spPr/>
    </dgm:pt>
    <dgm:pt modelId="{C1090AC3-C8E3-4DD6-B7FD-E5E1ECEA1179}" type="pres">
      <dgm:prSet presAssocID="{5D3B6C46-F0E7-466B-8CBC-C893DC53359E}" presName="spaceBetweenRectangles" presStyleCnt="0"/>
      <dgm:spPr/>
    </dgm:pt>
    <dgm:pt modelId="{46F68DAF-674A-46B9-8917-1FB75D9A76D8}" type="pres">
      <dgm:prSet presAssocID="{FF65E242-4722-4F81-B0DC-DFCA1B1CB640}" presName="parentLin" presStyleCnt="0"/>
      <dgm:spPr/>
    </dgm:pt>
    <dgm:pt modelId="{ADCF1174-13D8-40E7-AC1C-EB2331220A16}" type="pres">
      <dgm:prSet presAssocID="{FF65E242-4722-4F81-B0DC-DFCA1B1CB640}" presName="parentLeftMargin" presStyleLbl="node1" presStyleIdx="0" presStyleCnt="3"/>
      <dgm:spPr/>
      <dgm:t>
        <a:bodyPr/>
        <a:lstStyle/>
        <a:p>
          <a:endParaRPr lang="en-US"/>
        </a:p>
      </dgm:t>
    </dgm:pt>
    <dgm:pt modelId="{7EE51CCE-0FDF-4CDD-92DB-3F66FFD17B4D}" type="pres">
      <dgm:prSet presAssocID="{FF65E242-4722-4F81-B0DC-DFCA1B1CB640}" presName="parentText" presStyleLbl="node1" presStyleIdx="1" presStyleCnt="3" custScaleX="112915" custScaleY="282928">
        <dgm:presLayoutVars>
          <dgm:chMax val="0"/>
          <dgm:bulletEnabled val="1"/>
        </dgm:presLayoutVars>
      </dgm:prSet>
      <dgm:spPr/>
      <dgm:t>
        <a:bodyPr/>
        <a:lstStyle/>
        <a:p>
          <a:endParaRPr lang="en-US"/>
        </a:p>
      </dgm:t>
    </dgm:pt>
    <dgm:pt modelId="{3E3D6BE8-C2B7-43A2-A350-B0F840EE9131}" type="pres">
      <dgm:prSet presAssocID="{FF65E242-4722-4F81-B0DC-DFCA1B1CB640}" presName="negativeSpace" presStyleCnt="0"/>
      <dgm:spPr/>
    </dgm:pt>
    <dgm:pt modelId="{0E115684-5CBE-4FD0-A008-EEEF4973ED06}" type="pres">
      <dgm:prSet presAssocID="{FF65E242-4722-4F81-B0DC-DFCA1B1CB640}" presName="childText" presStyleLbl="conFgAcc1" presStyleIdx="1" presStyleCnt="3">
        <dgm:presLayoutVars>
          <dgm:bulletEnabled val="1"/>
        </dgm:presLayoutVars>
      </dgm:prSet>
      <dgm:spPr/>
    </dgm:pt>
    <dgm:pt modelId="{5407C83D-936D-43FF-80ED-2BC7A12230DC}" type="pres">
      <dgm:prSet presAssocID="{2FEB3416-B516-4535-8BF3-46DC48458EE7}" presName="spaceBetweenRectangles" presStyleCnt="0"/>
      <dgm:spPr/>
    </dgm:pt>
    <dgm:pt modelId="{C59BA1DE-A95E-41AC-A725-D2192133DD23}" type="pres">
      <dgm:prSet presAssocID="{0E826B03-38A8-4052-A59C-94DE71617AC1}" presName="parentLin" presStyleCnt="0"/>
      <dgm:spPr/>
    </dgm:pt>
    <dgm:pt modelId="{7A94335B-482B-4E3C-8B7C-BF8A27DEE1D6}" type="pres">
      <dgm:prSet presAssocID="{0E826B03-38A8-4052-A59C-94DE71617AC1}" presName="parentLeftMargin" presStyleLbl="node1" presStyleIdx="1" presStyleCnt="3"/>
      <dgm:spPr/>
      <dgm:t>
        <a:bodyPr/>
        <a:lstStyle/>
        <a:p>
          <a:endParaRPr lang="en-US"/>
        </a:p>
      </dgm:t>
    </dgm:pt>
    <dgm:pt modelId="{8B05C34A-C2E4-466B-B4FB-602172CD5E64}" type="pres">
      <dgm:prSet presAssocID="{0E826B03-38A8-4052-A59C-94DE71617AC1}" presName="parentText" presStyleLbl="node1" presStyleIdx="2" presStyleCnt="3" custScaleX="114203" custScaleY="282293">
        <dgm:presLayoutVars>
          <dgm:chMax val="0"/>
          <dgm:bulletEnabled val="1"/>
        </dgm:presLayoutVars>
      </dgm:prSet>
      <dgm:spPr/>
      <dgm:t>
        <a:bodyPr/>
        <a:lstStyle/>
        <a:p>
          <a:endParaRPr lang="en-US"/>
        </a:p>
      </dgm:t>
    </dgm:pt>
    <dgm:pt modelId="{0B5E44FB-AD37-4A26-975E-09BFC1328709}" type="pres">
      <dgm:prSet presAssocID="{0E826B03-38A8-4052-A59C-94DE71617AC1}" presName="negativeSpace" presStyleCnt="0"/>
      <dgm:spPr/>
    </dgm:pt>
    <dgm:pt modelId="{488EA0A5-4868-4828-B293-428DB4F29EE9}" type="pres">
      <dgm:prSet presAssocID="{0E826B03-38A8-4052-A59C-94DE71617AC1}" presName="childText" presStyleLbl="conFgAcc1" presStyleIdx="2" presStyleCnt="3">
        <dgm:presLayoutVars>
          <dgm:bulletEnabled val="1"/>
        </dgm:presLayoutVars>
      </dgm:prSet>
      <dgm:spPr/>
    </dgm:pt>
  </dgm:ptLst>
  <dgm:cxnLst>
    <dgm:cxn modelId="{3583CAB4-24A0-4470-A733-E07F4E6D9E23}" type="presOf" srcId="{0E826B03-38A8-4052-A59C-94DE71617AC1}" destId="{8B05C34A-C2E4-466B-B4FB-602172CD5E64}" srcOrd="1" destOrd="0" presId="urn:microsoft.com/office/officeart/2005/8/layout/list1"/>
    <dgm:cxn modelId="{EC87FB0C-7060-4B2C-B34E-13D75333C1AE}" type="presOf" srcId="{0E826B03-38A8-4052-A59C-94DE71617AC1}" destId="{7A94335B-482B-4E3C-8B7C-BF8A27DEE1D6}" srcOrd="0" destOrd="0" presId="urn:microsoft.com/office/officeart/2005/8/layout/list1"/>
    <dgm:cxn modelId="{5B400AF9-7C37-4D47-ABC4-92F30A5AEDEB}" srcId="{41958002-6052-4DD2-A01C-6A47F0BA1D96}" destId="{90B6A7EF-7DAF-4081-94B5-EFF7586BA380}" srcOrd="0" destOrd="0" parTransId="{2641A2AF-E910-4E76-9D21-00590C3C9DE4}" sibTransId="{5D3B6C46-F0E7-466B-8CBC-C893DC53359E}"/>
    <dgm:cxn modelId="{93E1FFF7-AB77-45C0-98C0-CFD00116EA7E}" type="presOf" srcId="{90B6A7EF-7DAF-4081-94B5-EFF7586BA380}" destId="{5ACB1CCC-4FD4-4490-99D1-F1DB6C4C5310}" srcOrd="1" destOrd="0" presId="urn:microsoft.com/office/officeart/2005/8/layout/list1"/>
    <dgm:cxn modelId="{7D8919DE-477A-4F77-850E-071EFFE4B6ED}" type="presOf" srcId="{41958002-6052-4DD2-A01C-6A47F0BA1D96}" destId="{F713DF9F-F17C-4279-A6F6-BCF8A4CE17C6}" srcOrd="0" destOrd="0" presId="urn:microsoft.com/office/officeart/2005/8/layout/list1"/>
    <dgm:cxn modelId="{5B44F8CC-EA37-495C-B2D9-5C87AC347F72}" srcId="{41958002-6052-4DD2-A01C-6A47F0BA1D96}" destId="{FF65E242-4722-4F81-B0DC-DFCA1B1CB640}" srcOrd="1" destOrd="0" parTransId="{85DAABE7-D667-4631-B134-15AFF018ECB6}" sibTransId="{2FEB3416-B516-4535-8BF3-46DC48458EE7}"/>
    <dgm:cxn modelId="{8EB41793-B8F1-4338-9D65-9E84FF9FBCFB}" type="presOf" srcId="{FF65E242-4722-4F81-B0DC-DFCA1B1CB640}" destId="{ADCF1174-13D8-40E7-AC1C-EB2331220A16}" srcOrd="0" destOrd="0" presId="urn:microsoft.com/office/officeart/2005/8/layout/list1"/>
    <dgm:cxn modelId="{ECE6EF63-6404-4CA1-B1AD-8A5EDAC3C22D}" type="presOf" srcId="{FF65E242-4722-4F81-B0DC-DFCA1B1CB640}" destId="{7EE51CCE-0FDF-4CDD-92DB-3F66FFD17B4D}" srcOrd="1" destOrd="0" presId="urn:microsoft.com/office/officeart/2005/8/layout/list1"/>
    <dgm:cxn modelId="{67E4F4AC-259A-487F-8246-46DA9521B5BD}" type="presOf" srcId="{90B6A7EF-7DAF-4081-94B5-EFF7586BA380}" destId="{1A214E71-8AF9-45A4-BDF9-8A6C06253166}" srcOrd="0" destOrd="0" presId="urn:microsoft.com/office/officeart/2005/8/layout/list1"/>
    <dgm:cxn modelId="{3A2C16C7-AAEE-446C-812B-E74A025A52A9}" srcId="{41958002-6052-4DD2-A01C-6A47F0BA1D96}" destId="{0E826B03-38A8-4052-A59C-94DE71617AC1}" srcOrd="2" destOrd="0" parTransId="{DCB8EDCB-F310-45B4-9CA4-9E7BE69C5E21}" sibTransId="{7A9EFF24-3E1F-4B28-8DA0-FE16C8146D2E}"/>
    <dgm:cxn modelId="{35ED0E21-0076-4C1D-9CC2-55797DAF6A2A}" type="presParOf" srcId="{F713DF9F-F17C-4279-A6F6-BCF8A4CE17C6}" destId="{7C92A576-D8B9-4F3F-AF3A-9B2AB2C3E406}" srcOrd="0" destOrd="0" presId="urn:microsoft.com/office/officeart/2005/8/layout/list1"/>
    <dgm:cxn modelId="{A671A5B4-CB98-4A12-B9EC-32B8DFF3167F}" type="presParOf" srcId="{7C92A576-D8B9-4F3F-AF3A-9B2AB2C3E406}" destId="{1A214E71-8AF9-45A4-BDF9-8A6C06253166}" srcOrd="0" destOrd="0" presId="urn:microsoft.com/office/officeart/2005/8/layout/list1"/>
    <dgm:cxn modelId="{ADBC5817-C1FA-4727-A6E2-E97DAAFB7CFA}" type="presParOf" srcId="{7C92A576-D8B9-4F3F-AF3A-9B2AB2C3E406}" destId="{5ACB1CCC-4FD4-4490-99D1-F1DB6C4C5310}" srcOrd="1" destOrd="0" presId="urn:microsoft.com/office/officeart/2005/8/layout/list1"/>
    <dgm:cxn modelId="{8E170855-4F7A-41E1-9A60-AF0D6124647F}" type="presParOf" srcId="{F713DF9F-F17C-4279-A6F6-BCF8A4CE17C6}" destId="{496008EA-E74C-4089-85EA-937E67FBAA76}" srcOrd="1" destOrd="0" presId="urn:microsoft.com/office/officeart/2005/8/layout/list1"/>
    <dgm:cxn modelId="{4E25B578-C529-4F48-B800-94A1625C481F}" type="presParOf" srcId="{F713DF9F-F17C-4279-A6F6-BCF8A4CE17C6}" destId="{03539E38-C222-4228-85FA-A18747E5DB17}" srcOrd="2" destOrd="0" presId="urn:microsoft.com/office/officeart/2005/8/layout/list1"/>
    <dgm:cxn modelId="{C7952057-CF08-49DF-8E66-5A0B569F3602}" type="presParOf" srcId="{F713DF9F-F17C-4279-A6F6-BCF8A4CE17C6}" destId="{C1090AC3-C8E3-4DD6-B7FD-E5E1ECEA1179}" srcOrd="3" destOrd="0" presId="urn:microsoft.com/office/officeart/2005/8/layout/list1"/>
    <dgm:cxn modelId="{B094AA4A-1A6C-4B7B-AEA0-AAA7F2CFCA5E}" type="presParOf" srcId="{F713DF9F-F17C-4279-A6F6-BCF8A4CE17C6}" destId="{46F68DAF-674A-46B9-8917-1FB75D9A76D8}" srcOrd="4" destOrd="0" presId="urn:microsoft.com/office/officeart/2005/8/layout/list1"/>
    <dgm:cxn modelId="{35C8D04F-0628-474A-8689-4C8AEF813A82}" type="presParOf" srcId="{46F68DAF-674A-46B9-8917-1FB75D9A76D8}" destId="{ADCF1174-13D8-40E7-AC1C-EB2331220A16}" srcOrd="0" destOrd="0" presId="urn:microsoft.com/office/officeart/2005/8/layout/list1"/>
    <dgm:cxn modelId="{E05A3C51-0A7B-4644-952C-EC8F5A928C2F}" type="presParOf" srcId="{46F68DAF-674A-46B9-8917-1FB75D9A76D8}" destId="{7EE51CCE-0FDF-4CDD-92DB-3F66FFD17B4D}" srcOrd="1" destOrd="0" presId="urn:microsoft.com/office/officeart/2005/8/layout/list1"/>
    <dgm:cxn modelId="{5793076E-35E4-4F9A-934F-8B0D9F7B5A67}" type="presParOf" srcId="{F713DF9F-F17C-4279-A6F6-BCF8A4CE17C6}" destId="{3E3D6BE8-C2B7-43A2-A350-B0F840EE9131}" srcOrd="5" destOrd="0" presId="urn:microsoft.com/office/officeart/2005/8/layout/list1"/>
    <dgm:cxn modelId="{20E3E626-D39A-4CE0-984E-B3F027D70742}" type="presParOf" srcId="{F713DF9F-F17C-4279-A6F6-BCF8A4CE17C6}" destId="{0E115684-5CBE-4FD0-A008-EEEF4973ED06}" srcOrd="6" destOrd="0" presId="urn:microsoft.com/office/officeart/2005/8/layout/list1"/>
    <dgm:cxn modelId="{E5A7AA09-B000-40A9-ADCF-B4FA0AFD5F00}" type="presParOf" srcId="{F713DF9F-F17C-4279-A6F6-BCF8A4CE17C6}" destId="{5407C83D-936D-43FF-80ED-2BC7A12230DC}" srcOrd="7" destOrd="0" presId="urn:microsoft.com/office/officeart/2005/8/layout/list1"/>
    <dgm:cxn modelId="{FD801F81-93E3-4929-95F4-0031666E7616}" type="presParOf" srcId="{F713DF9F-F17C-4279-A6F6-BCF8A4CE17C6}" destId="{C59BA1DE-A95E-41AC-A725-D2192133DD23}" srcOrd="8" destOrd="0" presId="urn:microsoft.com/office/officeart/2005/8/layout/list1"/>
    <dgm:cxn modelId="{AFE8EC0E-302E-49AF-AD4C-DAFF898CFF9A}" type="presParOf" srcId="{C59BA1DE-A95E-41AC-A725-D2192133DD23}" destId="{7A94335B-482B-4E3C-8B7C-BF8A27DEE1D6}" srcOrd="0" destOrd="0" presId="urn:microsoft.com/office/officeart/2005/8/layout/list1"/>
    <dgm:cxn modelId="{D6B515B2-CBA2-4439-A515-C62E9F88381E}" type="presParOf" srcId="{C59BA1DE-A95E-41AC-A725-D2192133DD23}" destId="{8B05C34A-C2E4-466B-B4FB-602172CD5E64}" srcOrd="1" destOrd="0" presId="urn:microsoft.com/office/officeart/2005/8/layout/list1"/>
    <dgm:cxn modelId="{143FBF2A-8896-490C-9289-36A67152C2A5}" type="presParOf" srcId="{F713DF9F-F17C-4279-A6F6-BCF8A4CE17C6}" destId="{0B5E44FB-AD37-4A26-975E-09BFC1328709}" srcOrd="9" destOrd="0" presId="urn:microsoft.com/office/officeart/2005/8/layout/list1"/>
    <dgm:cxn modelId="{B913B3FA-B65A-415A-A1CA-7CFCFB1AE0A8}" type="presParOf" srcId="{F713DF9F-F17C-4279-A6F6-BCF8A4CE17C6}" destId="{488EA0A5-4868-4828-B293-428DB4F29EE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39E38-C222-4228-85FA-A18747E5DB17}">
      <dsp:nvSpPr>
        <dsp:cNvPr id="0" name=""/>
        <dsp:cNvSpPr/>
      </dsp:nvSpPr>
      <dsp:spPr>
        <a:xfrm>
          <a:off x="0" y="1343185"/>
          <a:ext cx="8128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CB1CCC-4FD4-4490-99D1-F1DB6C4C5310}">
      <dsp:nvSpPr>
        <dsp:cNvPr id="0" name=""/>
        <dsp:cNvSpPr/>
      </dsp:nvSpPr>
      <dsp:spPr>
        <a:xfrm>
          <a:off x="406003" y="48282"/>
          <a:ext cx="6418081" cy="15605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422400">
            <a:lnSpc>
              <a:spcPct val="90000"/>
            </a:lnSpc>
            <a:spcBef>
              <a:spcPct val="0"/>
            </a:spcBef>
            <a:spcAft>
              <a:spcPct val="35000"/>
            </a:spcAft>
          </a:pPr>
          <a:r>
            <a:rPr lang="en-US" sz="3200" kern="1200" dirty="0"/>
            <a:t>What is your goal?</a:t>
          </a:r>
        </a:p>
      </dsp:txBody>
      <dsp:txXfrm>
        <a:off x="482184" y="124463"/>
        <a:ext cx="6265719" cy="1408221"/>
      </dsp:txXfrm>
    </dsp:sp>
    <dsp:sp modelId="{0E115684-5CBE-4FD0-A008-EEEF4973ED06}">
      <dsp:nvSpPr>
        <dsp:cNvPr id="0" name=""/>
        <dsp:cNvSpPr/>
      </dsp:nvSpPr>
      <dsp:spPr>
        <a:xfrm>
          <a:off x="0" y="3131672"/>
          <a:ext cx="8128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E51CCE-0FDF-4CDD-92DB-3F66FFD17B4D}">
      <dsp:nvSpPr>
        <dsp:cNvPr id="0" name=""/>
        <dsp:cNvSpPr/>
      </dsp:nvSpPr>
      <dsp:spPr>
        <a:xfrm>
          <a:off x="406003" y="1893985"/>
          <a:ext cx="6418138" cy="15033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422400">
            <a:lnSpc>
              <a:spcPct val="90000"/>
            </a:lnSpc>
            <a:spcBef>
              <a:spcPct val="0"/>
            </a:spcBef>
            <a:spcAft>
              <a:spcPct val="35000"/>
            </a:spcAft>
          </a:pPr>
          <a:r>
            <a:rPr lang="en-US" sz="3200" kern="1200" dirty="0"/>
            <a:t>How does it impact your mission/vision/values?</a:t>
          </a:r>
        </a:p>
      </dsp:txBody>
      <dsp:txXfrm>
        <a:off x="479391" y="1967373"/>
        <a:ext cx="6271362" cy="1356590"/>
      </dsp:txXfrm>
    </dsp:sp>
    <dsp:sp modelId="{488EA0A5-4868-4828-B293-428DB4F29EE9}">
      <dsp:nvSpPr>
        <dsp:cNvPr id="0" name=""/>
        <dsp:cNvSpPr/>
      </dsp:nvSpPr>
      <dsp:spPr>
        <a:xfrm>
          <a:off x="0" y="4916784"/>
          <a:ext cx="8128000"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05C34A-C2E4-466B-B4FB-602172CD5E64}">
      <dsp:nvSpPr>
        <dsp:cNvPr id="0" name=""/>
        <dsp:cNvSpPr/>
      </dsp:nvSpPr>
      <dsp:spPr>
        <a:xfrm>
          <a:off x="406400" y="3682472"/>
          <a:ext cx="6497693" cy="14999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422400">
            <a:lnSpc>
              <a:spcPct val="90000"/>
            </a:lnSpc>
            <a:spcBef>
              <a:spcPct val="0"/>
            </a:spcBef>
            <a:spcAft>
              <a:spcPct val="35000"/>
            </a:spcAft>
          </a:pPr>
          <a:r>
            <a:rPr lang="en-US" sz="3200" kern="1200" dirty="0"/>
            <a:t>Who does this serve? Does your decision serve the right people?</a:t>
          </a:r>
        </a:p>
      </dsp:txBody>
      <dsp:txXfrm>
        <a:off x="479624" y="3755696"/>
        <a:ext cx="6351245" cy="13535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558CD-EF1E-9349-8705-230343ACF8B9}" type="datetimeFigureOut">
              <a:rPr lang="en-US" smtClean="0"/>
              <a:t>9/28/17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87A4-5CDF-E344-A837-3CE1D78A6884}" type="slidenum">
              <a:rPr lang="en-US" smtClean="0"/>
              <a:t>‹#›</a:t>
            </a:fld>
            <a:endParaRPr lang="en-US"/>
          </a:p>
        </p:txBody>
      </p:sp>
    </p:spTree>
    <p:extLst>
      <p:ext uri="{BB962C8B-B14F-4D97-AF65-F5344CB8AC3E}">
        <p14:creationId xmlns:p14="http://schemas.microsoft.com/office/powerpoint/2010/main" val="85198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Python</a:t>
            </a:r>
            <a:r>
              <a:rPr lang="en-US" baseline="0" dirty="0"/>
              <a:t> 3.5 software is free and is integrated into the course.  There is no need for materials or student downloads. </a:t>
            </a:r>
            <a:endParaRPr lang="en-US" dirty="0"/>
          </a:p>
        </p:txBody>
      </p:sp>
      <p:sp>
        <p:nvSpPr>
          <p:cNvPr id="4" name="Slide Number Placeholder 3"/>
          <p:cNvSpPr>
            <a:spLocks noGrp="1"/>
          </p:cNvSpPr>
          <p:nvPr>
            <p:ph type="sldNum" sz="quarter" idx="10"/>
          </p:nvPr>
        </p:nvSpPr>
        <p:spPr/>
        <p:txBody>
          <a:bodyPr/>
          <a:lstStyle/>
          <a:p>
            <a:fld id="{AC08E60C-35F8-4F2C-A54D-04804DE40F1C}" type="slidenum">
              <a:rPr lang="en-US" smtClean="0"/>
              <a:t>14</a:t>
            </a:fld>
            <a:endParaRPr lang="en-US"/>
          </a:p>
        </p:txBody>
      </p:sp>
    </p:spTree>
    <p:extLst>
      <p:ext uri="{BB962C8B-B14F-4D97-AF65-F5344CB8AC3E}">
        <p14:creationId xmlns:p14="http://schemas.microsoft.com/office/powerpoint/2010/main" val="220735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Python</a:t>
            </a:r>
            <a:r>
              <a:rPr lang="en-US" baseline="0" dirty="0"/>
              <a:t> 3.5 software is free and is integrated into the course.  There is no need for materials or student downloads. </a:t>
            </a:r>
            <a:endParaRPr lang="en-US" dirty="0"/>
          </a:p>
        </p:txBody>
      </p:sp>
      <p:sp>
        <p:nvSpPr>
          <p:cNvPr id="4" name="Slide Number Placeholder 3"/>
          <p:cNvSpPr>
            <a:spLocks noGrp="1"/>
          </p:cNvSpPr>
          <p:nvPr>
            <p:ph type="sldNum" sz="quarter" idx="10"/>
          </p:nvPr>
        </p:nvSpPr>
        <p:spPr/>
        <p:txBody>
          <a:bodyPr/>
          <a:lstStyle/>
          <a:p>
            <a:fld id="{AC08E60C-35F8-4F2C-A54D-04804DE40F1C}" type="slidenum">
              <a:rPr lang="en-US" smtClean="0"/>
              <a:t>16</a:t>
            </a:fld>
            <a:endParaRPr lang="en-US"/>
          </a:p>
        </p:txBody>
      </p:sp>
    </p:spTree>
    <p:extLst>
      <p:ext uri="{BB962C8B-B14F-4D97-AF65-F5344CB8AC3E}">
        <p14:creationId xmlns:p14="http://schemas.microsoft.com/office/powerpoint/2010/main" val="267929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Python</a:t>
            </a:r>
            <a:r>
              <a:rPr lang="en-US" baseline="0" dirty="0"/>
              <a:t> 3.5 software is free and is integrated into the course.  There is no need for materials or student downloads. </a:t>
            </a:r>
            <a:endParaRPr lang="en-US" dirty="0"/>
          </a:p>
        </p:txBody>
      </p:sp>
      <p:sp>
        <p:nvSpPr>
          <p:cNvPr id="4" name="Slide Number Placeholder 3"/>
          <p:cNvSpPr>
            <a:spLocks noGrp="1"/>
          </p:cNvSpPr>
          <p:nvPr>
            <p:ph type="sldNum" sz="quarter" idx="10"/>
          </p:nvPr>
        </p:nvSpPr>
        <p:spPr/>
        <p:txBody>
          <a:bodyPr/>
          <a:lstStyle/>
          <a:p>
            <a:fld id="{AC08E60C-35F8-4F2C-A54D-04804DE40F1C}" type="slidenum">
              <a:rPr lang="en-US" smtClean="0"/>
              <a:t>18</a:t>
            </a:fld>
            <a:endParaRPr lang="en-US"/>
          </a:p>
        </p:txBody>
      </p:sp>
    </p:spTree>
    <p:extLst>
      <p:ext uri="{BB962C8B-B14F-4D97-AF65-F5344CB8AC3E}">
        <p14:creationId xmlns:p14="http://schemas.microsoft.com/office/powerpoint/2010/main" val="6967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7681926"/>
          </a:xfrm>
          <a:prstGeom prst="rect">
            <a:avLst/>
          </a:prstGeom>
        </p:spPr>
      </p:pic>
    </p:spTree>
    <p:extLst>
      <p:ext uri="{BB962C8B-B14F-4D97-AF65-F5344CB8AC3E}">
        <p14:creationId xmlns:p14="http://schemas.microsoft.com/office/powerpoint/2010/main" val="203268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6ED0-6D4F-D544-BD43-B50B0CD64200}"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820CA-66FC-FE4D-BFC7-013A7A6CC7AA}" type="slidenum">
              <a:rPr lang="en-US" smtClean="0"/>
              <a:t>‹#›</a:t>
            </a:fld>
            <a:endParaRPr lang="en-US"/>
          </a:p>
        </p:txBody>
      </p:sp>
      <p:pic>
        <p:nvPicPr>
          <p:cNvPr id="8" name="Picture 7" descr="FLVS Primary outlined box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98770" y="6054398"/>
            <a:ext cx="712047" cy="712047"/>
          </a:xfrm>
          <a:prstGeom prst="rect">
            <a:avLst/>
          </a:prstGeom>
        </p:spPr>
      </p:pic>
    </p:spTree>
    <p:extLst>
      <p:ext uri="{BB962C8B-B14F-4D97-AF65-F5344CB8AC3E}">
        <p14:creationId xmlns:p14="http://schemas.microsoft.com/office/powerpoint/2010/main" val="125681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330953" cy="6852486"/>
          </a:xfrm>
          <a:prstGeom prst="rect">
            <a:avLst/>
          </a:prstGeom>
        </p:spPr>
      </p:pic>
    </p:spTree>
    <p:extLst>
      <p:ext uri="{BB962C8B-B14F-4D97-AF65-F5344CB8AC3E}">
        <p14:creationId xmlns:p14="http://schemas.microsoft.com/office/powerpoint/2010/main" val="108368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E6ED0-6D4F-D544-BD43-B50B0CD64200}"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820CA-66FC-FE4D-BFC7-013A7A6CC7AA}" type="slidenum">
              <a:rPr lang="en-US" smtClean="0"/>
              <a:t>‹#›</a:t>
            </a:fld>
            <a:endParaRPr lang="en-US"/>
          </a:p>
        </p:txBody>
      </p:sp>
      <p:pic>
        <p:nvPicPr>
          <p:cNvPr id="8" name="Picture 7" descr="FLVS Primary outlined box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66193" y="6069388"/>
            <a:ext cx="712047" cy="712047"/>
          </a:xfrm>
          <a:prstGeom prst="rect">
            <a:avLst/>
          </a:prstGeom>
        </p:spPr>
      </p:pic>
    </p:spTree>
    <p:extLst>
      <p:ext uri="{BB962C8B-B14F-4D97-AF65-F5344CB8AC3E}">
        <p14:creationId xmlns:p14="http://schemas.microsoft.com/office/powerpoint/2010/main" val="583795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E6ED0-6D4F-D544-BD43-B50B0CD64200}"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820CA-66FC-FE4D-BFC7-013A7A6CC7AA}" type="slidenum">
              <a:rPr lang="en-US" smtClean="0"/>
              <a:t>‹#›</a:t>
            </a:fld>
            <a:endParaRPr lang="en-US"/>
          </a:p>
        </p:txBody>
      </p:sp>
      <p:pic>
        <p:nvPicPr>
          <p:cNvPr id="7" name="Picture 6" descr="FLVS Primary outlined box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66193" y="6069388"/>
            <a:ext cx="712047" cy="712047"/>
          </a:xfrm>
          <a:prstGeom prst="rect">
            <a:avLst/>
          </a:prstGeom>
        </p:spPr>
      </p:pic>
    </p:spTree>
    <p:extLst>
      <p:ext uri="{BB962C8B-B14F-4D97-AF65-F5344CB8AC3E}">
        <p14:creationId xmlns:p14="http://schemas.microsoft.com/office/powerpoint/2010/main" val="438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FLVS Primary outlined box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22142" y="5704018"/>
            <a:ext cx="1028700" cy="10287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1E6ED0-6D4F-D544-BD43-B50B0CD64200}"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057400" cy="365125"/>
          </a:xfrm>
        </p:spPr>
        <p:txBody>
          <a:bodyPr/>
          <a:lstStyle/>
          <a:p>
            <a:fld id="{9A4820CA-66FC-FE4D-BFC7-013A7A6CC7AA}" type="slidenum">
              <a:rPr lang="en-US" smtClean="0"/>
              <a:t>‹#›</a:t>
            </a:fld>
            <a:endParaRPr lang="en-US" dirty="0"/>
          </a:p>
        </p:txBody>
      </p:sp>
    </p:spTree>
    <p:extLst>
      <p:ext uri="{BB962C8B-B14F-4D97-AF65-F5344CB8AC3E}">
        <p14:creationId xmlns:p14="http://schemas.microsoft.com/office/powerpoint/2010/main" val="142300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E6ED0-6D4F-D544-BD43-B50B0CD64200}"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820CA-66FC-FE4D-BFC7-013A7A6CC7AA}" type="slidenum">
              <a:rPr lang="en-US" smtClean="0"/>
              <a:t>‹#›</a:t>
            </a:fld>
            <a:endParaRPr lang="en-US"/>
          </a:p>
        </p:txBody>
      </p:sp>
      <p:pic>
        <p:nvPicPr>
          <p:cNvPr id="7" name="Picture 6" descr="FLVS Primary outlined box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98770" y="6054398"/>
            <a:ext cx="712047" cy="712047"/>
          </a:xfrm>
          <a:prstGeom prst="rect">
            <a:avLst/>
          </a:prstGeom>
        </p:spPr>
      </p:pic>
    </p:spTree>
    <p:extLst>
      <p:ext uri="{BB962C8B-B14F-4D97-AF65-F5344CB8AC3E}">
        <p14:creationId xmlns:p14="http://schemas.microsoft.com/office/powerpoint/2010/main" val="211099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90017"/>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16974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E6ED0-6D4F-D544-BD43-B50B0CD64200}"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272259" cy="365125"/>
          </a:xfrm>
        </p:spPr>
        <p:txBody>
          <a:bodyPr/>
          <a:lstStyle/>
          <a:p>
            <a:fld id="{9A4820CA-66FC-FE4D-BFC7-013A7A6CC7AA}" type="slidenum">
              <a:rPr lang="en-US" smtClean="0"/>
              <a:t>‹#›</a:t>
            </a:fld>
            <a:endParaRPr lang="en-US"/>
          </a:p>
        </p:txBody>
      </p:sp>
      <p:pic>
        <p:nvPicPr>
          <p:cNvPr id="7" name="Picture 6" descr="FLVS Primary outlined box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22142" y="5704018"/>
            <a:ext cx="1028700" cy="1028700"/>
          </a:xfrm>
          <a:prstGeom prst="rect">
            <a:avLst/>
          </a:prstGeom>
        </p:spPr>
      </p:pic>
    </p:spTree>
    <p:extLst>
      <p:ext uri="{BB962C8B-B14F-4D97-AF65-F5344CB8AC3E}">
        <p14:creationId xmlns:p14="http://schemas.microsoft.com/office/powerpoint/2010/main" val="85632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1E6ED0-6D4F-D544-BD43-B50B0CD64200}"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820CA-66FC-FE4D-BFC7-013A7A6CC7AA}" type="slidenum">
              <a:rPr lang="en-US" smtClean="0"/>
              <a:t>‹#›</a:t>
            </a:fld>
            <a:endParaRPr lang="en-US"/>
          </a:p>
        </p:txBody>
      </p:sp>
      <p:pic>
        <p:nvPicPr>
          <p:cNvPr id="8" name="Picture 7" descr="FLVS Primary outlined box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98770" y="6054398"/>
            <a:ext cx="712047" cy="712047"/>
          </a:xfrm>
          <a:prstGeom prst="rect">
            <a:avLst/>
          </a:prstGeom>
        </p:spPr>
      </p:pic>
    </p:spTree>
    <p:extLst>
      <p:ext uri="{BB962C8B-B14F-4D97-AF65-F5344CB8AC3E}">
        <p14:creationId xmlns:p14="http://schemas.microsoft.com/office/powerpoint/2010/main" val="189929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1E6ED0-6D4F-D544-BD43-B50B0CD64200}" type="datetimeFigureOut">
              <a:rPr lang="en-US" smtClean="0"/>
              <a:t>9/28/17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4820CA-66FC-FE4D-BFC7-013A7A6CC7AA}" type="slidenum">
              <a:rPr lang="en-US" smtClean="0"/>
              <a:t>‹#›</a:t>
            </a:fld>
            <a:endParaRPr lang="en-US"/>
          </a:p>
        </p:txBody>
      </p:sp>
      <p:pic>
        <p:nvPicPr>
          <p:cNvPr id="10" name="Picture 9" descr="FLVS Primary outlined box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98770" y="6054398"/>
            <a:ext cx="712047" cy="712047"/>
          </a:xfrm>
          <a:prstGeom prst="rect">
            <a:avLst/>
          </a:prstGeom>
        </p:spPr>
      </p:pic>
    </p:spTree>
    <p:extLst>
      <p:ext uri="{BB962C8B-B14F-4D97-AF65-F5344CB8AC3E}">
        <p14:creationId xmlns:p14="http://schemas.microsoft.com/office/powerpoint/2010/main" val="127973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1E6ED0-6D4F-D544-BD43-B50B0CD64200}" type="datetimeFigureOut">
              <a:rPr lang="en-US" smtClean="0"/>
              <a:t>9/28/17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257269" cy="365125"/>
          </a:xfrm>
        </p:spPr>
        <p:txBody>
          <a:bodyPr/>
          <a:lstStyle/>
          <a:p>
            <a:fld id="{9A4820CA-66FC-FE4D-BFC7-013A7A6CC7AA}" type="slidenum">
              <a:rPr lang="en-US" smtClean="0"/>
              <a:t>‹#›</a:t>
            </a:fld>
            <a:endParaRPr lang="en-US"/>
          </a:p>
        </p:txBody>
      </p:sp>
      <p:pic>
        <p:nvPicPr>
          <p:cNvPr id="6" name="Picture 5" descr="FLVS Primary outlined box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22142" y="5704018"/>
            <a:ext cx="1028700" cy="1028700"/>
          </a:xfrm>
          <a:prstGeom prst="rect">
            <a:avLst/>
          </a:prstGeom>
        </p:spPr>
      </p:pic>
    </p:spTree>
    <p:extLst>
      <p:ext uri="{BB962C8B-B14F-4D97-AF65-F5344CB8AC3E}">
        <p14:creationId xmlns:p14="http://schemas.microsoft.com/office/powerpoint/2010/main" val="142469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E6ED0-6D4F-D544-BD43-B50B0CD64200}" type="datetimeFigureOut">
              <a:rPr lang="en-US" smtClean="0"/>
              <a:t>9/28/17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4820CA-66FC-FE4D-BFC7-013A7A6CC7AA}" type="slidenum">
              <a:rPr lang="en-US" smtClean="0"/>
              <a:t>‹#›</a:t>
            </a:fld>
            <a:endParaRPr lang="en-US"/>
          </a:p>
        </p:txBody>
      </p:sp>
    </p:spTree>
    <p:extLst>
      <p:ext uri="{BB962C8B-B14F-4D97-AF65-F5344CB8AC3E}">
        <p14:creationId xmlns:p14="http://schemas.microsoft.com/office/powerpoint/2010/main" val="44092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1E6ED0-6D4F-D544-BD43-B50B0CD64200}"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820CA-66FC-FE4D-BFC7-013A7A6CC7AA}" type="slidenum">
              <a:rPr lang="en-US" smtClean="0"/>
              <a:t>‹#›</a:t>
            </a:fld>
            <a:endParaRPr lang="en-US"/>
          </a:p>
        </p:txBody>
      </p:sp>
      <p:pic>
        <p:nvPicPr>
          <p:cNvPr id="8" name="Picture 7" descr="FLVS Primary outlined box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98770" y="6054398"/>
            <a:ext cx="712047" cy="712047"/>
          </a:xfrm>
          <a:prstGeom prst="rect">
            <a:avLst/>
          </a:prstGeom>
        </p:spPr>
      </p:pic>
    </p:spTree>
    <p:extLst>
      <p:ext uri="{BB962C8B-B14F-4D97-AF65-F5344CB8AC3E}">
        <p14:creationId xmlns:p14="http://schemas.microsoft.com/office/powerpoint/2010/main" val="17946489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E6ED0-6D4F-D544-BD43-B50B0CD64200}" type="datetimeFigureOut">
              <a:rPr lang="en-US" smtClean="0"/>
              <a:t>9/28/17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61703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820CA-66FC-FE4D-BFC7-013A7A6CC7AA}" type="slidenum">
              <a:rPr lang="en-US" smtClean="0"/>
              <a:t>‹#›</a:t>
            </a:fld>
            <a:endParaRPr lang="en-US"/>
          </a:p>
        </p:txBody>
      </p:sp>
    </p:spTree>
    <p:extLst>
      <p:ext uri="{BB962C8B-B14F-4D97-AF65-F5344CB8AC3E}">
        <p14:creationId xmlns:p14="http://schemas.microsoft.com/office/powerpoint/2010/main" val="808377733"/>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5"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rgbClr val="7F7F7F"/>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7F7F7F"/>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cguiler@flvs.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51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Define Quality</a:t>
            </a:r>
          </a:p>
        </p:txBody>
      </p:sp>
      <p:sp>
        <p:nvSpPr>
          <p:cNvPr id="3" name="Content Placeholder 2"/>
          <p:cNvSpPr>
            <a:spLocks noGrp="1"/>
          </p:cNvSpPr>
          <p:nvPr>
            <p:ph idx="1"/>
          </p:nvPr>
        </p:nvSpPr>
        <p:spPr/>
        <p:txBody>
          <a:bodyPr/>
          <a:lstStyle/>
          <a:p>
            <a:r>
              <a:rPr lang="en-US" dirty="0"/>
              <a:t>the standard of something as measured against other things of a similar kind; the degree of excellence of something (Google, 2017)</a:t>
            </a:r>
          </a:p>
          <a:p>
            <a:endParaRPr lang="en-US" dirty="0"/>
          </a:p>
          <a:p>
            <a:endParaRPr lang="en-US" dirty="0"/>
          </a:p>
        </p:txBody>
      </p:sp>
    </p:spTree>
    <p:extLst>
      <p:ext uri="{BB962C8B-B14F-4D97-AF65-F5344CB8AC3E}">
        <p14:creationId xmlns:p14="http://schemas.microsoft.com/office/powerpoint/2010/main" val="119605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a:t>Our Mission:</a:t>
            </a:r>
          </a:p>
          <a:p>
            <a:pPr marL="0" indent="0">
              <a:buNone/>
            </a:pPr>
            <a:r>
              <a:rPr lang="en-US" dirty="0"/>
              <a:t>To deliver a </a:t>
            </a:r>
            <a:r>
              <a:rPr lang="en-US" b="1" dirty="0">
                <a:solidFill>
                  <a:srgbClr val="FF0000"/>
                </a:solidFill>
              </a:rPr>
              <a:t>high quality</a:t>
            </a:r>
            <a:r>
              <a:rPr lang="en-US" dirty="0"/>
              <a:t>, technology-based education that provides the </a:t>
            </a:r>
            <a:r>
              <a:rPr lang="en-US" b="1" dirty="0">
                <a:solidFill>
                  <a:srgbClr val="FF0000"/>
                </a:solidFill>
              </a:rPr>
              <a:t>skills and knowledge students need for success.</a:t>
            </a:r>
          </a:p>
          <a:p>
            <a:pPr marL="0" indent="0">
              <a:buNone/>
            </a:pPr>
            <a:endParaRPr lang="en-US" dirty="0"/>
          </a:p>
          <a:p>
            <a:pPr marL="0" indent="0">
              <a:buNone/>
            </a:pPr>
            <a:r>
              <a:rPr lang="en-US" dirty="0"/>
              <a:t>Our Vision:</a:t>
            </a:r>
          </a:p>
          <a:p>
            <a:pPr marL="0" indent="0">
              <a:buNone/>
            </a:pPr>
            <a:r>
              <a:rPr lang="en-US" dirty="0"/>
              <a:t>To </a:t>
            </a:r>
            <a:r>
              <a:rPr lang="en-US" b="1" dirty="0">
                <a:solidFill>
                  <a:srgbClr val="FF0000"/>
                </a:solidFill>
              </a:rPr>
              <a:t>transform education </a:t>
            </a:r>
            <a:r>
              <a:rPr lang="en-US" dirty="0"/>
              <a:t>worldwide—one student at a time.</a:t>
            </a:r>
          </a:p>
          <a:p>
            <a:pPr marL="0" indent="0">
              <a:buNone/>
            </a:pPr>
            <a:endParaRPr lang="en-US" dirty="0"/>
          </a:p>
          <a:p>
            <a:pPr marL="0" indent="0">
              <a:buNone/>
            </a:pPr>
            <a:r>
              <a:rPr lang="en-US" dirty="0"/>
              <a:t>Our Commitment:</a:t>
            </a:r>
          </a:p>
          <a:p>
            <a:pPr marL="0" indent="0">
              <a:buNone/>
            </a:pPr>
            <a:r>
              <a:rPr lang="en-US" dirty="0"/>
              <a:t>The </a:t>
            </a:r>
            <a:r>
              <a:rPr lang="en-US" b="1" dirty="0">
                <a:solidFill>
                  <a:srgbClr val="FF0000"/>
                </a:solidFill>
              </a:rPr>
              <a:t>student is at the center of every decision we make.</a:t>
            </a:r>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72200" y="2242323"/>
            <a:ext cx="5181600" cy="3517942"/>
          </a:xfrm>
          <a:prstGeom prst="rect">
            <a:avLst/>
          </a:prstGeom>
        </p:spPr>
      </p:pic>
    </p:spTree>
    <p:extLst>
      <p:ext uri="{BB962C8B-B14F-4D97-AF65-F5344CB8AC3E}">
        <p14:creationId xmlns:p14="http://schemas.microsoft.com/office/powerpoint/2010/main" val="1805161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 with Quality Assurance at the Forefront.</a:t>
            </a:r>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a:t>Our Mission:</a:t>
            </a:r>
          </a:p>
          <a:p>
            <a:pPr marL="0" indent="0">
              <a:buNone/>
            </a:pPr>
            <a:r>
              <a:rPr lang="en-US" dirty="0"/>
              <a:t>To deliver a </a:t>
            </a:r>
            <a:r>
              <a:rPr lang="en-US" b="1" dirty="0">
                <a:solidFill>
                  <a:srgbClr val="FF0000"/>
                </a:solidFill>
              </a:rPr>
              <a:t>high quality</a:t>
            </a:r>
            <a:r>
              <a:rPr lang="en-US" dirty="0"/>
              <a:t>, technology-based education that provides the </a:t>
            </a:r>
            <a:r>
              <a:rPr lang="en-US" b="1" dirty="0">
                <a:solidFill>
                  <a:srgbClr val="FF0000"/>
                </a:solidFill>
              </a:rPr>
              <a:t>skills and knowledge students need for success.</a:t>
            </a:r>
          </a:p>
          <a:p>
            <a:pPr marL="0" indent="0">
              <a:buNone/>
            </a:pPr>
            <a:endParaRPr lang="en-US" dirty="0"/>
          </a:p>
          <a:p>
            <a:pPr marL="0" indent="0">
              <a:buNone/>
            </a:pPr>
            <a:r>
              <a:rPr lang="en-US" dirty="0"/>
              <a:t>Our Vision:</a:t>
            </a:r>
          </a:p>
          <a:p>
            <a:pPr marL="0" indent="0">
              <a:buNone/>
            </a:pPr>
            <a:r>
              <a:rPr lang="en-US" dirty="0"/>
              <a:t>To </a:t>
            </a:r>
            <a:r>
              <a:rPr lang="en-US" b="1" dirty="0">
                <a:solidFill>
                  <a:srgbClr val="FF0000"/>
                </a:solidFill>
              </a:rPr>
              <a:t>transform education </a:t>
            </a:r>
            <a:r>
              <a:rPr lang="en-US" dirty="0"/>
              <a:t>worldwide—one student at a time.</a:t>
            </a:r>
          </a:p>
          <a:p>
            <a:pPr marL="0" indent="0">
              <a:buNone/>
            </a:pPr>
            <a:endParaRPr lang="en-US" dirty="0"/>
          </a:p>
          <a:p>
            <a:pPr marL="0" indent="0">
              <a:buNone/>
            </a:pPr>
            <a:r>
              <a:rPr lang="en-US" dirty="0"/>
              <a:t>Our Commitment:</a:t>
            </a:r>
          </a:p>
          <a:p>
            <a:pPr marL="0" indent="0">
              <a:buNone/>
            </a:pPr>
            <a:r>
              <a:rPr lang="en-US" dirty="0"/>
              <a:t>The </a:t>
            </a:r>
            <a:r>
              <a:rPr lang="en-US" b="1" dirty="0">
                <a:solidFill>
                  <a:srgbClr val="FF0000"/>
                </a:solidFill>
              </a:rPr>
              <a:t>student is at the center of every decision we make.</a:t>
            </a:r>
          </a:p>
        </p:txBody>
      </p:sp>
      <p:sp>
        <p:nvSpPr>
          <p:cNvPr id="6" name="Content Placeholder 5">
            <a:extLst>
              <a:ext uri="{FF2B5EF4-FFF2-40B4-BE49-F238E27FC236}">
                <a16:creationId xmlns:a16="http://schemas.microsoft.com/office/drawing/2014/main" xmlns="" id="{A5ADFC51-6BA2-4D2A-9216-F7C8D2235C90}"/>
              </a:ext>
            </a:extLst>
          </p:cNvPr>
          <p:cNvSpPr>
            <a:spLocks noGrp="1"/>
          </p:cNvSpPr>
          <p:nvPr>
            <p:ph sz="half" idx="2"/>
          </p:nvPr>
        </p:nvSpPr>
        <p:spPr/>
        <p:txBody>
          <a:bodyPr/>
          <a:lstStyle/>
          <a:p>
            <a:r>
              <a:rPr lang="en-US" dirty="0"/>
              <a:t>Quality as defined by the FLVS mission is to ensure that ALL decisions are made with the student at the center, that they have some impact on transforming education, and that they lead to student success.</a:t>
            </a:r>
          </a:p>
        </p:txBody>
      </p:sp>
    </p:spTree>
    <p:extLst>
      <p:ext uri="{BB962C8B-B14F-4D97-AF65-F5344CB8AC3E}">
        <p14:creationId xmlns:p14="http://schemas.microsoft.com/office/powerpoint/2010/main" val="162860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 Standards can help!</a:t>
            </a:r>
          </a:p>
        </p:txBody>
      </p:sp>
      <p:pic>
        <p:nvPicPr>
          <p:cNvPr id="5" name="Picture 4">
            <a:extLst>
              <a:ext uri="{FF2B5EF4-FFF2-40B4-BE49-F238E27FC236}">
                <a16:creationId xmlns:a16="http://schemas.microsoft.com/office/drawing/2014/main" xmlns="" id="{3C4F0839-9B88-4341-BA7E-34CC722510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20050" y="1539190"/>
            <a:ext cx="6095744" cy="4740076"/>
          </a:xfrm>
          <a:prstGeom prst="rect">
            <a:avLst/>
          </a:prstGeom>
        </p:spPr>
      </p:pic>
    </p:spTree>
    <p:extLst>
      <p:ext uri="{BB962C8B-B14F-4D97-AF65-F5344CB8AC3E}">
        <p14:creationId xmlns:p14="http://schemas.microsoft.com/office/powerpoint/2010/main" val="1355290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Departments and QM</a:t>
            </a:r>
          </a:p>
        </p:txBody>
      </p:sp>
      <p:sp>
        <p:nvSpPr>
          <p:cNvPr id="27" name="Content Placeholder 26">
            <a:extLst>
              <a:ext uri="{FF2B5EF4-FFF2-40B4-BE49-F238E27FC236}">
                <a16:creationId xmlns:a16="http://schemas.microsoft.com/office/drawing/2014/main" xmlns="" id="{D8E9694F-6644-4E1D-B83B-9D4A26B83FBC}"/>
              </a:ext>
            </a:extLst>
          </p:cNvPr>
          <p:cNvSpPr>
            <a:spLocks noGrp="1"/>
          </p:cNvSpPr>
          <p:nvPr>
            <p:ph idx="1"/>
          </p:nvPr>
        </p:nvSpPr>
        <p:spPr/>
        <p:txBody>
          <a:bodyPr/>
          <a:lstStyle/>
          <a:p>
            <a:r>
              <a:rPr lang="en-US" dirty="0"/>
              <a:t>Instruction – Quality Assurance Instructors</a:t>
            </a:r>
          </a:p>
          <a:p>
            <a:pPr marL="0" indent="0">
              <a:buNone/>
            </a:pPr>
            <a:endParaRPr lang="en-US" dirty="0"/>
          </a:p>
          <a:p>
            <a:endParaRPr lang="en-US" dirty="0"/>
          </a:p>
        </p:txBody>
      </p:sp>
      <p:pic>
        <p:nvPicPr>
          <p:cNvPr id="28" name="Picture 27">
            <a:extLst>
              <a:ext uri="{FF2B5EF4-FFF2-40B4-BE49-F238E27FC236}">
                <a16:creationId xmlns:a16="http://schemas.microsoft.com/office/drawing/2014/main" xmlns="" id="{D2338CD2-AC93-4940-9FE5-9F8CEA9604F1}"/>
              </a:ext>
            </a:extLst>
          </p:cNvPr>
          <p:cNvPicPr>
            <a:picLocks noChangeAspect="1"/>
          </p:cNvPicPr>
          <p:nvPr/>
        </p:nvPicPr>
        <p:blipFill>
          <a:blip r:embed="rId3"/>
          <a:stretch>
            <a:fillRect/>
          </a:stretch>
        </p:blipFill>
        <p:spPr>
          <a:xfrm>
            <a:off x="1412112" y="2708701"/>
            <a:ext cx="9677182" cy="917447"/>
          </a:xfrm>
          <a:prstGeom prst="rect">
            <a:avLst/>
          </a:prstGeom>
        </p:spPr>
      </p:pic>
      <p:pic>
        <p:nvPicPr>
          <p:cNvPr id="29" name="Picture 28">
            <a:extLst>
              <a:ext uri="{FF2B5EF4-FFF2-40B4-BE49-F238E27FC236}">
                <a16:creationId xmlns:a16="http://schemas.microsoft.com/office/drawing/2014/main" xmlns="" id="{E5E74CEB-AFBC-45B8-9FB5-780A2872D449}"/>
              </a:ext>
            </a:extLst>
          </p:cNvPr>
          <p:cNvPicPr>
            <a:picLocks noChangeAspect="1"/>
          </p:cNvPicPr>
          <p:nvPr/>
        </p:nvPicPr>
        <p:blipFill>
          <a:blip r:embed="rId4"/>
          <a:stretch>
            <a:fillRect/>
          </a:stretch>
        </p:blipFill>
        <p:spPr>
          <a:xfrm>
            <a:off x="617600" y="4001294"/>
            <a:ext cx="13299999" cy="1209090"/>
          </a:xfrm>
          <a:prstGeom prst="rect">
            <a:avLst/>
          </a:prstGeom>
        </p:spPr>
      </p:pic>
    </p:spTree>
    <p:extLst>
      <p:ext uri="{BB962C8B-B14F-4D97-AF65-F5344CB8AC3E}">
        <p14:creationId xmlns:p14="http://schemas.microsoft.com/office/powerpoint/2010/main" val="1156942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DEF9C-BD3D-4CB5-8FED-37E34B700908}"/>
              </a:ext>
            </a:extLst>
          </p:cNvPr>
          <p:cNvSpPr>
            <a:spLocks noGrp="1"/>
          </p:cNvSpPr>
          <p:nvPr>
            <p:ph type="title"/>
          </p:nvPr>
        </p:nvSpPr>
        <p:spPr/>
        <p:txBody>
          <a:bodyPr/>
          <a:lstStyle/>
          <a:p>
            <a:r>
              <a:rPr lang="en-US" dirty="0"/>
              <a:t>Why do we have QAI?</a:t>
            </a:r>
          </a:p>
        </p:txBody>
      </p:sp>
      <p:sp>
        <p:nvSpPr>
          <p:cNvPr id="3" name="Content Placeholder 2">
            <a:extLst>
              <a:ext uri="{FF2B5EF4-FFF2-40B4-BE49-F238E27FC236}">
                <a16:creationId xmlns:a16="http://schemas.microsoft.com/office/drawing/2014/main" xmlns="" id="{0A6C95A4-34A7-44F2-9559-9815FF81DE03}"/>
              </a:ext>
            </a:extLst>
          </p:cNvPr>
          <p:cNvSpPr>
            <a:spLocks noGrp="1"/>
          </p:cNvSpPr>
          <p:nvPr>
            <p:ph idx="1"/>
          </p:nvPr>
        </p:nvSpPr>
        <p:spPr/>
        <p:txBody>
          <a:bodyPr/>
          <a:lstStyle/>
          <a:p>
            <a:pPr marL="0" indent="0">
              <a:buNone/>
            </a:pPr>
            <a:r>
              <a:rPr lang="en-US" dirty="0"/>
              <a:t>Quality as defined by the FLVS mission is to ensure that ALL decisions are made with the student at the center, that they have some impact on transforming education, and that they lead to student success.</a:t>
            </a:r>
          </a:p>
          <a:p>
            <a:r>
              <a:rPr lang="en-US" dirty="0"/>
              <a:t>Guaranteed review and assurance of QM standards.</a:t>
            </a:r>
          </a:p>
          <a:p>
            <a:r>
              <a:rPr lang="en-US" dirty="0"/>
              <a:t>Data to drive student achievement and policy decisions.</a:t>
            </a:r>
          </a:p>
          <a:p>
            <a:r>
              <a:rPr lang="en-US" dirty="0"/>
              <a:t>Quantitative and qualitative data to inform performance reviews.</a:t>
            </a:r>
          </a:p>
          <a:p>
            <a:pPr marL="0" indent="0">
              <a:buNone/>
            </a:pPr>
            <a:endParaRPr lang="en-US" dirty="0"/>
          </a:p>
        </p:txBody>
      </p:sp>
    </p:spTree>
    <p:extLst>
      <p:ext uri="{BB962C8B-B14F-4D97-AF65-F5344CB8AC3E}">
        <p14:creationId xmlns:p14="http://schemas.microsoft.com/office/powerpoint/2010/main" val="198123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Departments and QM</a:t>
            </a:r>
          </a:p>
        </p:txBody>
      </p:sp>
      <p:sp>
        <p:nvSpPr>
          <p:cNvPr id="27" name="Content Placeholder 26">
            <a:extLst>
              <a:ext uri="{FF2B5EF4-FFF2-40B4-BE49-F238E27FC236}">
                <a16:creationId xmlns:a16="http://schemas.microsoft.com/office/drawing/2014/main" xmlns="" id="{D8E9694F-6644-4E1D-B83B-9D4A26B83FBC}"/>
              </a:ext>
            </a:extLst>
          </p:cNvPr>
          <p:cNvSpPr>
            <a:spLocks noGrp="1"/>
          </p:cNvSpPr>
          <p:nvPr>
            <p:ph idx="1"/>
          </p:nvPr>
        </p:nvSpPr>
        <p:spPr/>
        <p:txBody>
          <a:bodyPr/>
          <a:lstStyle/>
          <a:p>
            <a:r>
              <a:rPr lang="en-US" dirty="0"/>
              <a:t>Course Design – </a:t>
            </a:r>
          </a:p>
          <a:p>
            <a:pPr marL="0" indent="0">
              <a:buNone/>
            </a:pPr>
            <a:r>
              <a:rPr lang="en-US" dirty="0"/>
              <a:t>Quality Assurance Analysts</a:t>
            </a:r>
          </a:p>
          <a:p>
            <a:endParaRPr lang="en-US" dirty="0"/>
          </a:p>
          <a:p>
            <a:pPr marL="0" indent="0">
              <a:buNone/>
            </a:pPr>
            <a:endParaRPr lang="en-US" dirty="0"/>
          </a:p>
          <a:p>
            <a:r>
              <a:rPr lang="en-US" dirty="0"/>
              <a:t>Course Design –   </a:t>
            </a:r>
          </a:p>
          <a:p>
            <a:pPr marL="0" indent="0">
              <a:buNone/>
            </a:pPr>
            <a:r>
              <a:rPr lang="en-US" dirty="0"/>
              <a:t>Curriculum Specialists</a:t>
            </a:r>
          </a:p>
          <a:p>
            <a:pPr marL="0" indent="0">
              <a:buNone/>
            </a:pPr>
            <a:endParaRPr lang="en-US" dirty="0"/>
          </a:p>
        </p:txBody>
      </p:sp>
      <p:pic>
        <p:nvPicPr>
          <p:cNvPr id="2" name="Picture 1">
            <a:extLst>
              <a:ext uri="{FF2B5EF4-FFF2-40B4-BE49-F238E27FC236}">
                <a16:creationId xmlns:a16="http://schemas.microsoft.com/office/drawing/2014/main" xmlns="" id="{D30A2B44-95A2-429D-A931-DE73FB05B52E}"/>
              </a:ext>
            </a:extLst>
          </p:cNvPr>
          <p:cNvPicPr>
            <a:picLocks noChangeAspect="1"/>
          </p:cNvPicPr>
          <p:nvPr/>
        </p:nvPicPr>
        <p:blipFill>
          <a:blip r:embed="rId3"/>
          <a:stretch>
            <a:fillRect/>
          </a:stretch>
        </p:blipFill>
        <p:spPr>
          <a:xfrm>
            <a:off x="3917705" y="2787412"/>
            <a:ext cx="7342857" cy="1000000"/>
          </a:xfrm>
          <a:prstGeom prst="rect">
            <a:avLst/>
          </a:prstGeom>
        </p:spPr>
      </p:pic>
      <p:pic>
        <p:nvPicPr>
          <p:cNvPr id="3" name="Picture 2">
            <a:extLst>
              <a:ext uri="{FF2B5EF4-FFF2-40B4-BE49-F238E27FC236}">
                <a16:creationId xmlns:a16="http://schemas.microsoft.com/office/drawing/2014/main" xmlns="" id="{B130E2E2-D47A-4D1E-B4B9-44C692C58440}"/>
              </a:ext>
            </a:extLst>
          </p:cNvPr>
          <p:cNvPicPr>
            <a:picLocks noChangeAspect="1"/>
          </p:cNvPicPr>
          <p:nvPr/>
        </p:nvPicPr>
        <p:blipFill>
          <a:blip r:embed="rId4"/>
          <a:stretch>
            <a:fillRect/>
          </a:stretch>
        </p:blipFill>
        <p:spPr>
          <a:xfrm>
            <a:off x="5636871" y="3897768"/>
            <a:ext cx="5507873" cy="2593173"/>
          </a:xfrm>
          <a:prstGeom prst="rect">
            <a:avLst/>
          </a:prstGeom>
        </p:spPr>
      </p:pic>
    </p:spTree>
    <p:extLst>
      <p:ext uri="{BB962C8B-B14F-4D97-AF65-F5344CB8AC3E}">
        <p14:creationId xmlns:p14="http://schemas.microsoft.com/office/powerpoint/2010/main" val="138584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DEF9C-BD3D-4CB5-8FED-37E34B700908}"/>
              </a:ext>
            </a:extLst>
          </p:cNvPr>
          <p:cNvSpPr>
            <a:spLocks noGrp="1"/>
          </p:cNvSpPr>
          <p:nvPr>
            <p:ph type="title"/>
          </p:nvPr>
        </p:nvSpPr>
        <p:spPr/>
        <p:txBody>
          <a:bodyPr/>
          <a:lstStyle/>
          <a:p>
            <a:r>
              <a:rPr lang="en-US" dirty="0"/>
              <a:t>Why do we have a team for QA and CS?</a:t>
            </a:r>
          </a:p>
        </p:txBody>
      </p:sp>
      <p:sp>
        <p:nvSpPr>
          <p:cNvPr id="3" name="Content Placeholder 2">
            <a:extLst>
              <a:ext uri="{FF2B5EF4-FFF2-40B4-BE49-F238E27FC236}">
                <a16:creationId xmlns:a16="http://schemas.microsoft.com/office/drawing/2014/main" xmlns="" id="{0A6C95A4-34A7-44F2-9559-9815FF81DE03}"/>
              </a:ext>
            </a:extLst>
          </p:cNvPr>
          <p:cNvSpPr>
            <a:spLocks noGrp="1"/>
          </p:cNvSpPr>
          <p:nvPr>
            <p:ph idx="1"/>
          </p:nvPr>
        </p:nvSpPr>
        <p:spPr/>
        <p:txBody>
          <a:bodyPr/>
          <a:lstStyle/>
          <a:p>
            <a:pPr marL="0" indent="0">
              <a:buNone/>
            </a:pPr>
            <a:r>
              <a:rPr lang="en-US" dirty="0"/>
              <a:t>Quality as defined by the FLVS mission is to ensure that ALL decisions are made with the student at the center, that they have some impact on transforming education, and that they lead to student success.</a:t>
            </a:r>
          </a:p>
          <a:p>
            <a:r>
              <a:rPr lang="en-US" dirty="0"/>
              <a:t>Guaranteed review and assurance of QM standards.</a:t>
            </a:r>
          </a:p>
          <a:p>
            <a:r>
              <a:rPr lang="en-US" dirty="0"/>
              <a:t>Expert reviewers to ensure learning transforms education with students at the focus.</a:t>
            </a:r>
          </a:p>
          <a:p>
            <a:pPr marL="0" indent="0">
              <a:buNone/>
            </a:pPr>
            <a:endParaRPr lang="en-US" dirty="0"/>
          </a:p>
        </p:txBody>
      </p:sp>
    </p:spTree>
    <p:extLst>
      <p:ext uri="{BB962C8B-B14F-4D97-AF65-F5344CB8AC3E}">
        <p14:creationId xmlns:p14="http://schemas.microsoft.com/office/powerpoint/2010/main" val="2412433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Departmental Decisions and QM</a:t>
            </a:r>
          </a:p>
        </p:txBody>
      </p:sp>
      <p:sp>
        <p:nvSpPr>
          <p:cNvPr id="27" name="Content Placeholder 26">
            <a:extLst>
              <a:ext uri="{FF2B5EF4-FFF2-40B4-BE49-F238E27FC236}">
                <a16:creationId xmlns:a16="http://schemas.microsoft.com/office/drawing/2014/main" xmlns="" id="{D8E9694F-6644-4E1D-B83B-9D4A26B83FBC}"/>
              </a:ext>
            </a:extLst>
          </p:cNvPr>
          <p:cNvSpPr>
            <a:spLocks noGrp="1"/>
          </p:cNvSpPr>
          <p:nvPr>
            <p:ph idx="1"/>
          </p:nvPr>
        </p:nvSpPr>
        <p:spPr/>
        <p:txBody>
          <a:bodyPr/>
          <a:lstStyle/>
          <a:p>
            <a:r>
              <a:rPr lang="en-US" dirty="0"/>
              <a:t>IT – Quality Assurance Analysts</a:t>
            </a:r>
          </a:p>
          <a:p>
            <a:pPr marL="0" indent="0">
              <a:buNone/>
            </a:pPr>
            <a:endParaRPr lang="en-US" dirty="0"/>
          </a:p>
          <a:p>
            <a:endParaRPr lang="en-US" dirty="0"/>
          </a:p>
        </p:txBody>
      </p:sp>
      <p:pic>
        <p:nvPicPr>
          <p:cNvPr id="2" name="Picture 1">
            <a:extLst>
              <a:ext uri="{FF2B5EF4-FFF2-40B4-BE49-F238E27FC236}">
                <a16:creationId xmlns:a16="http://schemas.microsoft.com/office/drawing/2014/main" xmlns="" id="{7B1075C1-7594-4DB5-AF26-718ED05A1D48}"/>
              </a:ext>
            </a:extLst>
          </p:cNvPr>
          <p:cNvPicPr>
            <a:picLocks noChangeAspect="1"/>
          </p:cNvPicPr>
          <p:nvPr/>
        </p:nvPicPr>
        <p:blipFill>
          <a:blip r:embed="rId3"/>
          <a:stretch>
            <a:fillRect/>
          </a:stretch>
        </p:blipFill>
        <p:spPr>
          <a:xfrm>
            <a:off x="2505524" y="2743285"/>
            <a:ext cx="7180952" cy="1371429"/>
          </a:xfrm>
          <a:prstGeom prst="rect">
            <a:avLst/>
          </a:prstGeom>
        </p:spPr>
      </p:pic>
    </p:spTree>
    <p:extLst>
      <p:ext uri="{BB962C8B-B14F-4D97-AF65-F5344CB8AC3E}">
        <p14:creationId xmlns:p14="http://schemas.microsoft.com/office/powerpoint/2010/main" val="666561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DEF9C-BD3D-4CB5-8FED-37E34B700908}"/>
              </a:ext>
            </a:extLst>
          </p:cNvPr>
          <p:cNvSpPr>
            <a:spLocks noGrp="1"/>
          </p:cNvSpPr>
          <p:nvPr>
            <p:ph type="title"/>
          </p:nvPr>
        </p:nvSpPr>
        <p:spPr/>
        <p:txBody>
          <a:bodyPr/>
          <a:lstStyle/>
          <a:p>
            <a:r>
              <a:rPr lang="en-US" dirty="0"/>
              <a:t>Why do we have a team for QA in IT?</a:t>
            </a:r>
          </a:p>
        </p:txBody>
      </p:sp>
      <p:sp>
        <p:nvSpPr>
          <p:cNvPr id="3" name="Content Placeholder 2">
            <a:extLst>
              <a:ext uri="{FF2B5EF4-FFF2-40B4-BE49-F238E27FC236}">
                <a16:creationId xmlns:a16="http://schemas.microsoft.com/office/drawing/2014/main" xmlns="" id="{0A6C95A4-34A7-44F2-9559-9815FF81DE03}"/>
              </a:ext>
            </a:extLst>
          </p:cNvPr>
          <p:cNvSpPr>
            <a:spLocks noGrp="1"/>
          </p:cNvSpPr>
          <p:nvPr>
            <p:ph idx="1"/>
          </p:nvPr>
        </p:nvSpPr>
        <p:spPr/>
        <p:txBody>
          <a:bodyPr/>
          <a:lstStyle/>
          <a:p>
            <a:pPr marL="0" indent="0">
              <a:buNone/>
            </a:pPr>
            <a:r>
              <a:rPr lang="en-US" dirty="0"/>
              <a:t>Quality as defined by the FLVS mission is to ensure that ALL decisions are made with the student at the center, that they have some impact on transforming education, and that they lead to student success.</a:t>
            </a:r>
          </a:p>
          <a:p>
            <a:r>
              <a:rPr lang="en-US" dirty="0"/>
              <a:t>Guaranteed review and assurance of QM standards.</a:t>
            </a:r>
          </a:p>
          <a:p>
            <a:r>
              <a:rPr lang="en-US" dirty="0"/>
              <a:t>Opportunity to gather real-time data on student use of technology, barriers, and solutions.</a:t>
            </a:r>
          </a:p>
          <a:p>
            <a:pPr marL="0" indent="0">
              <a:buNone/>
            </a:pPr>
            <a:endParaRPr lang="en-US" dirty="0"/>
          </a:p>
        </p:txBody>
      </p:sp>
    </p:spTree>
    <p:extLst>
      <p:ext uri="{BB962C8B-B14F-4D97-AF65-F5344CB8AC3E}">
        <p14:creationId xmlns:p14="http://schemas.microsoft.com/office/powerpoint/2010/main" val="391022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Operational Quality Assurance - Ensuring Quality Across an Organization!</a:t>
            </a:r>
            <a:endParaRPr lang="en-US" dirty="0"/>
          </a:p>
        </p:txBody>
      </p:sp>
      <p:sp>
        <p:nvSpPr>
          <p:cNvPr id="3" name="Subtitle 2"/>
          <p:cNvSpPr>
            <a:spLocks noGrp="1"/>
          </p:cNvSpPr>
          <p:nvPr>
            <p:ph type="subTitle" idx="1"/>
          </p:nvPr>
        </p:nvSpPr>
        <p:spPr/>
        <p:txBody>
          <a:bodyPr/>
          <a:lstStyle/>
          <a:p>
            <a:r>
              <a:rPr lang="en-US" dirty="0"/>
              <a:t>Crystal Guiler</a:t>
            </a:r>
          </a:p>
        </p:txBody>
      </p:sp>
    </p:spTree>
    <p:extLst>
      <p:ext uri="{BB962C8B-B14F-4D97-AF65-F5344CB8AC3E}">
        <p14:creationId xmlns:p14="http://schemas.microsoft.com/office/powerpoint/2010/main" val="83714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D283A-5298-4B74-BFDB-B88FE8ECB2D8}"/>
              </a:ext>
            </a:extLst>
          </p:cNvPr>
          <p:cNvSpPr>
            <a:spLocks noGrp="1"/>
          </p:cNvSpPr>
          <p:nvPr>
            <p:ph type="title"/>
          </p:nvPr>
        </p:nvSpPr>
        <p:spPr/>
        <p:txBody>
          <a:bodyPr/>
          <a:lstStyle/>
          <a:p>
            <a:r>
              <a:rPr lang="en-US" dirty="0"/>
              <a:t>How does this all come together?</a:t>
            </a:r>
          </a:p>
        </p:txBody>
      </p:sp>
      <p:sp>
        <p:nvSpPr>
          <p:cNvPr id="3" name="Content Placeholder 2">
            <a:extLst>
              <a:ext uri="{FF2B5EF4-FFF2-40B4-BE49-F238E27FC236}">
                <a16:creationId xmlns:a16="http://schemas.microsoft.com/office/drawing/2014/main" xmlns="" id="{D9F4A2A8-B640-41CB-9522-5872380CD652}"/>
              </a:ext>
            </a:extLst>
          </p:cNvPr>
          <p:cNvSpPr>
            <a:spLocks noGrp="1"/>
          </p:cNvSpPr>
          <p:nvPr>
            <p:ph idx="1"/>
          </p:nvPr>
        </p:nvSpPr>
        <p:spPr/>
        <p:txBody>
          <a:bodyPr/>
          <a:lstStyle/>
          <a:p>
            <a:r>
              <a:rPr lang="en-US" dirty="0"/>
              <a:t>Quality as defined by the FLVS mission is to ensure that ALL decisions are made with the student at the center, that they have some impact on transforming education, and that they lead to student success.</a:t>
            </a:r>
          </a:p>
          <a:p>
            <a:pPr lvl="1"/>
            <a:r>
              <a:rPr lang="en-US" dirty="0"/>
              <a:t>Quality does not just live with one department.</a:t>
            </a:r>
          </a:p>
          <a:p>
            <a:pPr lvl="1"/>
            <a:r>
              <a:rPr lang="en-US" dirty="0"/>
              <a:t>Quality is the driving force in decision making.</a:t>
            </a:r>
          </a:p>
          <a:p>
            <a:pPr lvl="1"/>
            <a:r>
              <a:rPr lang="en-US" dirty="0"/>
              <a:t>Quality cannot be sacrificed.</a:t>
            </a:r>
          </a:p>
          <a:p>
            <a:pPr lvl="1"/>
            <a:r>
              <a:rPr lang="en-US" dirty="0"/>
              <a:t>Quality decisions are mapped from your mission.</a:t>
            </a:r>
          </a:p>
        </p:txBody>
      </p:sp>
    </p:spTree>
    <p:extLst>
      <p:ext uri="{BB962C8B-B14F-4D97-AF65-F5344CB8AC3E}">
        <p14:creationId xmlns:p14="http://schemas.microsoft.com/office/powerpoint/2010/main" val="2727182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D283A-5298-4B74-BFDB-B88FE8ECB2D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xmlns="" id="{D9F4A2A8-B640-41CB-9522-5872380CD652}"/>
              </a:ext>
            </a:extLst>
          </p:cNvPr>
          <p:cNvSpPr>
            <a:spLocks noGrp="1"/>
          </p:cNvSpPr>
          <p:nvPr>
            <p:ph idx="1"/>
          </p:nvPr>
        </p:nvSpPr>
        <p:spPr/>
        <p:txBody>
          <a:bodyPr/>
          <a:lstStyle/>
          <a:p>
            <a:r>
              <a:rPr lang="en-US" dirty="0"/>
              <a:t>You have $25,000 to spend in instruction.  What do you do with it?</a:t>
            </a:r>
          </a:p>
          <a:p>
            <a:pPr lvl="1"/>
            <a:r>
              <a:rPr lang="en-US" dirty="0"/>
              <a:t>What is your mission?</a:t>
            </a:r>
          </a:p>
          <a:p>
            <a:pPr lvl="1"/>
            <a:r>
              <a:rPr lang="en-US" dirty="0"/>
              <a:t>What does the data say is the highest need?</a:t>
            </a:r>
          </a:p>
          <a:p>
            <a:pPr lvl="2"/>
            <a:r>
              <a:rPr lang="en-US" dirty="0"/>
              <a:t>Teacher PD?</a:t>
            </a:r>
          </a:p>
          <a:p>
            <a:pPr lvl="2"/>
            <a:r>
              <a:rPr lang="en-US" dirty="0"/>
              <a:t>Lower student loads?</a:t>
            </a:r>
          </a:p>
          <a:p>
            <a:pPr lvl="2"/>
            <a:r>
              <a:rPr lang="en-US" dirty="0"/>
              <a:t>Hiring outside support in web development or accessibility?</a:t>
            </a:r>
          </a:p>
          <a:p>
            <a:pPr lvl="2"/>
            <a:r>
              <a:rPr lang="en-US" dirty="0"/>
              <a:t>Don’t have the data?  Invest in the data!  What we think we need is not always what we do need.  Only data can tell us this.</a:t>
            </a:r>
          </a:p>
          <a:p>
            <a:pPr lvl="2"/>
            <a:endParaRPr lang="en-US" dirty="0"/>
          </a:p>
        </p:txBody>
      </p:sp>
    </p:spTree>
    <p:extLst>
      <p:ext uri="{BB962C8B-B14F-4D97-AF65-F5344CB8AC3E}">
        <p14:creationId xmlns:p14="http://schemas.microsoft.com/office/powerpoint/2010/main" val="2659955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A4B60-D2C6-4FC3-B5F8-C4AB11B9C3A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xmlns="" id="{E9525B27-E1BA-4173-8AD6-31A9B36A4F3F}"/>
              </a:ext>
            </a:extLst>
          </p:cNvPr>
          <p:cNvSpPr>
            <a:spLocks noGrp="1"/>
          </p:cNvSpPr>
          <p:nvPr>
            <p:ph idx="1"/>
          </p:nvPr>
        </p:nvSpPr>
        <p:spPr/>
        <p:txBody>
          <a:bodyPr/>
          <a:lstStyle/>
          <a:p>
            <a:r>
              <a:rPr lang="en-US" dirty="0"/>
              <a:t>You have $30,000 to spend on IT.  What do you do with it?</a:t>
            </a:r>
          </a:p>
          <a:p>
            <a:pPr lvl="1"/>
            <a:r>
              <a:rPr lang="en-US" dirty="0"/>
              <a:t>What is the biggest need?</a:t>
            </a:r>
          </a:p>
          <a:p>
            <a:pPr lvl="1"/>
            <a:r>
              <a:rPr lang="en-US" dirty="0"/>
              <a:t>How do you know that is the biggest need?</a:t>
            </a:r>
          </a:p>
          <a:p>
            <a:pPr lvl="1"/>
            <a:r>
              <a:rPr lang="en-US" dirty="0"/>
              <a:t>Data</a:t>
            </a:r>
          </a:p>
          <a:p>
            <a:pPr lvl="2"/>
            <a:r>
              <a:rPr lang="en-US" dirty="0"/>
              <a:t>Data</a:t>
            </a:r>
          </a:p>
          <a:p>
            <a:pPr lvl="3"/>
            <a:r>
              <a:rPr lang="en-US" dirty="0"/>
              <a:t>Data</a:t>
            </a:r>
          </a:p>
          <a:p>
            <a:pPr lvl="4"/>
            <a:r>
              <a:rPr lang="en-US" dirty="0"/>
              <a:t>Data</a:t>
            </a:r>
          </a:p>
          <a:p>
            <a:pPr lvl="1"/>
            <a:endParaRPr lang="en-US" dirty="0"/>
          </a:p>
        </p:txBody>
      </p:sp>
    </p:spTree>
    <p:extLst>
      <p:ext uri="{BB962C8B-B14F-4D97-AF65-F5344CB8AC3E}">
        <p14:creationId xmlns:p14="http://schemas.microsoft.com/office/powerpoint/2010/main" val="3463316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D283A-5298-4B74-BFDB-B88FE8ECB2D8}"/>
              </a:ext>
            </a:extLst>
          </p:cNvPr>
          <p:cNvSpPr>
            <a:spLocks noGrp="1"/>
          </p:cNvSpPr>
          <p:nvPr>
            <p:ph type="title"/>
          </p:nvPr>
        </p:nvSpPr>
        <p:spPr/>
        <p:txBody>
          <a:bodyPr/>
          <a:lstStyle/>
          <a:p>
            <a:r>
              <a:rPr lang="en-US" dirty="0"/>
              <a:t>Invest</a:t>
            </a:r>
          </a:p>
        </p:txBody>
      </p:sp>
      <p:sp>
        <p:nvSpPr>
          <p:cNvPr id="3" name="Content Placeholder 2">
            <a:extLst>
              <a:ext uri="{FF2B5EF4-FFF2-40B4-BE49-F238E27FC236}">
                <a16:creationId xmlns:a16="http://schemas.microsoft.com/office/drawing/2014/main" xmlns="" id="{D9F4A2A8-B640-41CB-9522-5872380CD652}"/>
              </a:ext>
            </a:extLst>
          </p:cNvPr>
          <p:cNvSpPr>
            <a:spLocks noGrp="1"/>
          </p:cNvSpPr>
          <p:nvPr>
            <p:ph idx="1"/>
          </p:nvPr>
        </p:nvSpPr>
        <p:spPr/>
        <p:txBody>
          <a:bodyPr/>
          <a:lstStyle/>
          <a:p>
            <a:r>
              <a:rPr lang="en-US" dirty="0"/>
              <a:t>Take your organization’s mission/values/commitment and define quality.</a:t>
            </a:r>
          </a:p>
          <a:p>
            <a:r>
              <a:rPr lang="en-US" dirty="0"/>
              <a:t>Ask yourself:  How are we measuring this in every department?</a:t>
            </a:r>
          </a:p>
          <a:p>
            <a:pPr lvl="1"/>
            <a:r>
              <a:rPr lang="en-US" dirty="0"/>
              <a:t>If you can answer this:  Get the data!  Never make a decision without data to support.  </a:t>
            </a:r>
          </a:p>
          <a:p>
            <a:pPr lvl="1"/>
            <a:r>
              <a:rPr lang="en-US" dirty="0"/>
              <a:t>If you cannot answer this, consider what you can do based on your definition of quality to gather this data.</a:t>
            </a:r>
          </a:p>
          <a:p>
            <a:pPr lvl="2"/>
            <a:r>
              <a:rPr lang="en-US" dirty="0"/>
              <a:t>Do you need more roles?  This doesn’t always mean more people?</a:t>
            </a:r>
          </a:p>
          <a:p>
            <a:pPr lvl="2"/>
            <a:r>
              <a:rPr lang="en-US" dirty="0"/>
              <a:t>Do you need review processes in place?</a:t>
            </a:r>
          </a:p>
          <a:p>
            <a:pPr lvl="2"/>
            <a:r>
              <a:rPr lang="en-US" dirty="0"/>
              <a:t>Do you need documentation (checklists/guidelines?</a:t>
            </a:r>
          </a:p>
        </p:txBody>
      </p:sp>
    </p:spTree>
    <p:extLst>
      <p:ext uri="{BB962C8B-B14F-4D97-AF65-F5344CB8AC3E}">
        <p14:creationId xmlns:p14="http://schemas.microsoft.com/office/powerpoint/2010/main" val="3903292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D283A-5298-4B74-BFDB-B88FE8ECB2D8}"/>
              </a:ext>
            </a:extLst>
          </p:cNvPr>
          <p:cNvSpPr>
            <a:spLocks noGrp="1"/>
          </p:cNvSpPr>
          <p:nvPr>
            <p:ph type="title"/>
          </p:nvPr>
        </p:nvSpPr>
        <p:spPr/>
        <p:txBody>
          <a:bodyPr/>
          <a:lstStyle/>
          <a:p>
            <a:r>
              <a:rPr lang="en-US" dirty="0"/>
              <a:t>Don’t get caught up in the tennis match! </a:t>
            </a:r>
          </a:p>
        </p:txBody>
      </p:sp>
      <p:sp>
        <p:nvSpPr>
          <p:cNvPr id="3" name="Content Placeholder 2">
            <a:extLst>
              <a:ext uri="{FF2B5EF4-FFF2-40B4-BE49-F238E27FC236}">
                <a16:creationId xmlns:a16="http://schemas.microsoft.com/office/drawing/2014/main" xmlns="" id="{D9F4A2A8-B640-41CB-9522-5872380CD652}"/>
              </a:ext>
            </a:extLst>
          </p:cNvPr>
          <p:cNvSpPr>
            <a:spLocks noGrp="1"/>
          </p:cNvSpPr>
          <p:nvPr>
            <p:ph idx="1"/>
          </p:nvPr>
        </p:nvSpPr>
        <p:spPr/>
        <p:txBody>
          <a:bodyPr>
            <a:normAutofit/>
          </a:bodyPr>
          <a:lstStyle/>
          <a:p>
            <a:r>
              <a:rPr lang="en-US" dirty="0"/>
              <a:t>Decision-making with quality in mind is not easy.</a:t>
            </a:r>
          </a:p>
          <a:p>
            <a:r>
              <a:rPr lang="en-US" dirty="0"/>
              <a:t>A quick decision can only be made with data.  If data does not exist then invest in the data not the decision.</a:t>
            </a:r>
          </a:p>
          <a:p>
            <a:r>
              <a:rPr lang="en-US" dirty="0"/>
              <a:t>Prove it before you bruise it.</a:t>
            </a:r>
          </a:p>
        </p:txBody>
      </p:sp>
    </p:spTree>
    <p:extLst>
      <p:ext uri="{BB962C8B-B14F-4D97-AF65-F5344CB8AC3E}">
        <p14:creationId xmlns:p14="http://schemas.microsoft.com/office/powerpoint/2010/main" val="820751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D283A-5298-4B74-BFDB-B88FE8ECB2D8}"/>
              </a:ext>
            </a:extLst>
          </p:cNvPr>
          <p:cNvSpPr>
            <a:spLocks noGrp="1"/>
          </p:cNvSpPr>
          <p:nvPr>
            <p:ph type="title"/>
          </p:nvPr>
        </p:nvSpPr>
        <p:spPr/>
        <p:txBody>
          <a:bodyPr/>
          <a:lstStyle/>
          <a:p>
            <a:r>
              <a:rPr lang="en-US" dirty="0"/>
              <a:t>Prove it before you bruise it!</a:t>
            </a:r>
          </a:p>
        </p:txBody>
      </p:sp>
      <p:sp>
        <p:nvSpPr>
          <p:cNvPr id="3" name="Content Placeholder 2">
            <a:extLst>
              <a:ext uri="{FF2B5EF4-FFF2-40B4-BE49-F238E27FC236}">
                <a16:creationId xmlns:a16="http://schemas.microsoft.com/office/drawing/2014/main" xmlns="" id="{D9F4A2A8-B640-41CB-9522-5872380CD652}"/>
              </a:ext>
            </a:extLst>
          </p:cNvPr>
          <p:cNvSpPr>
            <a:spLocks noGrp="1"/>
          </p:cNvSpPr>
          <p:nvPr>
            <p:ph idx="1"/>
          </p:nvPr>
        </p:nvSpPr>
        <p:spPr/>
        <p:txBody>
          <a:bodyPr>
            <a:normAutofit/>
          </a:bodyPr>
          <a:lstStyle/>
          <a:p>
            <a:r>
              <a:rPr lang="en-US" dirty="0"/>
              <a:t>What if I don’t have the data?</a:t>
            </a:r>
          </a:p>
          <a:p>
            <a:r>
              <a:rPr lang="en-US" dirty="0"/>
              <a:t>Pilot the decision and gather that data!</a:t>
            </a:r>
          </a:p>
          <a:p>
            <a:r>
              <a:rPr lang="en-US" dirty="0"/>
              <a:t>Decisions made solely without data are like gambling on a slot machine.  You may win but likely you’ll be in the same or a worse state at the end.</a:t>
            </a:r>
          </a:p>
          <a:p>
            <a:r>
              <a:rPr lang="en-US" dirty="0"/>
              <a:t>Ask yourself</a:t>
            </a:r>
          </a:p>
          <a:p>
            <a:pPr lvl="1"/>
            <a:r>
              <a:rPr lang="en-US" dirty="0"/>
              <a:t>How long do we have to make this decision?</a:t>
            </a:r>
          </a:p>
          <a:p>
            <a:pPr lvl="1"/>
            <a:r>
              <a:rPr lang="en-US" dirty="0"/>
              <a:t>Does it align with our mission?</a:t>
            </a:r>
          </a:p>
          <a:p>
            <a:pPr lvl="1"/>
            <a:r>
              <a:rPr lang="en-US" dirty="0"/>
              <a:t>If I have to make it now what data do I wish I had to make it?</a:t>
            </a:r>
          </a:p>
          <a:p>
            <a:pPr lvl="1"/>
            <a:r>
              <a:rPr lang="en-US" dirty="0"/>
              <a:t>Get that data!</a:t>
            </a:r>
          </a:p>
        </p:txBody>
      </p:sp>
    </p:spTree>
    <p:extLst>
      <p:ext uri="{BB962C8B-B14F-4D97-AF65-F5344CB8AC3E}">
        <p14:creationId xmlns:p14="http://schemas.microsoft.com/office/powerpoint/2010/main" val="4063669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D283A-5298-4B74-BFDB-B88FE8ECB2D8}"/>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xmlns="" id="{D9F4A2A8-B640-41CB-9522-5872380CD652}"/>
              </a:ext>
            </a:extLst>
          </p:cNvPr>
          <p:cNvSpPr>
            <a:spLocks noGrp="1"/>
          </p:cNvSpPr>
          <p:nvPr>
            <p:ph idx="1"/>
          </p:nvPr>
        </p:nvSpPr>
        <p:spPr/>
        <p:txBody>
          <a:bodyPr>
            <a:normAutofit/>
          </a:bodyPr>
          <a:lstStyle/>
          <a:p>
            <a:pPr marL="0" indent="0">
              <a:buNone/>
            </a:pPr>
            <a:r>
              <a:rPr lang="en-US" dirty="0">
                <a:hlinkClick r:id="rId2"/>
              </a:rPr>
              <a:t>cguiler@flvs.net</a:t>
            </a:r>
            <a:r>
              <a:rPr lang="en-US" dirty="0"/>
              <a:t> </a:t>
            </a:r>
          </a:p>
          <a:p>
            <a:pPr marL="0" indent="0">
              <a:buNone/>
            </a:pPr>
            <a:r>
              <a:rPr lang="en-US" dirty="0"/>
              <a:t>813-446-6215</a:t>
            </a:r>
          </a:p>
        </p:txBody>
      </p:sp>
    </p:spTree>
    <p:extLst>
      <p:ext uri="{BB962C8B-B14F-4D97-AF65-F5344CB8AC3E}">
        <p14:creationId xmlns:p14="http://schemas.microsoft.com/office/powerpoint/2010/main" val="665735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83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4" name="Text Placeholder 3"/>
          <p:cNvSpPr>
            <a:spLocks noGrp="1"/>
          </p:cNvSpPr>
          <p:nvPr>
            <p:ph type="body" idx="4294967295"/>
          </p:nvPr>
        </p:nvSpPr>
        <p:spPr>
          <a:xfrm>
            <a:off x="287079" y="1690688"/>
            <a:ext cx="5157788" cy="4444298"/>
          </a:xfrm>
        </p:spPr>
        <p:txBody>
          <a:bodyPr>
            <a:normAutofit/>
          </a:bodyPr>
          <a:lstStyle/>
          <a:p>
            <a:endParaRPr lang="en-US" dirty="0"/>
          </a:p>
          <a:p>
            <a:r>
              <a:rPr lang="en-US" dirty="0"/>
              <a:t>Decisions in Leadership</a:t>
            </a:r>
          </a:p>
          <a:p>
            <a:r>
              <a:rPr lang="en-US" dirty="0"/>
              <a:t>Who/What do we ultimately serve?</a:t>
            </a:r>
          </a:p>
          <a:p>
            <a:r>
              <a:rPr lang="en-US" dirty="0"/>
              <a:t>Decision Mapping</a:t>
            </a:r>
          </a:p>
          <a:p>
            <a:r>
              <a:rPr lang="en-US" dirty="0"/>
              <a:t>Prove it before you bruise it!</a:t>
            </a:r>
          </a:p>
          <a:p>
            <a:pPr marL="0" indent="0">
              <a:buNone/>
            </a:pPr>
            <a:endParaRPr lang="en-US" dirty="0"/>
          </a:p>
          <a:p>
            <a:endParaRPr lang="en-US" dirty="0"/>
          </a:p>
          <a:p>
            <a:pPr algn="ctr"/>
            <a:endParaRPr lang="en-US" dirty="0"/>
          </a:p>
        </p:txBody>
      </p:sp>
      <p:pic>
        <p:nvPicPr>
          <p:cNvPr id="1032" name="Picture 8" descr="Image result for agenda">
            <a:extLst>
              <a:ext uri="{FF2B5EF4-FFF2-40B4-BE49-F238E27FC236}">
                <a16:creationId xmlns:a16="http://schemas.microsoft.com/office/drawing/2014/main" xmlns="" id="{39789E68-32E6-4E59-A0E3-E1E43DDA010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23712" y="1714622"/>
            <a:ext cx="3444381" cy="354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83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 in Leadership</a:t>
            </a:r>
          </a:p>
        </p:txBody>
      </p:sp>
      <p:pic>
        <p:nvPicPr>
          <p:cNvPr id="2050" name="Picture 2" descr="Related image">
            <a:extLst>
              <a:ext uri="{FF2B5EF4-FFF2-40B4-BE49-F238E27FC236}">
                <a16:creationId xmlns:a16="http://schemas.microsoft.com/office/drawing/2014/main" xmlns="" id="{671D335F-F9A8-4171-A1B9-36EC6415F08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6681" y="2061259"/>
            <a:ext cx="6341962" cy="41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5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B2F2779-940E-41AB-B777-4AD118E1B5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385" y="2002421"/>
            <a:ext cx="2614914" cy="2614914"/>
          </a:xfrm>
          <a:prstGeom prst="rect">
            <a:avLst/>
          </a:prstGeom>
        </p:spPr>
      </p:pic>
      <p:pic>
        <p:nvPicPr>
          <p:cNvPr id="10" name="Picture 9">
            <a:extLst>
              <a:ext uri="{FF2B5EF4-FFF2-40B4-BE49-F238E27FC236}">
                <a16:creationId xmlns:a16="http://schemas.microsoft.com/office/drawing/2014/main" xmlns="" id="{F895A6F5-FC07-439A-8412-6C57A21AE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3448" y="2002421"/>
            <a:ext cx="2978552" cy="2978552"/>
          </a:xfrm>
          <a:prstGeom prst="rect">
            <a:avLst/>
          </a:prstGeom>
        </p:spPr>
      </p:pic>
      <p:pic>
        <p:nvPicPr>
          <p:cNvPr id="12" name="Picture 11">
            <a:extLst>
              <a:ext uri="{FF2B5EF4-FFF2-40B4-BE49-F238E27FC236}">
                <a16:creationId xmlns:a16="http://schemas.microsoft.com/office/drawing/2014/main" xmlns="" id="{58D931A3-02B2-4F3C-B647-C0B51662E6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5416" y="4414294"/>
            <a:ext cx="3181167" cy="2187054"/>
          </a:xfrm>
          <a:prstGeom prst="rect">
            <a:avLst/>
          </a:prstGeom>
        </p:spPr>
      </p:pic>
      <p:pic>
        <p:nvPicPr>
          <p:cNvPr id="14" name="Picture 13">
            <a:extLst>
              <a:ext uri="{FF2B5EF4-FFF2-40B4-BE49-F238E27FC236}">
                <a16:creationId xmlns:a16="http://schemas.microsoft.com/office/drawing/2014/main" xmlns="" id="{7513BCD4-2A66-4C4C-9407-F3FE40621399}"/>
              </a:ext>
            </a:extLst>
          </p:cNvPr>
          <p:cNvPicPr>
            <a:picLocks noChangeAspect="1"/>
          </p:cNvPicPr>
          <p:nvPr/>
        </p:nvPicPr>
        <p:blipFill>
          <a:blip r:embed="rId5"/>
          <a:stretch>
            <a:fillRect/>
          </a:stretch>
        </p:blipFill>
        <p:spPr>
          <a:xfrm>
            <a:off x="3632200" y="242345"/>
            <a:ext cx="4927600" cy="3924300"/>
          </a:xfrm>
          <a:prstGeom prst="rect">
            <a:avLst/>
          </a:prstGeom>
        </p:spPr>
      </p:pic>
    </p:spTree>
    <p:extLst>
      <p:ext uri="{BB962C8B-B14F-4D97-AF65-F5344CB8AC3E}">
        <p14:creationId xmlns:p14="http://schemas.microsoft.com/office/powerpoint/2010/main" val="220411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D2641-0E16-4D6B-9751-471100462C78}"/>
              </a:ext>
            </a:extLst>
          </p:cNvPr>
          <p:cNvSpPr>
            <a:spLocks noGrp="1"/>
          </p:cNvSpPr>
          <p:nvPr>
            <p:ph type="title"/>
          </p:nvPr>
        </p:nvSpPr>
        <p:spPr/>
        <p:txBody>
          <a:bodyPr/>
          <a:lstStyle/>
          <a:p>
            <a:r>
              <a:rPr lang="en-US" dirty="0"/>
              <a:t>Most Importantly…</a:t>
            </a:r>
          </a:p>
        </p:txBody>
      </p:sp>
      <p:pic>
        <p:nvPicPr>
          <p:cNvPr id="5" name="Picture 4">
            <a:extLst>
              <a:ext uri="{FF2B5EF4-FFF2-40B4-BE49-F238E27FC236}">
                <a16:creationId xmlns:a16="http://schemas.microsoft.com/office/drawing/2014/main" xmlns="" id="{47653CB9-D569-4E2D-ABB9-99A2AD321392}"/>
              </a:ext>
            </a:extLst>
          </p:cNvPr>
          <p:cNvPicPr>
            <a:picLocks noChangeAspect="1"/>
          </p:cNvPicPr>
          <p:nvPr/>
        </p:nvPicPr>
        <p:blipFill>
          <a:blip r:embed="rId2"/>
          <a:stretch>
            <a:fillRect/>
          </a:stretch>
        </p:blipFill>
        <p:spPr>
          <a:xfrm>
            <a:off x="3536457" y="1924188"/>
            <a:ext cx="5119085" cy="3966361"/>
          </a:xfrm>
          <a:prstGeom prst="rect">
            <a:avLst/>
          </a:prstGeom>
        </p:spPr>
      </p:pic>
    </p:spTree>
    <p:extLst>
      <p:ext uri="{BB962C8B-B14F-4D97-AF65-F5344CB8AC3E}">
        <p14:creationId xmlns:p14="http://schemas.microsoft.com/office/powerpoint/2010/main" val="73448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83BB2049-C0A5-4D50-B051-8EB9190ED4B7}"/>
              </a:ext>
            </a:extLst>
          </p:cNvPr>
          <p:cNvGraphicFramePr/>
          <p:nvPr>
            <p:extLst>
              <p:ext uri="{D42A27DB-BD31-4B8C-83A1-F6EECF244321}">
                <p14:modId xmlns:p14="http://schemas.microsoft.com/office/powerpoint/2010/main" val="144106660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530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A09C191-BEF0-4C62-8745-4CCAFFA3D1FF}"/>
              </a:ext>
            </a:extLst>
          </p:cNvPr>
          <p:cNvSpPr>
            <a:spLocks noGrp="1"/>
          </p:cNvSpPr>
          <p:nvPr>
            <p:ph type="title"/>
          </p:nvPr>
        </p:nvSpPr>
        <p:spPr/>
        <p:txBody>
          <a:bodyPr/>
          <a:lstStyle/>
          <a:p>
            <a:r>
              <a:rPr lang="en-US" dirty="0"/>
              <a:t>OK and what does this have to do with Quality Assurance?</a:t>
            </a:r>
          </a:p>
        </p:txBody>
      </p:sp>
      <p:pic>
        <p:nvPicPr>
          <p:cNvPr id="7" name="Picture 6">
            <a:extLst>
              <a:ext uri="{FF2B5EF4-FFF2-40B4-BE49-F238E27FC236}">
                <a16:creationId xmlns:a16="http://schemas.microsoft.com/office/drawing/2014/main" xmlns="" id="{09BC8129-66B9-47CE-B18E-5614F7BC5284}"/>
              </a:ext>
            </a:extLst>
          </p:cNvPr>
          <p:cNvPicPr>
            <a:picLocks noChangeAspect="1"/>
          </p:cNvPicPr>
          <p:nvPr/>
        </p:nvPicPr>
        <p:blipFill>
          <a:blip r:embed="rId2"/>
          <a:stretch>
            <a:fillRect/>
          </a:stretch>
        </p:blipFill>
        <p:spPr>
          <a:xfrm>
            <a:off x="1199306" y="1944547"/>
            <a:ext cx="9546880" cy="3577059"/>
          </a:xfrm>
          <a:prstGeom prst="rect">
            <a:avLst/>
          </a:prstGeom>
        </p:spPr>
      </p:pic>
    </p:spTree>
    <p:extLst>
      <p:ext uri="{BB962C8B-B14F-4D97-AF65-F5344CB8AC3E}">
        <p14:creationId xmlns:p14="http://schemas.microsoft.com/office/powerpoint/2010/main" val="143326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Define Quality</a:t>
            </a:r>
          </a:p>
        </p:txBody>
      </p:sp>
      <p:sp>
        <p:nvSpPr>
          <p:cNvPr id="3" name="Content Placeholder 2"/>
          <p:cNvSpPr>
            <a:spLocks noGrp="1"/>
          </p:cNvSpPr>
          <p:nvPr>
            <p:ph idx="1"/>
          </p:nvPr>
        </p:nvSpPr>
        <p:spPr/>
        <p:txBody>
          <a:bodyPr/>
          <a:lstStyle/>
          <a:p>
            <a:pPr marL="0" indent="0">
              <a:buNone/>
            </a:pPr>
            <a:endParaRPr lang="en-US" dirty="0"/>
          </a:p>
          <a:p>
            <a:endParaRPr lang="en-US" dirty="0"/>
          </a:p>
        </p:txBody>
      </p:sp>
      <p:pic>
        <p:nvPicPr>
          <p:cNvPr id="5" name="Picture 4">
            <a:extLst>
              <a:ext uri="{FF2B5EF4-FFF2-40B4-BE49-F238E27FC236}">
                <a16:creationId xmlns:a16="http://schemas.microsoft.com/office/drawing/2014/main" xmlns="" id="{861CF19F-E8D7-4399-9DB8-B9D02D9F9547}"/>
              </a:ext>
            </a:extLst>
          </p:cNvPr>
          <p:cNvPicPr>
            <a:picLocks noChangeAspect="1"/>
          </p:cNvPicPr>
          <p:nvPr/>
        </p:nvPicPr>
        <p:blipFill>
          <a:blip r:embed="rId2"/>
          <a:stretch>
            <a:fillRect/>
          </a:stretch>
        </p:blipFill>
        <p:spPr>
          <a:xfrm>
            <a:off x="4194858" y="2357705"/>
            <a:ext cx="3802284" cy="3819258"/>
          </a:xfrm>
          <a:prstGeom prst="rect">
            <a:avLst/>
          </a:prstGeom>
        </p:spPr>
      </p:pic>
    </p:spTree>
    <p:extLst>
      <p:ext uri="{BB962C8B-B14F-4D97-AF65-F5344CB8AC3E}">
        <p14:creationId xmlns:p14="http://schemas.microsoft.com/office/powerpoint/2010/main" val="4085860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 xmlns="2e66de55-d9ea-4fa0-84fe-509981a97c21" xsi:nil="true"/>
    <PublishingExpirationDate xmlns="http://schemas.microsoft.com/sharepoint/v3" xsi:nil="true"/>
    <PublishingStartDate xmlns="http://schemas.microsoft.com/sharepoint/v3" xsi:nil="true"/>
    <SharedWithUsers xmlns="293a6c3f-0eea-48f7-b105-d3b6a410fc61">
      <UserInfo>
        <DisplayName>Guiler, Crystal</DisplayName>
        <AccountId>76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763FEF438F8A47A102C0C5DF36D7FF" ma:contentTypeVersion="6" ma:contentTypeDescription="Create a new document." ma:contentTypeScope="" ma:versionID="bfd709872edccfcc3f08d3a37e015fd5">
  <xsd:schema xmlns:xsd="http://www.w3.org/2001/XMLSchema" xmlns:xs="http://www.w3.org/2001/XMLSchema" xmlns:p="http://schemas.microsoft.com/office/2006/metadata/properties" xmlns:ns1="http://schemas.microsoft.com/sharepoint/v3" xmlns:ns2="293a6c3f-0eea-48f7-b105-d3b6a410fc61" xmlns:ns3="2e66de55-d9ea-4fa0-84fe-509981a97c21" targetNamespace="http://schemas.microsoft.com/office/2006/metadata/properties" ma:root="true" ma:fieldsID="c2aa3ca89c725a3052b97bd7bf628503" ns1:_="" ns2:_="" ns3:_="">
    <xsd:import namespace="http://schemas.microsoft.com/sharepoint/v3"/>
    <xsd:import namespace="293a6c3f-0eea-48f7-b105-d3b6a410fc61"/>
    <xsd:import namespace="2e66de55-d9ea-4fa0-84fe-509981a97c21"/>
    <xsd:element name="properties">
      <xsd:complexType>
        <xsd:sequence>
          <xsd:element name="documentManagement">
            <xsd:complexType>
              <xsd:all>
                <xsd:element ref="ns2:SharedWithUsers" minOccurs="0"/>
                <xsd:element ref="ns2:SharedWithDetails" minOccurs="0"/>
                <xsd:element ref="ns3:Info"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3a6c3f-0eea-48f7-b105-d3b6a410fc6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66de55-d9ea-4fa0-84fe-509981a97c21" elementFormDefault="qualified">
    <xsd:import namespace="http://schemas.microsoft.com/office/2006/documentManagement/types"/>
    <xsd:import namespace="http://schemas.microsoft.com/office/infopath/2007/PartnerControls"/>
    <xsd:element name="Info" ma:index="12" nillable="true" ma:displayName="Info" ma:internalName="Info">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82F22F-641F-4F92-AC9E-C82AA6B3D466}">
  <ds:schemaRefs>
    <ds:schemaRef ds:uri="293a6c3f-0eea-48f7-b105-d3b6a410fc61"/>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2e66de55-d9ea-4fa0-84fe-509981a97c21"/>
    <ds:schemaRef ds:uri="http://schemas.microsoft.com/sharepoint/v3"/>
    <ds:schemaRef ds:uri="http://purl.org/dc/dcmitype/"/>
  </ds:schemaRefs>
</ds:datastoreItem>
</file>

<file path=customXml/itemProps2.xml><?xml version="1.0" encoding="utf-8"?>
<ds:datastoreItem xmlns:ds="http://schemas.openxmlformats.org/officeDocument/2006/customXml" ds:itemID="{6DA09FC4-46C4-411A-B75F-393C260B95AE}">
  <ds:schemaRefs>
    <ds:schemaRef ds:uri="http://schemas.microsoft.com/sharepoint/v3/contenttype/forms"/>
  </ds:schemaRefs>
</ds:datastoreItem>
</file>

<file path=customXml/itemProps3.xml><?xml version="1.0" encoding="utf-8"?>
<ds:datastoreItem xmlns:ds="http://schemas.openxmlformats.org/officeDocument/2006/customXml" ds:itemID="{C6D02991-126C-4EBB-9716-51FBBA9AC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3a6c3f-0eea-48f7-b105-d3b6a410fc61"/>
    <ds:schemaRef ds:uri="2e66de55-d9ea-4fa0-84fe-509981a97c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971</TotalTime>
  <Words>1002</Words>
  <Application>Microsoft Macintosh PowerPoint</Application>
  <PresentationFormat>Widescreen</PresentationFormat>
  <Paragraphs>114</Paragraphs>
  <Slides>27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Helvetica</vt:lpstr>
      <vt:lpstr>Office Theme</vt:lpstr>
      <vt:lpstr>PowerPoint Presentation</vt:lpstr>
      <vt:lpstr>Operational Quality Assurance - Ensuring Quality Across an Organization!</vt:lpstr>
      <vt:lpstr>Agenda</vt:lpstr>
      <vt:lpstr>Decisions in Leadership</vt:lpstr>
      <vt:lpstr>PowerPoint Presentation</vt:lpstr>
      <vt:lpstr>Most Importantly…</vt:lpstr>
      <vt:lpstr>PowerPoint Presentation</vt:lpstr>
      <vt:lpstr>OK and what does this have to do with Quality Assurance?</vt:lpstr>
      <vt:lpstr>Define Quality</vt:lpstr>
      <vt:lpstr>Define Quality</vt:lpstr>
      <vt:lpstr>Example</vt:lpstr>
      <vt:lpstr>Decisions with Quality Assurance at the Forefront.</vt:lpstr>
      <vt:lpstr>QM Standards can help!</vt:lpstr>
      <vt:lpstr>Departments and QM</vt:lpstr>
      <vt:lpstr>Why do we have QAI?</vt:lpstr>
      <vt:lpstr>Departments and QM</vt:lpstr>
      <vt:lpstr>Why do we have a team for QA and CS?</vt:lpstr>
      <vt:lpstr>Departmental Decisions and QM</vt:lpstr>
      <vt:lpstr>Why do we have a team for QA in IT?</vt:lpstr>
      <vt:lpstr>How does this all come together?</vt:lpstr>
      <vt:lpstr>Example</vt:lpstr>
      <vt:lpstr>Example</vt:lpstr>
      <vt:lpstr>Invest</vt:lpstr>
      <vt:lpstr>Don’t get caught up in the tennis match! </vt:lpstr>
      <vt:lpstr>Prove it before you bruise it!</vt:lpstr>
      <vt:lpstr>Contact</vt:lpstr>
      <vt:lpstr>PowerPoint Presentation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Helmick, Blaine</dc:creator>
  <cp:lastModifiedBy>Microsoft Office User</cp:lastModifiedBy>
  <cp:revision>42</cp:revision>
  <dcterms:created xsi:type="dcterms:W3CDTF">2016-04-20T00:45:47Z</dcterms:created>
  <dcterms:modified xsi:type="dcterms:W3CDTF">2017-09-28T15:52:11Z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0x01010009763FEF438F8A47A102C0C5DF36D7FF</vt:lpwstr>
  </property>
</Properties>
</file>