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56" r:id="rId4"/>
    <p:sldId id="270" r:id="rId5"/>
    <p:sldId id="272" r:id="rId6"/>
    <p:sldId id="273" r:id="rId7"/>
    <p:sldId id="274" r:id="rId8"/>
    <p:sldId id="275" r:id="rId9"/>
    <p:sldId id="257" r:id="rId10"/>
    <p:sldId id="276" r:id="rId11"/>
    <p:sldId id="260" r:id="rId12"/>
    <p:sldId id="277" r:id="rId13"/>
    <p:sldId id="261" r:id="rId14"/>
    <p:sldId id="263" r:id="rId15"/>
    <p:sldId id="262" r:id="rId16"/>
    <p:sldId id="258" r:id="rId17"/>
    <p:sldId id="259" r:id="rId18"/>
    <p:sldId id="265" r:id="rId19"/>
    <p:sldId id="266" r:id="rId20"/>
    <p:sldId id="278" r:id="rId21"/>
    <p:sldId id="279" r:id="rId22"/>
    <p:sldId id="264" r:id="rId23"/>
    <p:sldId id="26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baranovic\Desktop\Moodle%20QM%20Data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baranovic\Desktop\Moodle%20QM%20Data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baranovic\Desktop\Moodle%20QM%20Data\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Actions Per</a:t>
            </a:r>
            <a:r>
              <a:rPr lang="en-US" baseline="0"/>
              <a:t> Student By Semester</a:t>
            </a:r>
          </a:p>
        </c:rich>
      </c:tx>
      <c:layout>
        <c:manualLayout>
          <c:xMode val="edge"/>
          <c:yMode val="edge"/>
          <c:x val="0.34597435897435896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799111649505348E-2"/>
          <c:y val="5.7574074074074083E-2"/>
          <c:w val="0.90699576014536643"/>
          <c:h val="0.8883550597841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Connections!$A$4</c:f>
              <c:strCache>
                <c:ptCount val="1"/>
                <c:pt idx="0">
                  <c:v>Average 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4-4015-B50B-57576233C2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4-4015-B50B-57576233C21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84-4015-B50B-57576233C21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84-4015-B50B-57576233C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Connections!$B$2:$I$3</c:f>
              <c:multiLvlStrCache>
                <c:ptCount val="8"/>
                <c:lvl>
                  <c:pt idx="0">
                    <c:v>2017</c:v>
                  </c:pt>
                  <c:pt idx="1">
                    <c:v>2014</c:v>
                  </c:pt>
                  <c:pt idx="2">
                    <c:v>2017</c:v>
                  </c:pt>
                  <c:pt idx="3">
                    <c:v>2014</c:v>
                  </c:pt>
                  <c:pt idx="4">
                    <c:v>2017</c:v>
                  </c:pt>
                  <c:pt idx="5">
                    <c:v>2014</c:v>
                  </c:pt>
                  <c:pt idx="6">
                    <c:v>2017</c:v>
                  </c:pt>
                  <c:pt idx="7">
                    <c:v>2014</c:v>
                  </c:pt>
                </c:lvl>
                <c:lvl>
                  <c:pt idx="0">
                    <c:v>Fall</c:v>
                  </c:pt>
                  <c:pt idx="2">
                    <c:v>Spring</c:v>
                  </c:pt>
                  <c:pt idx="4">
                    <c:v>Summer</c:v>
                  </c:pt>
                  <c:pt idx="6">
                    <c:v>Winter</c:v>
                  </c:pt>
                </c:lvl>
              </c:multiLvlStrCache>
            </c:multiLvlStrRef>
          </c:cat>
          <c:val>
            <c:numRef>
              <c:f>Connections!$B$4:$I$4</c:f>
              <c:numCache>
                <c:formatCode>General</c:formatCode>
                <c:ptCount val="8"/>
                <c:pt idx="0">
                  <c:v>877</c:v>
                </c:pt>
                <c:pt idx="1">
                  <c:v>806</c:v>
                </c:pt>
                <c:pt idx="2">
                  <c:v>1134</c:v>
                </c:pt>
                <c:pt idx="3">
                  <c:v>778</c:v>
                </c:pt>
                <c:pt idx="4">
                  <c:v>1091</c:v>
                </c:pt>
                <c:pt idx="5">
                  <c:v>875</c:v>
                </c:pt>
                <c:pt idx="6">
                  <c:v>821</c:v>
                </c:pt>
                <c:pt idx="7">
                  <c:v>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84-4015-B50B-5757623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0831600"/>
        <c:axId val="260831992"/>
      </c:barChart>
      <c:catAx>
        <c:axId val="26083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831992"/>
        <c:crosses val="autoZero"/>
        <c:auto val="1"/>
        <c:lblAlgn val="ctr"/>
        <c:lblOffset val="100"/>
        <c:noMultiLvlLbl val="0"/>
      </c:catAx>
      <c:valAx>
        <c:axId val="260831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83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Avg. Clicks Per Student By Grade Awarded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 Correlation'!$C$2</c:f>
              <c:strCache>
                <c:ptCount val="1"/>
                <c:pt idx="0">
                  <c:v>Avg. Clicks Per Student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'Grade Correlation'!$B$3:$B$7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 </c:v>
                </c:pt>
                <c:pt idx="4">
                  <c:v>F</c:v>
                </c:pt>
              </c:strCache>
            </c:strRef>
          </c:cat>
          <c:val>
            <c:numRef>
              <c:f>'Grade Correlation'!$C$3:$C$7</c:f>
              <c:numCache>
                <c:formatCode>General</c:formatCode>
                <c:ptCount val="5"/>
                <c:pt idx="0">
                  <c:v>941</c:v>
                </c:pt>
                <c:pt idx="1">
                  <c:v>890</c:v>
                </c:pt>
                <c:pt idx="2">
                  <c:v>722</c:v>
                </c:pt>
                <c:pt idx="3">
                  <c:v>612</c:v>
                </c:pt>
                <c:pt idx="4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5-4A0F-861D-1BA1CEFC5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830424"/>
        <c:axId val="260830816"/>
      </c:barChart>
      <c:catAx>
        <c:axId val="26083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830816"/>
        <c:crosses val="autoZero"/>
        <c:auto val="1"/>
        <c:lblAlgn val="ctr"/>
        <c:lblOffset val="100"/>
        <c:noMultiLvlLbl val="0"/>
      </c:catAx>
      <c:valAx>
        <c:axId val="26083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83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Grades Awarded</a:t>
            </a:r>
            <a:r>
              <a:rPr lang="en-US" baseline="0"/>
              <a:t> in All Online Courses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Grades!$B$23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Grades!$C$21:$J$22</c:f>
              <c:multiLvlStrCache>
                <c:ptCount val="8"/>
                <c:lvl>
                  <c:pt idx="0">
                    <c:v>2017</c:v>
                  </c:pt>
                  <c:pt idx="1">
                    <c:v>2014</c:v>
                  </c:pt>
                  <c:pt idx="2">
                    <c:v>2017</c:v>
                  </c:pt>
                  <c:pt idx="3">
                    <c:v>2014</c:v>
                  </c:pt>
                  <c:pt idx="4">
                    <c:v>2017</c:v>
                  </c:pt>
                  <c:pt idx="5">
                    <c:v>2014</c:v>
                  </c:pt>
                  <c:pt idx="6">
                    <c:v>2017</c:v>
                  </c:pt>
                  <c:pt idx="7">
                    <c:v>2014</c:v>
                  </c:pt>
                </c:lvl>
                <c:lvl>
                  <c:pt idx="0">
                    <c:v>Fall</c:v>
                  </c:pt>
                  <c:pt idx="2">
                    <c:v>Spring</c:v>
                  </c:pt>
                  <c:pt idx="4">
                    <c:v>Summer</c:v>
                  </c:pt>
                  <c:pt idx="6">
                    <c:v>Winter</c:v>
                  </c:pt>
                </c:lvl>
              </c:multiLvlStrCache>
            </c:multiLvlStrRef>
          </c:cat>
          <c:val>
            <c:numRef>
              <c:f>Grades!$C$23:$J$23</c:f>
              <c:numCache>
                <c:formatCode>General</c:formatCode>
                <c:ptCount val="8"/>
                <c:pt idx="0">
                  <c:v>48</c:v>
                </c:pt>
                <c:pt idx="1">
                  <c:v>43</c:v>
                </c:pt>
                <c:pt idx="2">
                  <c:v>45</c:v>
                </c:pt>
                <c:pt idx="3">
                  <c:v>43</c:v>
                </c:pt>
                <c:pt idx="4">
                  <c:v>52</c:v>
                </c:pt>
                <c:pt idx="5">
                  <c:v>44</c:v>
                </c:pt>
                <c:pt idx="6">
                  <c:v>50</c:v>
                </c:pt>
                <c:pt idx="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E-4371-B59F-0AA91D5667B9}"/>
            </c:ext>
          </c:extLst>
        </c:ser>
        <c:ser>
          <c:idx val="1"/>
          <c:order val="1"/>
          <c:tx>
            <c:strRef>
              <c:f>Grades!$B$24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Grades!$C$21:$J$22</c:f>
              <c:multiLvlStrCache>
                <c:ptCount val="8"/>
                <c:lvl>
                  <c:pt idx="0">
                    <c:v>2017</c:v>
                  </c:pt>
                  <c:pt idx="1">
                    <c:v>2014</c:v>
                  </c:pt>
                  <c:pt idx="2">
                    <c:v>2017</c:v>
                  </c:pt>
                  <c:pt idx="3">
                    <c:v>2014</c:v>
                  </c:pt>
                  <c:pt idx="4">
                    <c:v>2017</c:v>
                  </c:pt>
                  <c:pt idx="5">
                    <c:v>2014</c:v>
                  </c:pt>
                  <c:pt idx="6">
                    <c:v>2017</c:v>
                  </c:pt>
                  <c:pt idx="7">
                    <c:v>2014</c:v>
                  </c:pt>
                </c:lvl>
                <c:lvl>
                  <c:pt idx="0">
                    <c:v>Fall</c:v>
                  </c:pt>
                  <c:pt idx="2">
                    <c:v>Spring</c:v>
                  </c:pt>
                  <c:pt idx="4">
                    <c:v>Summer</c:v>
                  </c:pt>
                  <c:pt idx="6">
                    <c:v>Winter</c:v>
                  </c:pt>
                </c:lvl>
              </c:multiLvlStrCache>
            </c:multiLvlStrRef>
          </c:cat>
          <c:val>
            <c:numRef>
              <c:f>Grades!$C$24:$J$24</c:f>
              <c:numCache>
                <c:formatCode>General</c:formatCode>
                <c:ptCount val="8"/>
                <c:pt idx="0">
                  <c:v>23</c:v>
                </c:pt>
                <c:pt idx="1">
                  <c:v>26</c:v>
                </c:pt>
                <c:pt idx="2">
                  <c:v>25</c:v>
                </c:pt>
                <c:pt idx="3">
                  <c:v>26</c:v>
                </c:pt>
                <c:pt idx="4">
                  <c:v>22</c:v>
                </c:pt>
                <c:pt idx="5">
                  <c:v>26</c:v>
                </c:pt>
                <c:pt idx="6">
                  <c:v>24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4E-4371-B59F-0AA91D5667B9}"/>
            </c:ext>
          </c:extLst>
        </c:ser>
        <c:ser>
          <c:idx val="2"/>
          <c:order val="2"/>
          <c:tx>
            <c:strRef>
              <c:f>Grades!$B$25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Grades!$C$21:$J$22</c:f>
              <c:multiLvlStrCache>
                <c:ptCount val="8"/>
                <c:lvl>
                  <c:pt idx="0">
                    <c:v>2017</c:v>
                  </c:pt>
                  <c:pt idx="1">
                    <c:v>2014</c:v>
                  </c:pt>
                  <c:pt idx="2">
                    <c:v>2017</c:v>
                  </c:pt>
                  <c:pt idx="3">
                    <c:v>2014</c:v>
                  </c:pt>
                  <c:pt idx="4">
                    <c:v>2017</c:v>
                  </c:pt>
                  <c:pt idx="5">
                    <c:v>2014</c:v>
                  </c:pt>
                  <c:pt idx="6">
                    <c:v>2017</c:v>
                  </c:pt>
                  <c:pt idx="7">
                    <c:v>2014</c:v>
                  </c:pt>
                </c:lvl>
                <c:lvl>
                  <c:pt idx="0">
                    <c:v>Fall</c:v>
                  </c:pt>
                  <c:pt idx="2">
                    <c:v>Spring</c:v>
                  </c:pt>
                  <c:pt idx="4">
                    <c:v>Summer</c:v>
                  </c:pt>
                  <c:pt idx="6">
                    <c:v>Winter</c:v>
                  </c:pt>
                </c:lvl>
              </c:multiLvlStrCache>
            </c:multiLvlStrRef>
          </c:cat>
          <c:val>
            <c:numRef>
              <c:f>Grades!$C$25:$J$25</c:f>
              <c:numCache>
                <c:formatCode>General</c:formatCode>
                <c:ptCount val="8"/>
                <c:pt idx="0">
                  <c:v>10</c:v>
                </c:pt>
                <c:pt idx="1">
                  <c:v>12</c:v>
                </c:pt>
                <c:pt idx="2">
                  <c:v>11</c:v>
                </c:pt>
                <c:pt idx="3">
                  <c:v>12</c:v>
                </c:pt>
                <c:pt idx="4">
                  <c:v>11</c:v>
                </c:pt>
                <c:pt idx="5">
                  <c:v>13</c:v>
                </c:pt>
                <c:pt idx="6">
                  <c:v>9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4E-4371-B59F-0AA91D5667B9}"/>
            </c:ext>
          </c:extLst>
        </c:ser>
        <c:ser>
          <c:idx val="3"/>
          <c:order val="3"/>
          <c:tx>
            <c:strRef>
              <c:f>Grades!$B$26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Grades!$C$21:$J$22</c:f>
              <c:multiLvlStrCache>
                <c:ptCount val="8"/>
                <c:lvl>
                  <c:pt idx="0">
                    <c:v>2017</c:v>
                  </c:pt>
                  <c:pt idx="1">
                    <c:v>2014</c:v>
                  </c:pt>
                  <c:pt idx="2">
                    <c:v>2017</c:v>
                  </c:pt>
                  <c:pt idx="3">
                    <c:v>2014</c:v>
                  </c:pt>
                  <c:pt idx="4">
                    <c:v>2017</c:v>
                  </c:pt>
                  <c:pt idx="5">
                    <c:v>2014</c:v>
                  </c:pt>
                  <c:pt idx="6">
                    <c:v>2017</c:v>
                  </c:pt>
                  <c:pt idx="7">
                    <c:v>2014</c:v>
                  </c:pt>
                </c:lvl>
                <c:lvl>
                  <c:pt idx="0">
                    <c:v>Fall</c:v>
                  </c:pt>
                  <c:pt idx="2">
                    <c:v>Spring</c:v>
                  </c:pt>
                  <c:pt idx="4">
                    <c:v>Summer</c:v>
                  </c:pt>
                  <c:pt idx="6">
                    <c:v>Winter</c:v>
                  </c:pt>
                </c:lvl>
              </c:multiLvlStrCache>
            </c:multiLvlStrRef>
          </c:cat>
          <c:val>
            <c:numRef>
              <c:f>Grades!$C$26:$J$26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4E-4371-B59F-0AA91D5667B9}"/>
            </c:ext>
          </c:extLst>
        </c:ser>
        <c:ser>
          <c:idx val="4"/>
          <c:order val="4"/>
          <c:tx>
            <c:strRef>
              <c:f>Grades!$B$27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Grades!$C$21:$J$22</c:f>
              <c:multiLvlStrCache>
                <c:ptCount val="8"/>
                <c:lvl>
                  <c:pt idx="0">
                    <c:v>2017</c:v>
                  </c:pt>
                  <c:pt idx="1">
                    <c:v>2014</c:v>
                  </c:pt>
                  <c:pt idx="2">
                    <c:v>2017</c:v>
                  </c:pt>
                  <c:pt idx="3">
                    <c:v>2014</c:v>
                  </c:pt>
                  <c:pt idx="4">
                    <c:v>2017</c:v>
                  </c:pt>
                  <c:pt idx="5">
                    <c:v>2014</c:v>
                  </c:pt>
                  <c:pt idx="6">
                    <c:v>2017</c:v>
                  </c:pt>
                  <c:pt idx="7">
                    <c:v>2014</c:v>
                  </c:pt>
                </c:lvl>
                <c:lvl>
                  <c:pt idx="0">
                    <c:v>Fall</c:v>
                  </c:pt>
                  <c:pt idx="2">
                    <c:v>Spring</c:v>
                  </c:pt>
                  <c:pt idx="4">
                    <c:v>Summer</c:v>
                  </c:pt>
                  <c:pt idx="6">
                    <c:v>Winter</c:v>
                  </c:pt>
                </c:lvl>
              </c:multiLvlStrCache>
            </c:multiLvlStrRef>
          </c:cat>
          <c:val>
            <c:numRef>
              <c:f>Grades!$C$27:$J$27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4E-4371-B59F-0AA91D5667B9}"/>
            </c:ext>
          </c:extLst>
        </c:ser>
        <c:ser>
          <c:idx val="5"/>
          <c:order val="5"/>
          <c:tx>
            <c:strRef>
              <c:f>Grades!$B$28</c:f>
              <c:strCache>
                <c:ptCount val="1"/>
                <c:pt idx="0">
                  <c:v>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Grades!$C$21:$J$22</c:f>
              <c:multiLvlStrCache>
                <c:ptCount val="8"/>
                <c:lvl>
                  <c:pt idx="0">
                    <c:v>2017</c:v>
                  </c:pt>
                  <c:pt idx="1">
                    <c:v>2014</c:v>
                  </c:pt>
                  <c:pt idx="2">
                    <c:v>2017</c:v>
                  </c:pt>
                  <c:pt idx="3">
                    <c:v>2014</c:v>
                  </c:pt>
                  <c:pt idx="4">
                    <c:v>2017</c:v>
                  </c:pt>
                  <c:pt idx="5">
                    <c:v>2014</c:v>
                  </c:pt>
                  <c:pt idx="6">
                    <c:v>2017</c:v>
                  </c:pt>
                  <c:pt idx="7">
                    <c:v>2014</c:v>
                  </c:pt>
                </c:lvl>
                <c:lvl>
                  <c:pt idx="0">
                    <c:v>Fall</c:v>
                  </c:pt>
                  <c:pt idx="2">
                    <c:v>Spring</c:v>
                  </c:pt>
                  <c:pt idx="4">
                    <c:v>Summer</c:v>
                  </c:pt>
                  <c:pt idx="6">
                    <c:v>Winter</c:v>
                  </c:pt>
                </c:lvl>
              </c:multiLvlStrCache>
            </c:multiLvlStrRef>
          </c:cat>
          <c:val>
            <c:numRef>
              <c:f>Grades!$C$28:$J$28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4E-4371-B59F-0AA91D566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833952"/>
        <c:axId val="260834344"/>
      </c:barChart>
      <c:catAx>
        <c:axId val="26083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834344"/>
        <c:crosses val="autoZero"/>
        <c:auto val="1"/>
        <c:lblAlgn val="ctr"/>
        <c:lblOffset val="100"/>
        <c:noMultiLvlLbl val="0"/>
      </c:catAx>
      <c:valAx>
        <c:axId val="2608343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8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72DF-AA7F-4847-8AE8-97684DD12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FCC96-22B6-48B8-8D1C-D73082BD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AA72E-5648-4657-8B71-F585998D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847D-963B-460F-A0F6-675CD5B8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121F-75D6-4A23-BC71-35B55117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0658-D169-4ED1-9A0C-236B333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5E4D4-97E3-44A1-ACF7-DA584CB56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29CE-50BD-4E4B-8B56-797F2A4B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948A0-517A-46B6-9B05-6E0C8713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43E0-9041-471A-8093-EF1BD012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BDEAF-6ECA-43A6-B210-A19AA131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CAA9A-B7C1-4DD3-9C80-F5146A5E1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A6B46-3890-4E79-9F93-F87C7E1A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35609-3E17-43DB-AA6A-FA8D675E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1F66D-B10E-497B-B4C6-54F40CE7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0A0C-21CC-4594-87D3-000C33E4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F2F6-CDAE-4FD5-9771-218ABD89B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BF1AD-E8D1-4ED7-AC73-24CF4A02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B5EB2-8860-49CB-8DD9-70079B78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67FC-00BE-48EF-983D-89EF471F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A2B2-468A-4F07-A511-88DA4F8C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3E8E2-C572-4E44-BD61-F06AB6F6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5297-5F87-48BB-9C53-DB50E228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C14D-1762-46EE-BAA1-415A67D5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18A3-A168-4C0E-9D2A-9FA343BF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60F8-4A20-4BC2-8D24-CFE8D117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01063-0DAD-4EF7-BA40-069BC1810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109CA-D8E7-4A76-A368-D1AE6550D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A230F-D3B6-49B5-ABF2-1B5EA204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D5687-20CE-4DFA-A153-33F71DD5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3E742-88DF-42FA-B51E-45B8D014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D240-7D32-4591-B002-D43516F9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F6C46-EF22-48E1-8565-4B439EA2B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E88C7-4E5C-4648-B5F5-75E1C768B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ABAD3-DC39-4D9D-84F6-AD9FC6E51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137FD-F987-4AEE-A927-CC3CE21EF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659ABF-32D1-46BD-A18E-6A9A424D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B6B13-98A7-4484-AFA4-F89EF998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B311D-B05B-4955-8A05-82098B02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702F-88C6-4D52-889C-E9438F0B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51C5C-B574-4383-93E3-033B00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59E5C-806F-4C49-91C3-BDA81250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2803C-A9DD-4893-B807-25157CFC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1F08B-7478-45CA-8EF4-E7EEA06B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C6BEE-51BA-4D7C-A056-9279B415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A3F87-FAD6-46E5-B7AF-7C4FE252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39DE-673E-4BE3-947C-8062E48D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6DAA2-7799-4CDB-A80C-3CE0BC30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3F4C3-36DA-42B8-98C8-ADFFB7ECC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1C95E-CD19-42C7-B6EA-C9B4A423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7278-B9AA-4CEF-8494-135E8510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365DB-5ED6-4F88-BCFE-8F5F69E2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13B6-642B-4EA8-9D56-911E5CC3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3AEDE-C9D2-4D63-A818-CF681976F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9D056-ABB7-4ADD-A2BE-17781899C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775FE-EF52-4AFA-8801-F5D04DEE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1CA9D-141D-4E7D-BA02-118E938D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807C-351B-4AD7-BFA7-508754C6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6FD16-1487-45A2-87E0-A259AAE6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9C1D2-8955-4856-B649-4D603A6E3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D0C3C-540F-47F9-97E7-0ACE8199B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EEF8-CAFD-4330-B339-A9B69EF6590F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27DA-D211-486C-8918-5E93A5B19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8720-276A-4BCE-BD7F-FFB062EA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45B2-E7C7-40B5-A8F8-C8B18BCF2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C254-4FB2-43CC-AE15-B313E335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45" y="365125"/>
            <a:ext cx="10263909" cy="2793711"/>
          </a:xfrm>
        </p:spPr>
        <p:txBody>
          <a:bodyPr>
            <a:normAutofit/>
          </a:bodyPr>
          <a:lstStyle/>
          <a:p>
            <a:r>
              <a:rPr lang="en-US" sz="9600" cap="small" dirty="0">
                <a:latin typeface="+mn-lt"/>
              </a:rPr>
              <a:t>Outfoxing Dr. Fox: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DD3CD9-4205-4944-B333-D796417E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00" l="6000" r="90000">
                        <a14:foregroundMark x1="31500" y1="24500" x2="31500" y2="24500"/>
                        <a14:foregroundMark x1="33000" y1="17000" x2="32500" y2="37000"/>
                        <a14:foregroundMark x1="16000" y1="53500" x2="14500" y2="78500"/>
                        <a14:foregroundMark x1="14500" y1="78500" x2="15000" y2="79000"/>
                        <a14:foregroundMark x1="8500" y1="51500" x2="6500" y2="63000"/>
                        <a14:foregroundMark x1="6500" y1="63000" x2="7500" y2="68500"/>
                        <a14:foregroundMark x1="9500" y1="43500" x2="6000" y2="53000"/>
                        <a14:foregroundMark x1="6000" y1="53000" x2="6000" y2="54000"/>
                        <a14:foregroundMark x1="6500" y1="59500" x2="9500" y2="70500"/>
                        <a14:foregroundMark x1="9500" y1="70500" x2="16000" y2="80000"/>
                        <a14:foregroundMark x1="16000" y1="80000" x2="33500" y2="90500"/>
                        <a14:foregroundMark x1="9000" y1="69500" x2="17500" y2="95500"/>
                        <a14:foregroundMark x1="33000" y1="94500" x2="33000" y2="94500"/>
                        <a14:foregroundMark x1="26000" y1="94500" x2="38500" y2="94500"/>
                        <a14:foregroundMark x1="38500" y1="94500" x2="46000" y2="95000"/>
                        <a14:foregroundMark x1="52000" y1="81500" x2="66500" y2="75000"/>
                        <a14:foregroundMark x1="73000" y1="72500" x2="73000" y2="72500"/>
                        <a14:foregroundMark x1="89000" y1="72000" x2="89000" y2="72000"/>
                        <a14:foregroundMark x1="76500" y1="61500" x2="76500" y2="61500"/>
                        <a14:foregroundMark x1="77500" y1="60500" x2="77500" y2="60500"/>
                        <a14:foregroundMark x1="88500" y1="71000" x2="88500" y2="71000"/>
                        <a14:foregroundMark x1="88500" y1="70000" x2="88500" y2="70000"/>
                        <a14:foregroundMark x1="90000" y1="70500" x2="90000" y2="70500"/>
                        <a14:foregroundMark x1="43500" y1="29500" x2="43500" y2="29500"/>
                        <a14:foregroundMark x1="40500" y1="21500" x2="40500" y2="21500"/>
                        <a14:foregroundMark x1="45000" y1="20500" x2="45000" y2="20500"/>
                        <a14:foregroundMark x1="37500" y1="16500" x2="37500" y2="16500"/>
                        <a14:foregroundMark x1="35500" y1="13000" x2="35500" y2="13000"/>
                        <a14:foregroundMark x1="37500" y1="11500" x2="37500" y2="11500"/>
                        <a14:foregroundMark x1="40000" y1="12500" x2="40000" y2="12500"/>
                        <a14:foregroundMark x1="39000" y1="11500" x2="39000" y2="11500"/>
                        <a14:foregroundMark x1="44000" y1="15000" x2="44000" y2="15000"/>
                        <a14:foregroundMark x1="45500" y1="18000" x2="45500" y2="18000"/>
                        <a14:foregroundMark x1="38000" y1="46500" x2="38000" y2="46500"/>
                        <a14:foregroundMark x1="37000" y1="47500" x2="36500" y2="45500"/>
                        <a14:foregroundMark x1="43000" y1="62000" x2="44500" y2="64500"/>
                        <a14:backgroundMark x1="44500" y1="14500" x2="44500" y2="14500"/>
                        <a14:backgroundMark x1="44500" y1="14500" x2="44500" y2="14500"/>
                        <a14:backgroundMark x1="46000" y1="17000" x2="46000" y2="17000"/>
                        <a14:backgroundMark x1="47000" y1="18500" x2="47000" y2="18500"/>
                        <a14:backgroundMark x1="46500" y1="19000" x2="46500" y2="19000"/>
                        <a14:backgroundMark x1="46000" y1="17500" x2="46000" y2="17500"/>
                        <a14:backgroundMark x1="46000" y1="18000" x2="44000" y2="13500"/>
                        <a14:backgroundMark x1="43500" y1="13500" x2="43500" y2="13500"/>
                        <a14:backgroundMark x1="86500" y1="75500" x2="86500" y2="75500"/>
                        <a14:backgroundMark x1="89500" y1="74500" x2="88000" y2="75000"/>
                        <a14:backgroundMark x1="90500" y1="74000" x2="87500" y2="76000"/>
                        <a14:backgroundMark x1="47000" y1="21000" x2="47000" y2="21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3" y="2609487"/>
            <a:ext cx="4779433" cy="477943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701667-63A7-4F19-BA66-1CA09171FBDE}"/>
              </a:ext>
            </a:extLst>
          </p:cNvPr>
          <p:cNvSpPr txBox="1"/>
          <p:nvPr/>
        </p:nvSpPr>
        <p:spPr>
          <a:xfrm>
            <a:off x="5169284" y="3076555"/>
            <a:ext cx="5932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Alternatives to Student Evaluation Data for Measuring QM Impact</a:t>
            </a:r>
          </a:p>
        </p:txBody>
      </p:sp>
    </p:spTree>
    <p:extLst>
      <p:ext uri="{BB962C8B-B14F-4D97-AF65-F5344CB8AC3E}">
        <p14:creationId xmlns:p14="http://schemas.microsoft.com/office/powerpoint/2010/main" val="7062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7C89A-635C-4A85-9FAD-398F0D21E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05" y="-3348"/>
            <a:ext cx="6929790" cy="6861348"/>
          </a:xfrm>
        </p:spPr>
      </p:pic>
    </p:spTree>
    <p:extLst>
      <p:ext uri="{BB962C8B-B14F-4D97-AF65-F5344CB8AC3E}">
        <p14:creationId xmlns:p14="http://schemas.microsoft.com/office/powerpoint/2010/main" val="1942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28784-1AA2-4A57-BD4B-E4F6DB6F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76" y="0"/>
            <a:ext cx="8556690" cy="68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6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F7371-4F02-4EFE-84C3-5B2727252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0" y="0"/>
            <a:ext cx="10281860" cy="6858000"/>
          </a:xfrm>
        </p:spPr>
      </p:pic>
    </p:spTree>
    <p:extLst>
      <p:ext uri="{BB962C8B-B14F-4D97-AF65-F5344CB8AC3E}">
        <p14:creationId xmlns:p14="http://schemas.microsoft.com/office/powerpoint/2010/main" val="277654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baranovic\Desktop\Key Pics &amp; Infographics\Moodle Data\WinterConnections.png">
            <a:extLst>
              <a:ext uri="{FF2B5EF4-FFF2-40B4-BE49-F238E27FC236}">
                <a16:creationId xmlns:a16="http://schemas.microsoft.com/office/drawing/2014/main" id="{BADF739E-A8C5-4CEF-B782-F41ACABF4F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11" y="0"/>
            <a:ext cx="888717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93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AE85A-9CAA-4AF6-A2B9-42030E342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baranovic\Desktop\Key Pics &amp; Infographics\Moodle Data\SummerConnections.png">
            <a:extLst>
              <a:ext uri="{FF2B5EF4-FFF2-40B4-BE49-F238E27FC236}">
                <a16:creationId xmlns:a16="http://schemas.microsoft.com/office/drawing/2014/main" id="{94B949A7-3E2B-4462-BAF0-B2EB22CAD0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09" y="0"/>
            <a:ext cx="854298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8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baranovic\Desktop\Key Pics &amp; Infographics\Moodle Data\WinterData.jpg">
            <a:extLst>
              <a:ext uri="{FF2B5EF4-FFF2-40B4-BE49-F238E27FC236}">
                <a16:creationId xmlns:a16="http://schemas.microsoft.com/office/drawing/2014/main" id="{FA4FBBB7-D580-48E7-9A74-09F76B5364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59" y="0"/>
            <a:ext cx="912248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99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baranovic\Desktop\Moodle QM Data\Summer Usage Chart 2017.png">
            <a:extLst>
              <a:ext uri="{FF2B5EF4-FFF2-40B4-BE49-F238E27FC236}">
                <a16:creationId xmlns:a16="http://schemas.microsoft.com/office/drawing/2014/main" id="{17CDFEEC-182C-49B4-B4A3-9E96D7F3A3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81" y="0"/>
            <a:ext cx="98740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25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D8FFA8-9975-48D9-9678-C6DF2E6A9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480422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67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57DEF17-A6BD-428C-8B8E-1E56436CC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7364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0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1F4602-4E13-4F44-A69E-80E83E548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4" y="-13177"/>
            <a:ext cx="10148711" cy="6871177"/>
          </a:xfrm>
        </p:spPr>
      </p:pic>
    </p:spTree>
    <p:extLst>
      <p:ext uri="{BB962C8B-B14F-4D97-AF65-F5344CB8AC3E}">
        <p14:creationId xmlns:p14="http://schemas.microsoft.com/office/powerpoint/2010/main" val="268562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57C074-A6CE-49D9-93BC-A773E4E68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665602"/>
              </p:ext>
            </p:extLst>
          </p:nvPr>
        </p:nvGraphicFramePr>
        <p:xfrm>
          <a:off x="0" y="0"/>
          <a:ext cx="12192000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17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F090-1C96-4C51-9831-0A2B83B3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0275-77BC-4EFF-BCEE-B6364BEE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50A6-03F2-45F2-8880-3DB814E79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" y="0"/>
            <a:ext cx="9947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10A7-13D0-464D-A8D0-56305630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79586-2E0A-4A1F-977D-FC46E7575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0"/>
            <a:ext cx="8412480" cy="6858000"/>
          </a:xfrm>
        </p:spPr>
      </p:pic>
    </p:spTree>
    <p:extLst>
      <p:ext uri="{BB962C8B-B14F-4D97-AF65-F5344CB8AC3E}">
        <p14:creationId xmlns:p14="http://schemas.microsoft.com/office/powerpoint/2010/main" val="58902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FA88-C552-4E9A-82A0-8D3B5229AF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Notable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7F7C-D226-47EA-9B61-2EFBC026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Peer, E. and E. </a:t>
            </a:r>
            <a:r>
              <a:rPr lang="en-US" dirty="0" err="1"/>
              <a:t>Babad</a:t>
            </a:r>
            <a:r>
              <a:rPr lang="en-US" dirty="0"/>
              <a:t>. (2013). The Doctor Fox research (1973) re-	revisited: ‘Educational seduction’ ruled out. </a:t>
            </a:r>
            <a:r>
              <a:rPr lang="en-US" i="1" dirty="0"/>
              <a:t>Journal of 	Educational Psychology</a:t>
            </a:r>
            <a:r>
              <a:rPr lang="en-US" dirty="0"/>
              <a:t>, 106.1, pp. 36-45.</a:t>
            </a:r>
          </a:p>
          <a:p>
            <a:pPr marL="0" indent="0">
              <a:buNone/>
            </a:pPr>
            <a:r>
              <a:rPr lang="en-US" dirty="0"/>
              <a:t>Carrell, S. and J. West. (2010). Does professor quality matter? Evidence 	from random assignment of students to professors. </a:t>
            </a:r>
            <a:r>
              <a:rPr lang="en-US" i="1" dirty="0"/>
              <a:t>Journal of 	Political Economy</a:t>
            </a:r>
            <a:r>
              <a:rPr lang="en-US" dirty="0"/>
              <a:t>, 118.3. pp. 409-432.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7B6AE-53E5-4D13-90A8-DF5BBD8F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4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CEACF-7859-497F-9965-1294DCAB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20" y="674815"/>
            <a:ext cx="7408759" cy="5508370"/>
          </a:xfrm>
        </p:spPr>
      </p:pic>
    </p:spTree>
    <p:extLst>
      <p:ext uri="{BB962C8B-B14F-4D97-AF65-F5344CB8AC3E}">
        <p14:creationId xmlns:p14="http://schemas.microsoft.com/office/powerpoint/2010/main" val="333343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AED3A-406A-4570-8A03-49D1BE0D0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0"/>
            <a:ext cx="4286250" cy="6858000"/>
          </a:xfrm>
        </p:spPr>
      </p:pic>
    </p:spTree>
    <p:extLst>
      <p:ext uri="{BB962C8B-B14F-4D97-AF65-F5344CB8AC3E}">
        <p14:creationId xmlns:p14="http://schemas.microsoft.com/office/powerpoint/2010/main" val="393878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7B939-CEA0-4E4D-9FDF-DC0D4E5D4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96" y="663222"/>
            <a:ext cx="7375408" cy="5531556"/>
          </a:xfrm>
        </p:spPr>
      </p:pic>
    </p:spTree>
    <p:extLst>
      <p:ext uri="{BB962C8B-B14F-4D97-AF65-F5344CB8AC3E}">
        <p14:creationId xmlns:p14="http://schemas.microsoft.com/office/powerpoint/2010/main" val="304000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2246-38C8-4F96-A92C-472F5282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5B66-3B6C-45C1-ACAE-C0A0E816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D962-1A3F-4126-A9D2-5EF49671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983AB-D8C0-4737-B9B8-3688CE58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6-03-16 13_48_39-wintersession survey contingency chi sq.xlsx  [Read-Only] - Excel.png">
            <a:extLst>
              <a:ext uri="{FF2B5EF4-FFF2-40B4-BE49-F238E27FC236}">
                <a16:creationId xmlns:a16="http://schemas.microsoft.com/office/drawing/2014/main" id="{7657EF36-1C84-4990-9A34-02D979E6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923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6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59</Words>
  <Application>Microsoft Office PowerPoint</Application>
  <PresentationFormat>Widescreen</PresentationFormat>
  <Paragraphs>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Outfoxing Dr. Fox: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mht</vt:lpstr>
      <vt:lpstr>mht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mht</vt:lpstr>
      <vt:lpstr>PowerPoint Presentation</vt:lpstr>
      <vt:lpstr>PowerPoint Presentation</vt:lpstr>
      <vt:lpstr>Notable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Outfoxing Dr. Fox</dc:title>
  <dc:creator>Baranovic, Kris</dc:creator>
  <cp:lastModifiedBy>Baranovic, Kris</cp:lastModifiedBy>
  <cp:revision>20</cp:revision>
  <dcterms:created xsi:type="dcterms:W3CDTF">2018-10-09T19:45:44Z</dcterms:created>
  <dcterms:modified xsi:type="dcterms:W3CDTF">2018-10-18T19:25:37Z</dcterms:modified>
</cp:coreProperties>
</file>