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76" r:id="rId3"/>
    <p:sldMasterId id="2147483677" r:id="rId4"/>
    <p:sldMasterId id="2147483678" r:id="rId5"/>
    <p:sldMasterId id="2147483679" r:id="rId6"/>
  </p:sldMasterIdLst>
  <p:notesMasterIdLst>
    <p:notesMasterId r:id="rId34"/>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
      <p:font typeface="Roboto Medium" panose="02000000000000000000" pitchFamily="2" charset="0"/>
      <p:regular r:id="rId47"/>
      <p:bold r:id="rId48"/>
      <p:italic r:id="rId49"/>
      <p:boldItalic r:id="rId50"/>
    </p:embeddedFont>
    <p:embeddedFont>
      <p:font typeface="Roboto Thin" panose="02000000000000000000" pitchFamily="2"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2.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86ac0a13e2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g286ac0a13e2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065e5b461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8065e5b46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40ed92ac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40ed92ac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440ed9253a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440ed925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440ed9253a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440ed925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523c3b1f7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523c3b1f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Needs analysis - instructors are more likely to engage in and benefit from professional development that is targeted to their specific needs. It is important to include all relevant stakeholders when deciding what PD will meet the needs of your quality assurance goals and implementation.</a:t>
            </a:r>
            <a:endParaRPr/>
          </a:p>
          <a:p>
            <a:pPr marL="457200" lvl="0" indent="-298450" algn="l" rtl="0">
              <a:spcBef>
                <a:spcPts val="0"/>
              </a:spcBef>
              <a:spcAft>
                <a:spcPts val="0"/>
              </a:spcAft>
              <a:buSzPts val="1100"/>
              <a:buChar char="●"/>
            </a:pPr>
            <a:r>
              <a:rPr lang="en-US"/>
              <a:t>Quality Assurance Implementation - does the pd align with your goals</a:t>
            </a:r>
            <a:endParaRPr/>
          </a:p>
          <a:p>
            <a:pPr marL="457200" lvl="0" indent="-298450" algn="l" rtl="0">
              <a:spcBef>
                <a:spcPts val="0"/>
              </a:spcBef>
              <a:spcAft>
                <a:spcPts val="0"/>
              </a:spcAft>
              <a:buSzPts val="1100"/>
              <a:buChar char="●"/>
            </a:pPr>
            <a:r>
              <a:rPr lang="en-US"/>
              <a:t>Specific Needs of the faculty/staff  - Format - time - rigor - content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440ed9253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440ed925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7523c3b1f7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7523c3b1f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45497b593b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45497b593b_0_3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245497b593b_0_3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7523c3b1f7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7523c3b1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45497b593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45497b593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7523c3b1f7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7523c3b1f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45497b5b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2" name="Google Shape;312;g245497b5b4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a:latin typeface="Arial"/>
              <a:ea typeface="Arial"/>
              <a:cs typeface="Arial"/>
              <a:sym typeface="Arial"/>
            </a:endParaRPr>
          </a:p>
        </p:txBody>
      </p:sp>
      <p:sp>
        <p:nvSpPr>
          <p:cNvPr id="313" name="Google Shape;313;g245497b5b47_0_0:notes"/>
          <p:cNvSpPr txBox="1"/>
          <p:nvPr/>
        </p:nvSpPr>
        <p:spPr>
          <a:xfrm>
            <a:off x="3884614" y="8685787"/>
            <a:ext cx="2971800" cy="4566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21</a:t>
            </a:fld>
            <a:endParaRPr sz="120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457233ae2d_0_8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457233ae2d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40b8d24ce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40b8d24c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42597a018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42597a01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Takeaway handout </a:t>
            </a:r>
            <a:endParaRPr/>
          </a:p>
          <a:p>
            <a:pPr marL="0" lvl="0" indent="0" algn="l" rtl="0">
              <a:spcBef>
                <a:spcPts val="0"/>
              </a:spcBef>
              <a:spcAft>
                <a:spcPts val="0"/>
              </a:spcAft>
              <a:buNone/>
            </a:pPr>
            <a:r>
              <a:rPr lang="en-US"/>
              <a:t>Conversation with the appropriate staff/faculty about what are the goals for our courses and student success</a:t>
            </a:r>
            <a:endParaRPr/>
          </a:p>
          <a:p>
            <a:pPr marL="0" lvl="0" indent="0" algn="l" rtl="0">
              <a:spcBef>
                <a:spcPts val="0"/>
              </a:spcBef>
              <a:spcAft>
                <a:spcPts val="0"/>
              </a:spcAft>
              <a:buNone/>
            </a:pPr>
            <a:r>
              <a:rPr lang="en-US"/>
              <a:t>Conversation with Nancy </a:t>
            </a:r>
            <a:endParaRPr/>
          </a:p>
          <a:p>
            <a:pPr marL="0" lvl="0" indent="0" algn="l" rtl="0">
              <a:spcBef>
                <a:spcPts val="0"/>
              </a:spcBef>
              <a:spcAft>
                <a:spcPts val="0"/>
              </a:spcAft>
              <a:buNone/>
            </a:pPr>
            <a:r>
              <a:rPr lang="en-US"/>
              <a:t>Review the QM webpage - QM Professional Development Pathways (https://qualitymatters.org/qa-resources/resource-center/articles-resources/QM-professional-development-pathways)</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40b8d24ce8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40b8d24ce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40b8d24ce8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40b8d24ce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f548cd2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5f548cd2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7523c3b1f7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7523c3b1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New to Online Teaching - these  workshops learn best practices for teaching in an online environment, instructor's role/learner’s role, student engagement, and facilitating discussions. DYOC - develop one module of an online or hybrid course using the essential SRSs.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Preparing for Online (TOC) - seven workshops designed to provide the background information needed to teach online (creating presence, institutional policies, assessment, course design, technical skills, and more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Course Design &amp; Improvement - these workshops help faculty/IDs to develop an online course or improve an online course. Participants use the essential specific review standards to develop one module of an online or hybrid course or to develop an improvement plan for an online course.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Building Quality Assurance - APPQMR and PRC, along with DYOC and IYOC</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7523c3b1f7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7523c3b1f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APPQMR Best fit for faculty new to QM or faculty/IDs that want to review courses </a:t>
            </a:r>
            <a:endParaRPr/>
          </a:p>
          <a:p>
            <a:pPr marL="0" lvl="0" indent="0" algn="l" rtl="0">
              <a:spcBef>
                <a:spcPts val="0"/>
              </a:spcBef>
              <a:spcAft>
                <a:spcPts val="0"/>
              </a:spcAft>
              <a:buNone/>
            </a:pPr>
            <a:r>
              <a:rPr lang="en-US"/>
              <a:t>Peer Reviewer Course - prepares participant to become peer reviewers, participants complete an abbreviated practice review. </a:t>
            </a:r>
            <a:r>
              <a:rPr lang="en-US">
                <a:solidFill>
                  <a:schemeClr val="dk1"/>
                </a:solidFill>
              </a:rPr>
              <a:t>Good for building internal capacity, doesn’t have to be certified, for also doing internal or custom reviews</a:t>
            </a:r>
            <a:endParaRPr/>
          </a:p>
          <a:p>
            <a:pPr marL="0" lvl="0" indent="0" algn="l" rtl="0">
              <a:spcBef>
                <a:spcPts val="0"/>
              </a:spcBef>
              <a:spcAft>
                <a:spcPts val="0"/>
              </a:spcAft>
              <a:buNone/>
            </a:pPr>
            <a:r>
              <a:rPr lang="en-US"/>
              <a:t>TOL -good for faculty that are just transition to online, adjuncts, introductory - lower level, more doable for adjuncts</a:t>
            </a:r>
            <a:endParaRPr/>
          </a:p>
          <a:p>
            <a:pPr marL="0" lvl="0" indent="0" algn="l" rtl="0">
              <a:spcBef>
                <a:spcPts val="0"/>
              </a:spcBef>
              <a:spcAft>
                <a:spcPts val="0"/>
              </a:spcAft>
              <a:buClr>
                <a:schemeClr val="dk1"/>
              </a:buClr>
              <a:buSzPts val="1100"/>
              <a:buFont typeface="Arial"/>
              <a:buNone/>
            </a:pPr>
            <a:r>
              <a:rPr lang="en-US">
                <a:solidFill>
                  <a:schemeClr val="dk1"/>
                </a:solidFill>
              </a:rPr>
              <a:t>TOC - Includes seven workshops that,  take this series when it fits in your time frame, do not want to take all at one time, it is an 11 week commitment</a:t>
            </a:r>
            <a:endParaRPr/>
          </a:p>
          <a:p>
            <a:pPr marL="0" lvl="0" indent="0" algn="l" rtl="0">
              <a:spcBef>
                <a:spcPts val="0"/>
              </a:spcBef>
              <a:spcAft>
                <a:spcPts val="0"/>
              </a:spcAft>
              <a:buNone/>
            </a:pPr>
            <a:r>
              <a:rPr lang="en-US"/>
              <a:t>DYOC - faculty develop one module using the essential SRSs of an online course they will be designing. </a:t>
            </a:r>
            <a:endParaRPr/>
          </a:p>
          <a:p>
            <a:pPr marL="0" lvl="0" indent="0" algn="l" rtl="0">
              <a:spcBef>
                <a:spcPts val="0"/>
              </a:spcBef>
              <a:spcAft>
                <a:spcPts val="0"/>
              </a:spcAft>
              <a:buNone/>
            </a:pPr>
            <a:r>
              <a:rPr lang="en-US"/>
              <a:t>IYOC - faculty develop a course improvement plan using the essential SRSs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Institutional cohorts - having your own facilitators (APP, DYOC, IYOC)</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Choose the modality (online, f2f, or virtual) for all of these except the PRC, only available online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43f4bca26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43f4bca2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Frequently missed SRSs, (SRS 2.1, 2.2 Connecting learning objective and assessments), (SRS.8.3, 8.4 - Addressing Accessibility and Usability)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440ed92acb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440ed92ac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40ed9253a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440ed9253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50049"/>
            <a:ext cx="7772400" cy="9108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chemeClr val="lt1"/>
              </a:buClr>
              <a:buSzPts val="4400"/>
              <a:buFont typeface="Lato"/>
              <a:buNone/>
              <a:defRPr sz="4400" b="0"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1371600" y="3131855"/>
            <a:ext cx="6400800" cy="631200"/>
          </a:xfrm>
          <a:prstGeom prst="rect">
            <a:avLst/>
          </a:prstGeom>
          <a:noFill/>
          <a:ln>
            <a:noFill/>
          </a:ln>
        </p:spPr>
        <p:txBody>
          <a:bodyPr spcFirstLastPara="1" wrap="square" lIns="91425" tIns="91425" rIns="91425" bIns="91425" anchor="t" anchorCtr="0">
            <a:noAutofit/>
          </a:bodyPr>
          <a:lstStyle>
            <a:lvl1pPr marL="0" marR="0" lvl="0" indent="0" algn="ctr" rtl="0">
              <a:spcBef>
                <a:spcPts val="560"/>
              </a:spcBef>
              <a:spcAft>
                <a:spcPts val="0"/>
              </a:spcAft>
              <a:buClr>
                <a:schemeClr val="accent3"/>
              </a:buClr>
              <a:buSzPts val="2800"/>
              <a:buFont typeface="Arial"/>
              <a:buNone/>
              <a:defRPr sz="2800" b="0" i="0" u="none" strike="noStrike" cap="none">
                <a:solidFill>
                  <a:schemeClr val="accent3"/>
                </a:solidFill>
                <a:latin typeface="Lato"/>
                <a:ea typeface="Lato"/>
                <a:cs typeface="Lato"/>
                <a:sym typeface="Lato"/>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2065867"/>
            <a:ext cx="7772400" cy="15213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accent1"/>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6pPr>
            <a:lvl7pPr marR="0" lvl="6"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7pPr>
            <a:lvl8pPr marR="0" lvl="7"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8pPr>
            <a:lvl9pPr marR="0" lvl="8"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58" name="Google Shape;58;p14"/>
          <p:cNvSpPr txBox="1">
            <a:spLocks noGrp="1"/>
          </p:cNvSpPr>
          <p:nvPr>
            <p:ph type="subTitle" idx="1"/>
          </p:nvPr>
        </p:nvSpPr>
        <p:spPr>
          <a:xfrm>
            <a:off x="1371600" y="3734460"/>
            <a:ext cx="6400800" cy="631200"/>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Clr>
                <a:schemeClr val="accent1"/>
              </a:buClr>
              <a:buSzPts val="3000"/>
              <a:buFont typeface="Arial"/>
              <a:buNone/>
              <a:defRPr sz="3000" b="0" i="0" u="none" strike="noStrike" cap="none">
                <a:solidFill>
                  <a:schemeClr val="accent1"/>
                </a:solidFill>
                <a:latin typeface="Trebuchet MS"/>
                <a:ea typeface="Trebuchet MS"/>
                <a:cs typeface="Trebuchet MS"/>
                <a:sym typeface="Trebuchet MS"/>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6"/>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6"/>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68" name="Google Shape;68;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4" name="Google Shape;74;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8"/>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0" name="Google Shape;80;p18"/>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81" name="Google Shape;81;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9"/>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87" name="Google Shape;87;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3" name="Google Shape;93;p20"/>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4" name="Google Shape;94;p20"/>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95" name="Google Shape;95;p20"/>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96" name="Google Shape;96;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457200" y="204788"/>
            <a:ext cx="3008400" cy="8718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3"/>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11" name="Google Shape;111;p23"/>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2" name="Google Shape;112;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4"/>
          <p:cNvSpPr>
            <a:spLocks noGrp="1"/>
          </p:cNvSpPr>
          <p:nvPr>
            <p:ph type="pic" idx="2"/>
          </p:nvPr>
        </p:nvSpPr>
        <p:spPr>
          <a:xfrm>
            <a:off x="1792288" y="459581"/>
            <a:ext cx="5486400" cy="3086100"/>
          </a:xfrm>
          <a:prstGeom prst="rect">
            <a:avLst/>
          </a:prstGeom>
          <a:noFill/>
          <a:ln>
            <a:noFill/>
          </a:ln>
        </p:spPr>
      </p:sp>
      <p:sp>
        <p:nvSpPr>
          <p:cNvPr id="118" name="Google Shape;118;p2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19" name="Google Shape;119;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457200" y="971550"/>
            <a:ext cx="8229600" cy="3082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5"/>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5" name="Google Shape;125;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26"/>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1" name="Google Shape;131;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Interior Slide">
  <p:cSld name="1_Interior Slide">
    <p:spTree>
      <p:nvGrpSpPr>
        <p:cNvPr id="1" name="Shape 134"/>
        <p:cNvGrpSpPr/>
        <p:nvPr/>
      </p:nvGrpSpPr>
      <p:grpSpPr>
        <a:xfrm>
          <a:off x="0" y="0"/>
          <a:ext cx="0" cy="0"/>
          <a:chOff x="0" y="0"/>
          <a:chExt cx="0" cy="0"/>
        </a:xfrm>
      </p:grpSpPr>
      <p:sp>
        <p:nvSpPr>
          <p:cNvPr id="135" name="Google Shape;135;p27"/>
          <p:cNvSpPr txBox="1">
            <a:spLocks noGrp="1"/>
          </p:cNvSpPr>
          <p:nvPr>
            <p:ph type="body" idx="1"/>
          </p:nvPr>
        </p:nvSpPr>
        <p:spPr>
          <a:xfrm>
            <a:off x="444500" y="992981"/>
            <a:ext cx="8336100" cy="3480000"/>
          </a:xfrm>
          <a:prstGeom prst="rect">
            <a:avLst/>
          </a:prstGeom>
          <a:noFill/>
          <a:ln>
            <a:noFill/>
          </a:ln>
        </p:spPr>
        <p:txBody>
          <a:bodyPr spcFirstLastPara="1" wrap="square" lIns="91425" tIns="45700" rIns="91425" bIns="45700" anchor="t" anchorCtr="0">
            <a:normAutofit/>
          </a:bodyPr>
          <a:lstStyle>
            <a:lvl1pPr marL="457200" lvl="0" indent="-412750" algn="l" rtl="0">
              <a:spcBef>
                <a:spcPts val="580"/>
              </a:spcBef>
              <a:spcAft>
                <a:spcPts val="0"/>
              </a:spcAft>
              <a:buClr>
                <a:schemeClr val="dk1"/>
              </a:buClr>
              <a:buSzPts val="2900"/>
              <a:buChar char="•"/>
              <a:defRPr sz="2900"/>
            </a:lvl1pPr>
            <a:lvl2pPr marL="914400" lvl="1" indent="-406400" algn="l" rtl="0">
              <a:spcBef>
                <a:spcPts val="560"/>
              </a:spcBef>
              <a:spcAft>
                <a:spcPts val="0"/>
              </a:spcAft>
              <a:buClr>
                <a:schemeClr val="dk1"/>
              </a:buClr>
              <a:buSzPts val="2800"/>
              <a:buChar char="–"/>
              <a:defRPr sz="2800"/>
            </a:lvl2pPr>
            <a:lvl3pPr marL="1371600" marR="0" lvl="2" indent="-228600" algn="l" rtl="0">
              <a:lnSpc>
                <a:spcPct val="100000"/>
              </a:lnSpc>
              <a:spcBef>
                <a:spcPts val="560"/>
              </a:spcBef>
              <a:spcAft>
                <a:spcPts val="0"/>
              </a:spcAft>
              <a:buClr>
                <a:schemeClr val="dk1"/>
              </a:buClr>
              <a:buSzPts val="2800"/>
              <a:buFont typeface="Arial"/>
              <a:buNone/>
              <a:defRPr sz="2800"/>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6" name="Google Shape;136;p27"/>
          <p:cNvSpPr txBox="1">
            <a:spLocks noGrp="1"/>
          </p:cNvSpPr>
          <p:nvPr>
            <p:ph type="body" idx="2"/>
          </p:nvPr>
        </p:nvSpPr>
        <p:spPr>
          <a:xfrm>
            <a:off x="1840827" y="228396"/>
            <a:ext cx="7158000" cy="5439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720"/>
              </a:spcBef>
              <a:spcAft>
                <a:spcPts val="0"/>
              </a:spcAft>
              <a:buClr>
                <a:srgbClr val="596BC5"/>
              </a:buClr>
              <a:buSzPts val="3600"/>
              <a:buNone/>
              <a:defRPr sz="3600">
                <a:solidFill>
                  <a:srgbClr val="596BC5"/>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terior Title slide">
  <p:cSld name="Interior Title slide">
    <p:spTree>
      <p:nvGrpSpPr>
        <p:cNvPr id="1" name="Shape 137"/>
        <p:cNvGrpSpPr/>
        <p:nvPr/>
      </p:nvGrpSpPr>
      <p:grpSpPr>
        <a:xfrm>
          <a:off x="0" y="0"/>
          <a:ext cx="0" cy="0"/>
          <a:chOff x="0" y="0"/>
          <a:chExt cx="0" cy="0"/>
        </a:xfrm>
      </p:grpSpPr>
      <p:pic>
        <p:nvPicPr>
          <p:cNvPr id="138" name="Google Shape;138;p28" descr="QM_PP_Template2.jpg"/>
          <p:cNvPicPr preferRelativeResize="0"/>
          <p:nvPr/>
        </p:nvPicPr>
        <p:blipFill rotWithShape="1">
          <a:blip r:embed="rId2">
            <a:alphaModFix/>
          </a:blip>
          <a:srcRect/>
          <a:stretch/>
        </p:blipFill>
        <p:spPr>
          <a:xfrm>
            <a:off x="0" y="0"/>
            <a:ext cx="6857999" cy="5143500"/>
          </a:xfrm>
          <a:prstGeom prst="rect">
            <a:avLst/>
          </a:prstGeom>
          <a:noFill/>
          <a:ln>
            <a:noFill/>
          </a:ln>
        </p:spPr>
      </p:pic>
      <p:sp>
        <p:nvSpPr>
          <p:cNvPr id="139" name="Google Shape;139;p2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chemeClr val="dk1"/>
              </a:buClr>
              <a:buSzPts val="3200"/>
              <a:buNone/>
              <a:defRPr sz="3200">
                <a:solidFill>
                  <a:schemeClr val="dk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40" name="Google Shape;140;p28"/>
          <p:cNvSpPr txBox="1">
            <a:spLocks noGrp="1"/>
          </p:cNvSpPr>
          <p:nvPr>
            <p:ph type="body" idx="2"/>
          </p:nvPr>
        </p:nvSpPr>
        <p:spPr>
          <a:xfrm>
            <a:off x="685800" y="1361532"/>
            <a:ext cx="7772400" cy="1404600"/>
          </a:xfrm>
          <a:prstGeom prst="rect">
            <a:avLst/>
          </a:prstGeom>
          <a:noFill/>
          <a:ln>
            <a:noFill/>
          </a:ln>
        </p:spPr>
        <p:txBody>
          <a:bodyPr spcFirstLastPara="1" wrap="square" lIns="91425" tIns="45700" rIns="91425" bIns="45700" anchor="ctr" anchorCtr="0">
            <a:normAutofit/>
          </a:bodyPr>
          <a:lstStyle>
            <a:lvl1pPr marL="457200" lvl="0" indent="-228600" algn="ctr" rtl="0">
              <a:spcBef>
                <a:spcPts val="1280"/>
              </a:spcBef>
              <a:spcAft>
                <a:spcPts val="0"/>
              </a:spcAft>
              <a:buClr>
                <a:srgbClr val="596BC5"/>
              </a:buClr>
              <a:buSzPts val="6400"/>
              <a:buFont typeface="Calibri"/>
              <a:buNone/>
              <a:defRPr sz="6400">
                <a:solidFill>
                  <a:srgbClr val="596BC5"/>
                </a:solidFil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with subhead master" type="title">
  <p:cSld name="TITLE">
    <p:spTree>
      <p:nvGrpSpPr>
        <p:cNvPr id="1" name="Shape 146"/>
        <p:cNvGrpSpPr/>
        <p:nvPr/>
      </p:nvGrpSpPr>
      <p:grpSpPr>
        <a:xfrm>
          <a:off x="0" y="0"/>
          <a:ext cx="0" cy="0"/>
          <a:chOff x="0" y="0"/>
          <a:chExt cx="0" cy="0"/>
        </a:xfrm>
      </p:grpSpPr>
      <p:sp>
        <p:nvSpPr>
          <p:cNvPr id="147" name="Google Shape;147;p30"/>
          <p:cNvSpPr txBox="1">
            <a:spLocks noGrp="1"/>
          </p:cNvSpPr>
          <p:nvPr>
            <p:ph type="ctrTitle"/>
          </p:nvPr>
        </p:nvSpPr>
        <p:spPr>
          <a:xfrm>
            <a:off x="685800" y="1843746"/>
            <a:ext cx="7772400" cy="91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148" name="Google Shape;148;p30"/>
          <p:cNvSpPr txBox="1">
            <a:spLocks noGrp="1"/>
          </p:cNvSpPr>
          <p:nvPr>
            <p:ph type="subTitle" idx="1"/>
          </p:nvPr>
        </p:nvSpPr>
        <p:spPr>
          <a:xfrm>
            <a:off x="1371600" y="2754555"/>
            <a:ext cx="6400800" cy="631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00"/>
              </a:spcBef>
              <a:spcAft>
                <a:spcPts val="0"/>
              </a:spcAft>
              <a:buClr>
                <a:schemeClr val="accent5"/>
              </a:buClr>
              <a:buSzPts val="3000"/>
              <a:buFont typeface="Arial"/>
              <a:buNone/>
              <a:defRPr sz="3000" b="0" i="0" u="none" strike="noStrike" cap="none">
                <a:solidFill>
                  <a:schemeClr val="accent5"/>
                </a:solidFill>
                <a:latin typeface="Trebuchet MS"/>
                <a:ea typeface="Trebuchet MS"/>
                <a:cs typeface="Trebuchet MS"/>
                <a:sym typeface="Trebuchet MS"/>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Date">
  <p:cSld name="Background slide">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1"/>
          <p:cNvSpPr txBox="1">
            <a:spLocks noGrp="1"/>
          </p:cNvSpPr>
          <p:nvPr>
            <p:ph type="ctrTitle"/>
          </p:nvPr>
        </p:nvSpPr>
        <p:spPr>
          <a:xfrm>
            <a:off x="2957688" y="485423"/>
            <a:ext cx="5500500" cy="21495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151" name="Google Shape;151;p31"/>
          <p:cNvSpPr txBox="1">
            <a:spLocks noGrp="1"/>
          </p:cNvSpPr>
          <p:nvPr>
            <p:ph type="subTitle" idx="1"/>
          </p:nvPr>
        </p:nvSpPr>
        <p:spPr>
          <a:xfrm>
            <a:off x="2957688" y="3498182"/>
            <a:ext cx="5500500" cy="631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560"/>
              </a:spcBef>
              <a:spcAft>
                <a:spcPts val="0"/>
              </a:spcAft>
              <a:buClr>
                <a:schemeClr val="accent1"/>
              </a:buClr>
              <a:buSzPts val="2800"/>
              <a:buFont typeface="Arial"/>
              <a:buNone/>
              <a:defRPr sz="2800"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itle">
  <p:cSld name="QM Regional Title with images">
    <p:spTree>
      <p:nvGrpSpPr>
        <p:cNvPr id="1" name="Shape 15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792288" y="3490004"/>
            <a:ext cx="5486400" cy="425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accent2"/>
              </a:buClr>
              <a:buSzPts val="2000"/>
              <a:buFont typeface="Calibri"/>
              <a:buNone/>
              <a:defRPr sz="2000" b="1" i="0" u="none" strike="noStrike" cap="none">
                <a:solidFill>
                  <a:schemeClr val="accent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8" name="Google Shape;28;p5"/>
          <p:cNvSpPr>
            <a:spLocks noGrp="1"/>
          </p:cNvSpPr>
          <p:nvPr>
            <p:ph type="pic" idx="2"/>
          </p:nvPr>
        </p:nvSpPr>
        <p:spPr>
          <a:xfrm>
            <a:off x="1792288" y="349135"/>
            <a:ext cx="5486400" cy="30861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accent2"/>
              </a:buClr>
              <a:buSzPts val="2000"/>
              <a:buFont typeface="Calibri"/>
              <a:buNone/>
              <a:defRPr sz="2000" b="1" i="0" u="none" strike="noStrike" cap="none">
                <a:solidFill>
                  <a:schemeClr val="accent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1" name="Google Shape;31;p6"/>
          <p:cNvSpPr txBox="1">
            <a:spLocks noGrp="1"/>
          </p:cNvSpPr>
          <p:nvPr>
            <p:ph type="body" idx="1"/>
          </p:nvPr>
        </p:nvSpPr>
        <p:spPr>
          <a:xfrm>
            <a:off x="3575050" y="204788"/>
            <a:ext cx="5111700" cy="4102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body" idx="2"/>
          </p:nvPr>
        </p:nvSpPr>
        <p:spPr>
          <a:xfrm>
            <a:off x="457201" y="1076326"/>
            <a:ext cx="3008400" cy="3231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8" name="Google Shape;38;p9"/>
          <p:cNvSpPr txBox="1">
            <a:spLocks noGrp="1"/>
          </p:cNvSpPr>
          <p:nvPr>
            <p:ph type="body" idx="1"/>
          </p:nvPr>
        </p:nvSpPr>
        <p:spPr>
          <a:xfrm>
            <a:off x="457200" y="1063631"/>
            <a:ext cx="4040100" cy="26997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 name="Google Shape;39;p9"/>
          <p:cNvSpPr txBox="1">
            <a:spLocks noGrp="1"/>
          </p:cNvSpPr>
          <p:nvPr>
            <p:ph type="body" idx="2"/>
          </p:nvPr>
        </p:nvSpPr>
        <p:spPr>
          <a:xfrm>
            <a:off x="4645026" y="1063631"/>
            <a:ext cx="4041900" cy="26997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914071" y="228600"/>
            <a:ext cx="6772800" cy="541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596BC5"/>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10"/>
          <p:cNvSpPr txBox="1">
            <a:spLocks noGrp="1"/>
          </p:cNvSpPr>
          <p:nvPr>
            <p:ph type="ftr" idx="11"/>
          </p:nvPr>
        </p:nvSpPr>
        <p:spPr>
          <a:xfrm>
            <a:off x="6812632" y="4540631"/>
            <a:ext cx="21372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9"/>
        <p:cNvGrpSpPr/>
        <p:nvPr/>
      </p:nvGrpSpPr>
      <p:grpSpPr>
        <a:xfrm>
          <a:off x="0" y="0"/>
          <a:ext cx="0" cy="0"/>
          <a:chOff x="0" y="0"/>
          <a:chExt cx="0" cy="0"/>
        </a:xfrm>
      </p:grpSpPr>
      <p:sp>
        <p:nvSpPr>
          <p:cNvPr id="50" name="Google Shape;50;p12"/>
          <p:cNvSpPr txBox="1"/>
          <p:nvPr/>
        </p:nvSpPr>
        <p:spPr>
          <a:xfrm>
            <a:off x="741350" y="2027217"/>
            <a:ext cx="7793100" cy="1097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900"/>
              </a:spcAft>
              <a:buClr>
                <a:schemeClr val="dk1"/>
              </a:buClr>
              <a:buSzPts val="1100"/>
              <a:buFont typeface="Arial"/>
              <a:buNone/>
            </a:pPr>
            <a:r>
              <a:rPr lang="en-US" sz="1200">
                <a:solidFill>
                  <a:srgbClr val="FFFFFF"/>
                </a:solidFill>
                <a:latin typeface="Calibri"/>
                <a:ea typeface="Calibri"/>
                <a:cs typeface="Calibri"/>
                <a:sym typeface="Calibri"/>
              </a:rPr>
              <a:t>Quality Matters (QM) is the global organization leading quality assurance in online and innovative digital teaching and learning environments. It provides a scalable quality assurance system for online and blended learning used within and across organizations. When you see QM Certification Marks on courses or programs, it means they have met QM Course Design Standards or QM Program Review Criteria in a rigorous review process.</a:t>
            </a:r>
            <a:endParaRPr sz="1200">
              <a:solidFill>
                <a:srgbClr val="FFFFFF"/>
              </a:solidFill>
              <a:latin typeface="Calibri"/>
              <a:ea typeface="Calibri"/>
              <a:cs typeface="Calibri"/>
              <a:sym typeface="Calibri"/>
            </a:endParaRPr>
          </a:p>
        </p:txBody>
      </p:sp>
      <p:sp>
        <p:nvSpPr>
          <p:cNvPr id="51" name="Google Shape;51;p12"/>
          <p:cNvSpPr txBox="1"/>
          <p:nvPr/>
        </p:nvSpPr>
        <p:spPr>
          <a:xfrm>
            <a:off x="2468562" y="3336925"/>
            <a:ext cx="4322700" cy="55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qualitymatters.org</a:t>
            </a:r>
            <a:endParaRPr/>
          </a:p>
          <a:p>
            <a:pPr marL="0" marR="0" lvl="0" indent="0" algn="ctr"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1997 Annapolis Exchange Pkway, Suite 300</a:t>
            </a:r>
            <a:endParaRPr/>
          </a:p>
          <a:p>
            <a:pPr marL="0" marR="0" lvl="0" indent="0" algn="ctr"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Annapolis, MD 21401</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0"/>
            <a:ext cx="9144000" cy="3841800"/>
          </a:xfrm>
          <a:prstGeom prst="rect">
            <a:avLst/>
          </a:prstGeom>
          <a:solidFill>
            <a:schemeClr val="accent1"/>
          </a:solidFill>
          <a:ln>
            <a:noFill/>
          </a:ln>
          <a:effectLst>
            <a:outerShdw blurRad="63500" dist="88900" dir="5400000">
              <a:srgbClr val="808080">
                <a:alpha val="349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pic>
        <p:nvPicPr>
          <p:cNvPr id="7" name="Google Shape;7;p1" descr="QM-logo-white-box-no-shadow.png"/>
          <p:cNvPicPr preferRelativeResize="0"/>
          <p:nvPr/>
        </p:nvPicPr>
        <p:blipFill rotWithShape="1">
          <a:blip r:embed="rId3">
            <a:alphaModFix/>
          </a:blip>
          <a:srcRect/>
          <a:stretch/>
        </p:blipFill>
        <p:spPr>
          <a:xfrm>
            <a:off x="3538537" y="300037"/>
            <a:ext cx="2057399" cy="1828799"/>
          </a:xfrm>
          <a:prstGeom prst="rect">
            <a:avLst/>
          </a:prstGeom>
          <a:noFill/>
          <a:ln>
            <a:noFill/>
          </a:ln>
          <a:effectLst>
            <a:outerShdw blurRad="82550" dist="88900" dir="2700000" algn="tl" rotWithShape="0">
              <a:srgbClr val="000000">
                <a:alpha val="29800"/>
              </a:srgbClr>
            </a:outerShdw>
          </a:effectLst>
        </p:spPr>
      </p:pic>
      <p:pic>
        <p:nvPicPr>
          <p:cNvPr id="8" name="Google Shape;8;p1" descr="qm-research-icon-300px-hi-res.png"/>
          <p:cNvPicPr preferRelativeResize="0"/>
          <p:nvPr/>
        </p:nvPicPr>
        <p:blipFill rotWithShape="1">
          <a:blip r:embed="rId4">
            <a:alphaModFix/>
          </a:blip>
          <a:srcRect/>
          <a:stretch/>
        </p:blipFill>
        <p:spPr>
          <a:xfrm>
            <a:off x="454025" y="4137025"/>
            <a:ext cx="873123" cy="811211"/>
          </a:xfrm>
          <a:prstGeom prst="rect">
            <a:avLst/>
          </a:prstGeom>
          <a:noFill/>
          <a:ln>
            <a:noFill/>
          </a:ln>
        </p:spPr>
      </p:pic>
      <p:pic>
        <p:nvPicPr>
          <p:cNvPr id="9" name="Google Shape;9;p1"/>
          <p:cNvPicPr preferRelativeResize="0"/>
          <p:nvPr/>
        </p:nvPicPr>
        <p:blipFill rotWithShape="1">
          <a:blip r:embed="rId5">
            <a:alphaModFix/>
          </a:blip>
          <a:srcRect/>
          <a:stretch/>
        </p:blipFill>
        <p:spPr>
          <a:xfrm>
            <a:off x="2306637" y="4137025"/>
            <a:ext cx="811213" cy="811213"/>
          </a:xfrm>
          <a:prstGeom prst="rect">
            <a:avLst/>
          </a:prstGeom>
          <a:noFill/>
          <a:ln>
            <a:noFill/>
          </a:ln>
        </p:spPr>
      </p:pic>
      <p:pic>
        <p:nvPicPr>
          <p:cNvPr id="10" name="Google Shape;10;p1"/>
          <p:cNvPicPr preferRelativeResize="0"/>
          <p:nvPr/>
        </p:nvPicPr>
        <p:blipFill rotWithShape="1">
          <a:blip r:embed="rId6">
            <a:alphaModFix/>
          </a:blip>
          <a:srcRect/>
          <a:stretch/>
        </p:blipFill>
        <p:spPr>
          <a:xfrm>
            <a:off x="4098925" y="4105275"/>
            <a:ext cx="788988" cy="873125"/>
          </a:xfrm>
          <a:prstGeom prst="rect">
            <a:avLst/>
          </a:prstGeom>
          <a:noFill/>
          <a:ln>
            <a:noFill/>
          </a:ln>
        </p:spPr>
      </p:pic>
      <p:pic>
        <p:nvPicPr>
          <p:cNvPr id="11" name="Google Shape;11;p1"/>
          <p:cNvPicPr preferRelativeResize="0"/>
          <p:nvPr/>
        </p:nvPicPr>
        <p:blipFill rotWithShape="1">
          <a:blip r:embed="rId7">
            <a:alphaModFix/>
          </a:blip>
          <a:srcRect/>
          <a:stretch/>
        </p:blipFill>
        <p:spPr>
          <a:xfrm>
            <a:off x="5868987" y="4075112"/>
            <a:ext cx="935035" cy="935035"/>
          </a:xfrm>
          <a:prstGeom prst="rect">
            <a:avLst/>
          </a:prstGeom>
          <a:noFill/>
          <a:ln>
            <a:noFill/>
          </a:ln>
        </p:spPr>
      </p:pic>
      <p:pic>
        <p:nvPicPr>
          <p:cNvPr id="12" name="Google Shape;12;p1"/>
          <p:cNvPicPr preferRelativeResize="0"/>
          <p:nvPr/>
        </p:nvPicPr>
        <p:blipFill rotWithShape="1">
          <a:blip r:embed="rId8">
            <a:alphaModFix/>
          </a:blip>
          <a:srcRect/>
          <a:stretch/>
        </p:blipFill>
        <p:spPr>
          <a:xfrm>
            <a:off x="7785100" y="4186237"/>
            <a:ext cx="935038" cy="7112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txBox="1"/>
          <p:nvPr/>
        </p:nvSpPr>
        <p:spPr>
          <a:xfrm>
            <a:off x="0" y="4425950"/>
            <a:ext cx="9144000" cy="717600"/>
          </a:xfrm>
          <a:prstGeom prst="rect">
            <a:avLst/>
          </a:prstGeom>
          <a:solidFill>
            <a:schemeClr val="lt2"/>
          </a:solidFill>
          <a:ln>
            <a:noFill/>
          </a:ln>
          <a:effectLst>
            <a:outerShdw blurRad="63500" dist="38100" dir="16200000">
              <a:srgbClr val="808080">
                <a:alpha val="298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sp>
        <p:nvSpPr>
          <p:cNvPr id="18" name="Google Shape;18;p3"/>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063625"/>
            <a:ext cx="8229600" cy="321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 name="Google Shape;20;p3" descr="QM-logo-white-box-no-shadow.png"/>
          <p:cNvPicPr preferRelativeResize="0"/>
          <p:nvPr/>
        </p:nvPicPr>
        <p:blipFill rotWithShape="1">
          <a:blip r:embed="rId9">
            <a:alphaModFix/>
          </a:blip>
          <a:srcRect/>
          <a:stretch/>
        </p:blipFill>
        <p:spPr>
          <a:xfrm>
            <a:off x="134937" y="4481512"/>
            <a:ext cx="644525" cy="571501"/>
          </a:xfrm>
          <a:prstGeom prst="rect">
            <a:avLst/>
          </a:prstGeom>
          <a:noFill/>
          <a:ln>
            <a:noFill/>
          </a:ln>
          <a:effectLst>
            <a:outerShdw blurRad="82550" dist="88900" dir="2700000" algn="tl" rotWithShape="0">
              <a:srgbClr val="000000">
                <a:alpha val="29800"/>
              </a:srgbClr>
            </a:outerShdw>
          </a:effectLst>
        </p:spPr>
      </p:pic>
      <p:sp>
        <p:nvSpPr>
          <p:cNvPr id="21" name="Google Shape;21;p3"/>
          <p:cNvSpPr txBox="1"/>
          <p:nvPr/>
        </p:nvSpPr>
        <p:spPr>
          <a:xfrm>
            <a:off x="876300" y="4492625"/>
            <a:ext cx="5040300" cy="58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200"/>
              <a:buFont typeface="Lato"/>
              <a:buNone/>
            </a:pPr>
            <a:r>
              <a:rPr lang="en-US" sz="1200" b="0" i="0" u="none">
                <a:solidFill>
                  <a:schemeClr val="dk2"/>
                </a:solidFill>
                <a:latin typeface="Lato"/>
                <a:ea typeface="Lato"/>
                <a:cs typeface="Lato"/>
                <a:sym typeface="Lato"/>
              </a:rPr>
              <a:t>Helping you deliver on your online promise</a:t>
            </a:r>
            <a:endParaRPr/>
          </a:p>
          <a:p>
            <a:pPr marL="0" marR="0" lvl="0" indent="0" algn="l" rtl="0">
              <a:lnSpc>
                <a:spcPct val="100000"/>
              </a:lnSpc>
              <a:spcBef>
                <a:spcPts val="1200"/>
              </a:spcBef>
              <a:spcAft>
                <a:spcPts val="0"/>
              </a:spcAft>
              <a:buClr>
                <a:schemeClr val="dk2"/>
              </a:buClr>
              <a:buSzPts val="1000"/>
              <a:buFont typeface="Lato"/>
              <a:buNone/>
            </a:pPr>
            <a:r>
              <a:rPr lang="en-US" sz="1000" b="0" i="0" u="none">
                <a:solidFill>
                  <a:schemeClr val="dk2"/>
                </a:solidFill>
                <a:latin typeface="Lato"/>
                <a:ea typeface="Lato"/>
                <a:cs typeface="Lato"/>
                <a:sym typeface="Lato"/>
              </a:rPr>
              <a:t>qualitymatters.org</a:t>
            </a:r>
            <a:endParaRPr/>
          </a:p>
        </p:txBody>
      </p:sp>
      <p:sp>
        <p:nvSpPr>
          <p:cNvPr id="22" name="Google Shape;22;p3"/>
          <p:cNvSpPr txBox="1"/>
          <p:nvPr/>
        </p:nvSpPr>
        <p:spPr>
          <a:xfrm>
            <a:off x="7596187" y="4848225"/>
            <a:ext cx="1451100" cy="216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2"/>
              </a:buClr>
              <a:buSzPts val="800"/>
              <a:buFont typeface="Calibri"/>
              <a:buNone/>
            </a:pPr>
            <a:r>
              <a:rPr lang="en-US" sz="800" b="0" i="0" u="none">
                <a:solidFill>
                  <a:schemeClr val="accent2"/>
                </a:solidFill>
                <a:latin typeface="Calibri"/>
                <a:ea typeface="Calibri"/>
                <a:cs typeface="Calibri"/>
                <a:sym typeface="Calibri"/>
              </a:rPr>
              <a:t>©</a:t>
            </a:r>
            <a:r>
              <a:rPr lang="en-US" sz="800">
                <a:solidFill>
                  <a:schemeClr val="accent2"/>
                </a:solidFill>
                <a:latin typeface="Calibri"/>
                <a:ea typeface="Calibri"/>
                <a:cs typeface="Calibri"/>
                <a:sym typeface="Calibri"/>
              </a:rPr>
              <a:t> 2023 Quality Matters</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
        <p:cNvGrpSpPr/>
        <p:nvPr/>
      </p:nvGrpSpPr>
      <p:grpSpPr>
        <a:xfrm>
          <a:off x="0" y="0"/>
          <a:ext cx="0" cy="0"/>
          <a:chOff x="0" y="0"/>
          <a:chExt cx="0" cy="0"/>
        </a:xfrm>
      </p:grpSpPr>
      <p:sp>
        <p:nvSpPr>
          <p:cNvPr id="46" name="Google Shape;46;p11"/>
          <p:cNvSpPr txBox="1"/>
          <p:nvPr/>
        </p:nvSpPr>
        <p:spPr>
          <a:xfrm>
            <a:off x="0" y="0"/>
            <a:ext cx="9144000" cy="4197300"/>
          </a:xfrm>
          <a:prstGeom prst="rect">
            <a:avLst/>
          </a:prstGeom>
          <a:solidFill>
            <a:schemeClr val="accent1"/>
          </a:solidFill>
          <a:ln>
            <a:noFill/>
          </a:ln>
          <a:effectLst>
            <a:outerShdw blurRad="63500" dist="88900" dir="5400000">
              <a:srgbClr val="808080">
                <a:alpha val="349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Trebuchet MS"/>
              <a:ea typeface="Trebuchet MS"/>
              <a:cs typeface="Trebuchet MS"/>
              <a:sym typeface="Trebuchet MS"/>
            </a:endParaRPr>
          </a:p>
        </p:txBody>
      </p:sp>
      <p:pic>
        <p:nvPicPr>
          <p:cNvPr id="47" name="Google Shape;47;p11" descr="QM-logo-white-box-no-shadow.png"/>
          <p:cNvPicPr preferRelativeResize="0"/>
          <p:nvPr/>
        </p:nvPicPr>
        <p:blipFill rotWithShape="1">
          <a:blip r:embed="rId3">
            <a:alphaModFix/>
          </a:blip>
          <a:srcRect/>
          <a:stretch/>
        </p:blipFill>
        <p:spPr>
          <a:xfrm>
            <a:off x="3768725" y="300037"/>
            <a:ext cx="1643063" cy="1458912"/>
          </a:xfrm>
          <a:prstGeom prst="rect">
            <a:avLst/>
          </a:prstGeom>
          <a:noFill/>
          <a:ln>
            <a:noFill/>
          </a:ln>
          <a:effectLst>
            <a:outerShdw blurRad="82550" dist="88900" dir="2700000" algn="tl" rotWithShape="0">
              <a:srgbClr val="000000">
                <a:alpha val="29800"/>
              </a:srgbClr>
            </a:outerShdw>
          </a:effectLst>
        </p:spPr>
      </p:pic>
      <p:sp>
        <p:nvSpPr>
          <p:cNvPr id="48" name="Google Shape;48;p11"/>
          <p:cNvSpPr txBox="1"/>
          <p:nvPr/>
        </p:nvSpPr>
        <p:spPr>
          <a:xfrm>
            <a:off x="1049337" y="4425950"/>
            <a:ext cx="7161300" cy="52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2800"/>
              <a:buFont typeface="Lato"/>
              <a:buNone/>
            </a:pPr>
            <a:r>
              <a:rPr lang="en-US" sz="2800" b="0" i="0" u="none">
                <a:solidFill>
                  <a:schemeClr val="dk2"/>
                </a:solidFill>
                <a:latin typeface="Lato"/>
                <a:ea typeface="Lato"/>
                <a:cs typeface="Lato"/>
                <a:sym typeface="Lato"/>
              </a:rPr>
              <a:t>Helping you deliver on your online promise </a:t>
            </a:r>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2"/>
        <p:cNvGrpSpPr/>
        <p:nvPr/>
      </p:nvGrpSpPr>
      <p:grpSpPr>
        <a:xfrm>
          <a:off x="0" y="0"/>
          <a:ext cx="0" cy="0"/>
          <a:chOff x="0" y="0"/>
          <a:chExt cx="0" cy="0"/>
        </a:xfrm>
      </p:grpSpPr>
      <p:sp>
        <p:nvSpPr>
          <p:cNvPr id="53" name="Google Shape;53;p13"/>
          <p:cNvSpPr/>
          <p:nvPr/>
        </p:nvSpPr>
        <p:spPr>
          <a:xfrm>
            <a:off x="0" y="0"/>
            <a:ext cx="9144000" cy="1837200"/>
          </a:xfrm>
          <a:prstGeom prst="rect">
            <a:avLst/>
          </a:prstGeom>
          <a:solidFill>
            <a:schemeClr val="accent1"/>
          </a:solidFill>
          <a:ln>
            <a:noFill/>
          </a:ln>
          <a:effectLst>
            <a:outerShdw blurRad="69850" dist="889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54" name="Google Shape;54;p13" descr="Typographic logo that represents Quality Matters" title="QM Quality Matters"/>
          <p:cNvPicPr preferRelativeResize="0"/>
          <p:nvPr/>
        </p:nvPicPr>
        <p:blipFill rotWithShape="1">
          <a:blip r:embed="rId3">
            <a:alphaModFix/>
          </a:blip>
          <a:srcRect/>
          <a:stretch/>
        </p:blipFill>
        <p:spPr>
          <a:xfrm>
            <a:off x="3929063" y="333905"/>
            <a:ext cx="1285875" cy="1143000"/>
          </a:xfrm>
          <a:prstGeom prst="rect">
            <a:avLst/>
          </a:prstGeom>
          <a:noFill/>
          <a:ln>
            <a:noFill/>
          </a:ln>
          <a:effectLst>
            <a:outerShdw blurRad="82550" dist="88900" dir="2700000" algn="tl" rotWithShape="0">
              <a:srgbClr val="000000">
                <a:alpha val="29800"/>
              </a:srgbClr>
            </a:outerShdw>
          </a:effectLst>
        </p:spPr>
      </p:pic>
      <p:sp>
        <p:nvSpPr>
          <p:cNvPr id="55" name="Google Shape;55;p13"/>
          <p:cNvSpPr txBox="1"/>
          <p:nvPr/>
        </p:nvSpPr>
        <p:spPr>
          <a:xfrm>
            <a:off x="7621589" y="4932895"/>
            <a:ext cx="1451100" cy="215400"/>
          </a:xfrm>
          <a:prstGeom prst="rect">
            <a:avLst/>
          </a:prstGeom>
          <a:noFill/>
          <a:ln>
            <a:noFill/>
          </a:ln>
        </p:spPr>
        <p:txBody>
          <a:bodyPr spcFirstLastPara="1" wrap="square" lIns="91425" tIns="45700" rIns="0" bIns="45700" anchor="t" anchorCtr="0">
            <a:noAutofit/>
          </a:bodyPr>
          <a:lstStyle/>
          <a:p>
            <a:pPr marL="0" marR="0" lvl="0" indent="0" algn="r" rtl="0">
              <a:spcBef>
                <a:spcPts val="0"/>
              </a:spcBef>
              <a:spcAft>
                <a:spcPts val="0"/>
              </a:spcAft>
              <a:buNone/>
            </a:pPr>
            <a:r>
              <a:rPr lang="en-US" sz="800" b="0" i="0" u="none" strike="noStrike" cap="none">
                <a:solidFill>
                  <a:schemeClr val="accent2"/>
                </a:solidFill>
                <a:latin typeface="Calibri"/>
                <a:ea typeface="Calibri"/>
                <a:cs typeface="Calibri"/>
                <a:sym typeface="Calibri"/>
              </a:rPr>
              <a:t>© 2</a:t>
            </a:r>
            <a:r>
              <a:rPr lang="en-US" sz="800">
                <a:solidFill>
                  <a:schemeClr val="accent2"/>
                </a:solidFill>
                <a:latin typeface="Calibri"/>
                <a:ea typeface="Calibri"/>
                <a:cs typeface="Calibri"/>
                <a:sym typeface="Calibri"/>
              </a:rPr>
              <a:t>023 Quality Matters</a:t>
            </a: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Google Shape;61;p1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1"/>
        <p:cNvGrpSpPr/>
        <p:nvPr/>
      </p:nvGrpSpPr>
      <p:grpSpPr>
        <a:xfrm>
          <a:off x="0" y="0"/>
          <a:ext cx="0" cy="0"/>
          <a:chOff x="0" y="0"/>
          <a:chExt cx="0" cy="0"/>
        </a:xfrm>
      </p:grpSpPr>
      <p:sp>
        <p:nvSpPr>
          <p:cNvPr id="142" name="Google Shape;142;p29"/>
          <p:cNvSpPr/>
          <p:nvPr/>
        </p:nvSpPr>
        <p:spPr>
          <a:xfrm>
            <a:off x="0" y="4628628"/>
            <a:ext cx="9144000" cy="514800"/>
          </a:xfrm>
          <a:prstGeom prst="rect">
            <a:avLst/>
          </a:prstGeom>
          <a:solidFill>
            <a:schemeClr val="accent1"/>
          </a:solidFill>
          <a:ln>
            <a:noFill/>
          </a:ln>
          <a:effectLst>
            <a:outerShdw blurRad="50800" dist="38100" dir="16200000" rotWithShape="0">
              <a:srgbClr val="000000">
                <a:alpha val="294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43" name="Google Shape;143;p29"/>
          <p:cNvSpPr txBox="1"/>
          <p:nvPr/>
        </p:nvSpPr>
        <p:spPr>
          <a:xfrm>
            <a:off x="7596524" y="4899475"/>
            <a:ext cx="1451100" cy="215400"/>
          </a:xfrm>
          <a:prstGeom prst="rect">
            <a:avLst/>
          </a:prstGeom>
          <a:noFill/>
          <a:ln>
            <a:noFill/>
          </a:ln>
        </p:spPr>
        <p:txBody>
          <a:bodyPr spcFirstLastPara="1" wrap="square" lIns="91425" tIns="45700" rIns="0"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lt2"/>
                </a:solidFill>
                <a:latin typeface="Calibri"/>
                <a:ea typeface="Calibri"/>
                <a:cs typeface="Calibri"/>
                <a:sym typeface="Calibri"/>
              </a:rPr>
              <a:t>©202</a:t>
            </a:r>
            <a:r>
              <a:rPr lang="en-US" sz="800">
                <a:solidFill>
                  <a:schemeClr val="lt2"/>
                </a:solidFill>
                <a:latin typeface="Calibri"/>
                <a:ea typeface="Calibri"/>
                <a:cs typeface="Calibri"/>
                <a:sym typeface="Calibri"/>
              </a:rPr>
              <a:t>3</a:t>
            </a:r>
            <a:r>
              <a:rPr lang="en-US" sz="800" b="0" i="0" u="none" strike="noStrike" cap="none">
                <a:solidFill>
                  <a:schemeClr val="lt2"/>
                </a:solidFill>
                <a:latin typeface="Calibri"/>
                <a:ea typeface="Calibri"/>
                <a:cs typeface="Calibri"/>
                <a:sym typeface="Calibri"/>
              </a:rPr>
              <a:t> Quality Matters</a:t>
            </a:r>
            <a:endParaRPr sz="1400" b="0" i="0" u="none" strike="noStrike" cap="none">
              <a:solidFill>
                <a:srgbClr val="000000"/>
              </a:solidFill>
              <a:latin typeface="Arial"/>
              <a:ea typeface="Arial"/>
              <a:cs typeface="Arial"/>
              <a:sym typeface="Arial"/>
            </a:endParaRPr>
          </a:p>
        </p:txBody>
      </p:sp>
      <p:sp>
        <p:nvSpPr>
          <p:cNvPr id="144" name="Google Shape;144;p29"/>
          <p:cNvSpPr txBox="1"/>
          <p:nvPr/>
        </p:nvSpPr>
        <p:spPr>
          <a:xfrm>
            <a:off x="110425" y="4760975"/>
            <a:ext cx="5755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Join the community of people that believes quality matters | </a:t>
            </a:r>
            <a:r>
              <a:rPr lang="en-US" sz="1000" b="0" i="0" u="none" strike="noStrike" cap="none">
                <a:solidFill>
                  <a:schemeClr val="lt1"/>
                </a:solidFill>
                <a:latin typeface="Calibri"/>
                <a:ea typeface="Calibri"/>
                <a:cs typeface="Calibri"/>
                <a:sym typeface="Calibri"/>
              </a:rPr>
              <a:t>qualitymatters.org/events</a:t>
            </a:r>
            <a:endParaRPr sz="1400" b="0" i="0" u="none" strike="noStrike" cap="none">
              <a:solidFill>
                <a:srgbClr val="000000"/>
              </a:solidFill>
              <a:latin typeface="Arial"/>
              <a:ea typeface="Arial"/>
              <a:cs typeface="Arial"/>
              <a:sym typeface="Arial"/>
            </a:endParaRPr>
          </a:p>
        </p:txBody>
      </p:sp>
      <p:pic>
        <p:nvPicPr>
          <p:cNvPr id="145" name="Google Shape;145;p29"/>
          <p:cNvPicPr preferRelativeResize="0"/>
          <p:nvPr/>
        </p:nvPicPr>
        <p:blipFill>
          <a:blip r:embed="rId5">
            <a:alphaModFix/>
          </a:blip>
          <a:stretch>
            <a:fillRect/>
          </a:stretch>
        </p:blipFill>
        <p:spPr>
          <a:xfrm>
            <a:off x="152400" y="152400"/>
            <a:ext cx="3062451" cy="17636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ecelia.green@qualitymatters.org"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hyperlink" Target="mailto:dlindon@rose.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a:spLocks noGrp="1"/>
          </p:cNvSpPr>
          <p:nvPr>
            <p:ph type="ctrTitle"/>
          </p:nvPr>
        </p:nvSpPr>
        <p:spPr>
          <a:xfrm>
            <a:off x="2957688" y="485423"/>
            <a:ext cx="5500500" cy="2149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solidFill>
                  <a:srgbClr val="526C7C"/>
                </a:solidFill>
                <a:latin typeface="Lato"/>
                <a:ea typeface="Lato"/>
                <a:cs typeface="Lato"/>
                <a:sym typeface="Lato"/>
              </a:rPr>
              <a:t>QA Elevate </a:t>
            </a:r>
            <a:br>
              <a:rPr lang="en-US">
                <a:solidFill>
                  <a:srgbClr val="526C7C"/>
                </a:solidFill>
                <a:latin typeface="Lato"/>
                <a:ea typeface="Lato"/>
                <a:cs typeface="Lato"/>
                <a:sym typeface="Lato"/>
              </a:rPr>
            </a:br>
            <a:r>
              <a:rPr lang="en-US">
                <a:solidFill>
                  <a:srgbClr val="526C7C"/>
                </a:solidFill>
                <a:latin typeface="Lato"/>
                <a:ea typeface="Lato"/>
                <a:cs typeface="Lato"/>
                <a:sym typeface="Lato"/>
              </a:rPr>
              <a:t>Virtual Retreat</a:t>
            </a:r>
            <a:endParaRPr/>
          </a:p>
        </p:txBody>
      </p:sp>
      <p:sp>
        <p:nvSpPr>
          <p:cNvPr id="158" name="Google Shape;158;p33"/>
          <p:cNvSpPr txBox="1">
            <a:spLocks noGrp="1"/>
          </p:cNvSpPr>
          <p:nvPr>
            <p:ph type="subTitle" idx="1"/>
          </p:nvPr>
        </p:nvSpPr>
        <p:spPr>
          <a:xfrm>
            <a:off x="2957688" y="3498182"/>
            <a:ext cx="5500500" cy="6312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800"/>
              </a:spcBef>
              <a:spcAft>
                <a:spcPts val="0"/>
              </a:spcAft>
              <a:buClr>
                <a:schemeClr val="dk1"/>
              </a:buClr>
              <a:buSzPts val="1100"/>
              <a:buNone/>
            </a:pPr>
            <a:r>
              <a:rPr lang="en-US" sz="3200"/>
              <a:t>October 6, 2023| Online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Dedicated</a:t>
            </a:r>
            <a:endParaRPr/>
          </a:p>
        </p:txBody>
      </p:sp>
      <p:sp>
        <p:nvSpPr>
          <p:cNvPr id="218" name="Google Shape;218;p42"/>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Dedicated: A dedicated workshop for your institution or a TOC cohort</a:t>
            </a:r>
            <a:endParaRPr/>
          </a:p>
          <a:p>
            <a:pPr marL="457200" lvl="0" indent="-361950" algn="l" rtl="0">
              <a:spcBef>
                <a:spcPts val="640"/>
              </a:spcBef>
              <a:spcAft>
                <a:spcPts val="0"/>
              </a:spcAft>
              <a:buSzPts val="2100"/>
              <a:buChar char="•"/>
            </a:pPr>
            <a:r>
              <a:rPr lang="en-US" sz="2100"/>
              <a:t>Can conduct as a cohort group for a department, online degree program, etc.</a:t>
            </a:r>
            <a:endParaRPr sz="2100"/>
          </a:p>
          <a:p>
            <a:pPr marL="457200" lvl="0" indent="-361950" algn="l" rtl="0">
              <a:spcBef>
                <a:spcPts val="0"/>
              </a:spcBef>
              <a:spcAft>
                <a:spcPts val="0"/>
              </a:spcAft>
              <a:buSzPts val="2100"/>
              <a:buChar char="•"/>
            </a:pPr>
            <a:r>
              <a:rPr lang="en-US" sz="2100"/>
              <a:t>You select the start date</a:t>
            </a:r>
            <a:endParaRPr sz="2100"/>
          </a:p>
          <a:p>
            <a:pPr marL="457200" lvl="0" indent="-361950" algn="l" rtl="0">
              <a:spcBef>
                <a:spcPts val="0"/>
              </a:spcBef>
              <a:spcAft>
                <a:spcPts val="0"/>
              </a:spcAft>
              <a:buSzPts val="2100"/>
              <a:buChar char="•"/>
            </a:pPr>
            <a:r>
              <a:rPr lang="en-US" sz="2100"/>
              <a:t>QMC can register participants or they can register themselves</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3"/>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Modality - Choosing the Best-Fit </a:t>
            </a:r>
            <a:endParaRPr/>
          </a:p>
        </p:txBody>
      </p:sp>
      <p:sp>
        <p:nvSpPr>
          <p:cNvPr id="224" name="Google Shape;224;p43"/>
          <p:cNvSpPr txBox="1">
            <a:spLocks noGrp="1"/>
          </p:cNvSpPr>
          <p:nvPr>
            <p:ph type="body" idx="1"/>
          </p:nvPr>
        </p:nvSpPr>
        <p:spPr>
          <a:xfrm>
            <a:off x="103275" y="1030350"/>
            <a:ext cx="8748300" cy="30828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SzPts val="3000"/>
              <a:buChar char="•"/>
            </a:pPr>
            <a:r>
              <a:rPr lang="en-US" sz="3000" dirty="0"/>
              <a:t>Onsite/F2F: </a:t>
            </a:r>
            <a:endParaRPr sz="3000" dirty="0"/>
          </a:p>
          <a:p>
            <a:pPr marL="914400" lvl="1" indent="-381000" algn="l" rtl="0">
              <a:spcBef>
                <a:spcPts val="0"/>
              </a:spcBef>
              <a:spcAft>
                <a:spcPts val="0"/>
              </a:spcAft>
              <a:buSzPts val="2400"/>
              <a:buChar char="–"/>
            </a:pPr>
            <a:r>
              <a:rPr lang="en-US" sz="2400" dirty="0"/>
              <a:t>Best when faculty are already on campus</a:t>
            </a:r>
            <a:endParaRPr sz="2400" dirty="0"/>
          </a:p>
          <a:p>
            <a:pPr marL="914400" lvl="1" indent="-381000" algn="l" rtl="0">
              <a:spcBef>
                <a:spcPts val="0"/>
              </a:spcBef>
              <a:spcAft>
                <a:spcPts val="0"/>
              </a:spcAft>
              <a:buSzPts val="2400"/>
              <a:buChar char="–"/>
            </a:pPr>
            <a:r>
              <a:rPr lang="en-US" sz="2400" dirty="0"/>
              <a:t>Creates a great “cohort” feel or “campus community” environment</a:t>
            </a:r>
            <a:endParaRPr sz="2400" dirty="0"/>
          </a:p>
          <a:p>
            <a:pPr marL="914400" lvl="1" indent="-381000" algn="l" rtl="0">
              <a:spcBef>
                <a:spcPts val="0"/>
              </a:spcBef>
              <a:spcAft>
                <a:spcPts val="0"/>
              </a:spcAft>
              <a:buSzPts val="2400"/>
              <a:buChar char="–"/>
            </a:pPr>
            <a:r>
              <a:rPr lang="en-US" sz="2400" dirty="0"/>
              <a:t>Can have other staff sit in to help answer questions </a:t>
            </a:r>
            <a:r>
              <a:rPr lang="en-US" sz="2000" dirty="0"/>
              <a:t>(IT, IDs, </a:t>
            </a:r>
            <a:r>
              <a:rPr lang="en-US" sz="2000" dirty="0" err="1"/>
              <a:t>etc</a:t>
            </a:r>
            <a:r>
              <a:rPr lang="en-US" sz="2000" dirty="0"/>
              <a:t>)</a:t>
            </a:r>
            <a:endParaRPr sz="2000" dirty="0"/>
          </a:p>
          <a:p>
            <a:pPr marL="914400" lvl="1" indent="-381000" algn="l" rtl="0">
              <a:spcBef>
                <a:spcPts val="0"/>
              </a:spcBef>
              <a:spcAft>
                <a:spcPts val="0"/>
              </a:spcAft>
              <a:buSzPts val="2400"/>
              <a:buChar char="–"/>
            </a:pPr>
            <a:r>
              <a:rPr lang="en-US" sz="2400" dirty="0"/>
              <a:t>Additional logistics (schedule appropriate room, etc.) &amp; potentially carries </a:t>
            </a:r>
            <a:r>
              <a:rPr lang="en-US" sz="2400" dirty="0" err="1"/>
              <a:t>add’l</a:t>
            </a:r>
            <a:r>
              <a:rPr lang="en-US" sz="2400" dirty="0"/>
              <a:t> costs (lunch, purchase workbooks, purchase folders, </a:t>
            </a:r>
            <a:r>
              <a:rPr lang="en-US" sz="2400" dirty="0" err="1"/>
              <a:t>etc</a:t>
            </a:r>
            <a:r>
              <a:rPr lang="en-US" sz="2400" dirty="0"/>
              <a:t>)</a:t>
            </a:r>
            <a:endParaRPr sz="2400" dirty="0"/>
          </a:p>
          <a:p>
            <a:pPr marL="457200" lvl="0" indent="0" algn="l" rtl="0">
              <a:spcBef>
                <a:spcPts val="640"/>
              </a:spcBef>
              <a:spcAft>
                <a:spcPts val="0"/>
              </a:spcAft>
              <a:buNone/>
            </a:pP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4"/>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Choosing the Best-Fit Modality</a:t>
            </a:r>
            <a:endParaRPr/>
          </a:p>
        </p:txBody>
      </p:sp>
      <p:sp>
        <p:nvSpPr>
          <p:cNvPr id="230" name="Google Shape;230;p44"/>
          <p:cNvSpPr txBox="1">
            <a:spLocks noGrp="1"/>
          </p:cNvSpPr>
          <p:nvPr>
            <p:ph type="body" idx="1"/>
          </p:nvPr>
        </p:nvSpPr>
        <p:spPr>
          <a:xfrm>
            <a:off x="314150" y="986625"/>
            <a:ext cx="8537400" cy="30828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SzPts val="3000"/>
              <a:buChar char="•"/>
            </a:pPr>
            <a:r>
              <a:rPr lang="en-US" sz="3000"/>
              <a:t>Synchronous/virtual:</a:t>
            </a:r>
            <a:endParaRPr sz="3000"/>
          </a:p>
          <a:p>
            <a:pPr marL="914400" lvl="1" indent="-381000" algn="l" rtl="0">
              <a:spcBef>
                <a:spcPts val="0"/>
              </a:spcBef>
              <a:spcAft>
                <a:spcPts val="0"/>
              </a:spcAft>
              <a:buSzPts val="2400"/>
              <a:buChar char="–"/>
            </a:pPr>
            <a:r>
              <a:rPr lang="en-US" sz="2400"/>
              <a:t>Best when faculty are geographically dispersed</a:t>
            </a:r>
            <a:endParaRPr sz="2400"/>
          </a:p>
          <a:p>
            <a:pPr marL="914400" lvl="1" indent="-381000" algn="l" rtl="0">
              <a:spcBef>
                <a:spcPts val="0"/>
              </a:spcBef>
              <a:spcAft>
                <a:spcPts val="0"/>
              </a:spcAft>
              <a:buSzPts val="2400"/>
              <a:buChar char="–"/>
            </a:pPr>
            <a:r>
              <a:rPr lang="en-US" sz="2400"/>
              <a:t>Should be comfortable using Zoom for learning and have reliable technology</a:t>
            </a:r>
            <a:endParaRPr sz="2400"/>
          </a:p>
          <a:p>
            <a:pPr marL="914400" lvl="1" indent="-381000" algn="l" rtl="0">
              <a:spcBef>
                <a:spcPts val="0"/>
              </a:spcBef>
              <a:spcAft>
                <a:spcPts val="0"/>
              </a:spcAft>
              <a:buSzPts val="2400"/>
              <a:buChar char="–"/>
            </a:pPr>
            <a:r>
              <a:rPr lang="en-US" sz="2400"/>
              <a:t>Need to be able to dedicate a half day or full day (or two half-days)</a:t>
            </a:r>
            <a:endParaRPr sz="2400"/>
          </a:p>
          <a:p>
            <a:pPr marL="914400" lvl="1" indent="-381000" algn="l" rtl="0">
              <a:spcBef>
                <a:spcPts val="0"/>
              </a:spcBef>
              <a:spcAft>
                <a:spcPts val="0"/>
              </a:spcAft>
              <a:buSzPts val="2400"/>
              <a:buChar char="–"/>
            </a:pPr>
            <a:r>
              <a:rPr lang="en-US" sz="2400"/>
              <a:t>Immerses faculty in the student perspective of being in a synchronous online learning environment</a:t>
            </a:r>
            <a:endParaRPr sz="2400"/>
          </a:p>
          <a:p>
            <a:pPr marL="457200" lvl="0" indent="0" algn="l" rtl="0">
              <a:spcBef>
                <a:spcPts val="640"/>
              </a:spcBef>
              <a:spcAft>
                <a:spcPts val="0"/>
              </a:spcAft>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5"/>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Choosing the Best-Fit Modality</a:t>
            </a:r>
            <a:endParaRPr/>
          </a:p>
        </p:txBody>
      </p:sp>
      <p:sp>
        <p:nvSpPr>
          <p:cNvPr id="236" name="Google Shape;236;p45"/>
          <p:cNvSpPr txBox="1">
            <a:spLocks noGrp="1"/>
          </p:cNvSpPr>
          <p:nvPr>
            <p:ph type="body" idx="1"/>
          </p:nvPr>
        </p:nvSpPr>
        <p:spPr>
          <a:xfrm>
            <a:off x="303300" y="805900"/>
            <a:ext cx="8537400" cy="35430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SzPts val="3000"/>
              <a:buChar char="•"/>
            </a:pPr>
            <a:r>
              <a:rPr lang="en-US" sz="3000"/>
              <a:t>Asynchronous:</a:t>
            </a:r>
            <a:endParaRPr sz="3000"/>
          </a:p>
          <a:p>
            <a:pPr marL="914400" lvl="1" indent="-374650" algn="l" rtl="0">
              <a:spcBef>
                <a:spcPts val="0"/>
              </a:spcBef>
              <a:spcAft>
                <a:spcPts val="0"/>
              </a:spcAft>
              <a:buSzPts val="2300"/>
              <a:buChar char="–"/>
            </a:pPr>
            <a:r>
              <a:rPr lang="en-US" sz="2400"/>
              <a:t>Allows for work to be spread out, requires more time, due to activity completions</a:t>
            </a:r>
            <a:endParaRPr sz="2400"/>
          </a:p>
          <a:p>
            <a:pPr marL="914400" lvl="1" indent="-381000" algn="l" rtl="0">
              <a:spcBef>
                <a:spcPts val="0"/>
              </a:spcBef>
              <a:spcAft>
                <a:spcPts val="0"/>
              </a:spcAft>
              <a:buSzPts val="2400"/>
              <a:buChar char="–"/>
            </a:pPr>
            <a:r>
              <a:rPr lang="en-US" sz="2400"/>
              <a:t>“Deeper dive” that might provide a better foundation for the PRC, etc.</a:t>
            </a:r>
            <a:endParaRPr sz="2400"/>
          </a:p>
          <a:p>
            <a:pPr marL="914400" lvl="1" indent="-381000" algn="l" rtl="0">
              <a:spcBef>
                <a:spcPts val="0"/>
              </a:spcBef>
              <a:spcAft>
                <a:spcPts val="0"/>
              </a:spcAft>
              <a:buSzPts val="2400"/>
              <a:buChar char="–"/>
            </a:pPr>
            <a:r>
              <a:rPr lang="en-US" sz="2400"/>
              <a:t>Immerses faculty in what it’s like to be an online student in an asynchronous learning environment</a:t>
            </a:r>
            <a:endParaRPr sz="2400"/>
          </a:p>
          <a:p>
            <a:pPr marL="914400" lvl="1" indent="-381000" algn="l" rtl="0">
              <a:spcBef>
                <a:spcPts val="0"/>
              </a:spcBef>
              <a:spcAft>
                <a:spcPts val="0"/>
              </a:spcAft>
              <a:buSzPts val="2400"/>
              <a:buChar char="–"/>
            </a:pPr>
            <a:r>
              <a:rPr lang="en-US" sz="2400"/>
              <a:t>Best for busy schedules that prohibit a full-day workshop</a:t>
            </a:r>
            <a:endParaRPr sz="2400"/>
          </a:p>
          <a:p>
            <a:pPr marL="914400" lvl="1" indent="-381000" algn="l" rtl="0">
              <a:spcBef>
                <a:spcPts val="0"/>
              </a:spcBef>
              <a:spcAft>
                <a:spcPts val="0"/>
              </a:spcAft>
              <a:buSzPts val="2400"/>
              <a:buChar char="–"/>
            </a:pPr>
            <a:r>
              <a:rPr lang="en-US" sz="2400"/>
              <a:t>Good for geographically-dispersed faculty</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6"/>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Selecting the right PD</a:t>
            </a:r>
            <a:endParaRPr/>
          </a:p>
        </p:txBody>
      </p:sp>
      <p:sp>
        <p:nvSpPr>
          <p:cNvPr id="242" name="Google Shape;242;p46"/>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Things to consider:</a:t>
            </a:r>
            <a:endParaRPr/>
          </a:p>
          <a:p>
            <a:pPr marL="914400" lvl="1" indent="-406400" algn="l" rtl="0">
              <a:spcBef>
                <a:spcPts val="0"/>
              </a:spcBef>
              <a:spcAft>
                <a:spcPts val="0"/>
              </a:spcAft>
              <a:buSzPts val="2800"/>
              <a:buChar char="–"/>
            </a:pPr>
            <a:r>
              <a:rPr lang="en-US"/>
              <a:t>QA/QM Implementation goals</a:t>
            </a:r>
            <a:endParaRPr/>
          </a:p>
          <a:p>
            <a:pPr marL="914400" lvl="1" indent="-406400" algn="l" rtl="0">
              <a:spcBef>
                <a:spcPts val="0"/>
              </a:spcBef>
              <a:spcAft>
                <a:spcPts val="0"/>
              </a:spcAft>
              <a:buSzPts val="2800"/>
              <a:buChar char="–"/>
            </a:pPr>
            <a:r>
              <a:rPr lang="en-US"/>
              <a:t>Specific Needs of faculty/staff</a:t>
            </a:r>
            <a:endParaRPr/>
          </a:p>
          <a:p>
            <a:pPr marL="914400" lvl="1" indent="-406400" algn="l" rtl="0">
              <a:spcBef>
                <a:spcPts val="0"/>
              </a:spcBef>
              <a:spcAft>
                <a:spcPts val="0"/>
              </a:spcAft>
              <a:buSzPts val="2800"/>
              <a:buChar char="–"/>
            </a:pPr>
            <a:r>
              <a:rPr lang="en-US"/>
              <a:t>Aligned institutional efforts, like Accreditation </a:t>
            </a:r>
            <a:endParaRPr/>
          </a:p>
          <a:p>
            <a:pPr marL="0" lvl="0" indent="0" algn="l" rtl="0">
              <a:spcBef>
                <a:spcPts val="640"/>
              </a:spcBef>
              <a:spcAft>
                <a:spcPts val="0"/>
              </a:spcAft>
              <a:buNone/>
            </a:pP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7"/>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Determining the Need</a:t>
            </a:r>
            <a:endParaRPr/>
          </a:p>
        </p:txBody>
      </p:sp>
      <p:sp>
        <p:nvSpPr>
          <p:cNvPr id="248" name="Google Shape;248;p47"/>
          <p:cNvSpPr txBox="1">
            <a:spLocks noGrp="1"/>
          </p:cNvSpPr>
          <p:nvPr>
            <p:ph type="body" idx="1"/>
          </p:nvPr>
        </p:nvSpPr>
        <p:spPr>
          <a:xfrm>
            <a:off x="457200" y="971550"/>
            <a:ext cx="8371800" cy="3438300"/>
          </a:xfrm>
          <a:prstGeom prst="rect">
            <a:avLst/>
          </a:prstGeom>
        </p:spPr>
        <p:txBody>
          <a:bodyPr spcFirstLastPara="1" wrap="square" lIns="91425" tIns="91425" rIns="91425" bIns="91425" anchor="t" anchorCtr="0">
            <a:noAutofit/>
          </a:bodyPr>
          <a:lstStyle/>
          <a:p>
            <a:pPr marL="457200" lvl="0" indent="-406400" algn="l" rtl="0">
              <a:spcBef>
                <a:spcPts val="640"/>
              </a:spcBef>
              <a:spcAft>
                <a:spcPts val="0"/>
              </a:spcAft>
              <a:buSzPts val="2800"/>
              <a:buChar char="•"/>
            </a:pPr>
            <a:r>
              <a:rPr lang="en-US" sz="2800"/>
              <a:t>Faculty and Online Staff often have different needs or goals</a:t>
            </a:r>
            <a:endParaRPr sz="2800"/>
          </a:p>
          <a:p>
            <a:pPr marL="457200" lvl="0" indent="-406400" algn="l" rtl="0">
              <a:spcBef>
                <a:spcPts val="0"/>
              </a:spcBef>
              <a:spcAft>
                <a:spcPts val="0"/>
              </a:spcAft>
              <a:buSzPts val="2800"/>
              <a:buChar char="•"/>
            </a:pPr>
            <a:r>
              <a:rPr lang="en-US" sz="2800"/>
              <a:t>You can do a basic needs analysis by:</a:t>
            </a:r>
            <a:endParaRPr sz="2800"/>
          </a:p>
          <a:p>
            <a:pPr marL="914400" lvl="1" indent="-368300" algn="l" rtl="0">
              <a:spcBef>
                <a:spcPts val="0"/>
              </a:spcBef>
              <a:spcAft>
                <a:spcPts val="0"/>
              </a:spcAft>
              <a:buSzPts val="2200"/>
              <a:buChar char="–"/>
            </a:pPr>
            <a:r>
              <a:rPr lang="en-US" sz="2200"/>
              <a:t>Asking faculty/staff to identify areas of interest or improvement (design, revision, teaching, alignment, accessibility, etc.)</a:t>
            </a:r>
            <a:endParaRPr sz="2200"/>
          </a:p>
          <a:p>
            <a:pPr marL="914400" lvl="1" indent="-368300" algn="l" rtl="0">
              <a:spcBef>
                <a:spcPts val="0"/>
              </a:spcBef>
              <a:spcAft>
                <a:spcPts val="0"/>
              </a:spcAft>
              <a:buSzPts val="2200"/>
              <a:buChar char="–"/>
            </a:pPr>
            <a:r>
              <a:rPr lang="en-US" sz="2200"/>
              <a:t>Running a data report on frequently-missed Specific Review Standards</a:t>
            </a:r>
            <a:endParaRPr sz="2200"/>
          </a:p>
          <a:p>
            <a:pPr marL="0" lvl="0" indent="0" algn="l" rtl="0">
              <a:spcBef>
                <a:spcPts val="640"/>
              </a:spcBef>
              <a:spcAft>
                <a:spcPts val="0"/>
              </a:spcAft>
              <a:buNone/>
            </a:pP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8"/>
          <p:cNvSpPr txBox="1">
            <a:spLocks noGrp="1"/>
          </p:cNvSpPr>
          <p:nvPr>
            <p:ph type="ctrTitle"/>
          </p:nvPr>
        </p:nvSpPr>
        <p:spPr>
          <a:xfrm>
            <a:off x="685800" y="2065867"/>
            <a:ext cx="7772400" cy="1521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Oklahoma System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9"/>
          <p:cNvSpPr txBox="1">
            <a:spLocks noGrp="1"/>
          </p:cNvSpPr>
          <p:nvPr>
            <p:ph type="title"/>
          </p:nvPr>
        </p:nvSpPr>
        <p:spPr>
          <a:xfrm>
            <a:off x="457200" y="114300"/>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Our Purpose &amp; Goals</a:t>
            </a:r>
            <a:endParaRPr/>
          </a:p>
        </p:txBody>
      </p:sp>
      <p:grpSp>
        <p:nvGrpSpPr>
          <p:cNvPr id="260" name="Google Shape;260;p49"/>
          <p:cNvGrpSpPr/>
          <p:nvPr/>
        </p:nvGrpSpPr>
        <p:grpSpPr>
          <a:xfrm>
            <a:off x="677053" y="1028637"/>
            <a:ext cx="7942428" cy="3886262"/>
            <a:chOff x="372253" y="-84"/>
            <a:chExt cx="7942428" cy="5181683"/>
          </a:xfrm>
        </p:grpSpPr>
        <p:sp>
          <p:nvSpPr>
            <p:cNvPr id="261" name="Google Shape;261;p49"/>
            <p:cNvSpPr/>
            <p:nvPr/>
          </p:nvSpPr>
          <p:spPr>
            <a:xfrm rot="10800000">
              <a:off x="2048743" y="-84"/>
              <a:ext cx="6177600" cy="1842600"/>
            </a:xfrm>
            <a:custGeom>
              <a:avLst/>
              <a:gdLst/>
              <a:ahLst/>
              <a:cxnLst/>
              <a:rect l="l" t="t" r="r" b="b"/>
              <a:pathLst>
                <a:path w="120000" h="120000" extrusionOk="0">
                  <a:moveTo>
                    <a:pt x="0" y="120000"/>
                  </a:moveTo>
                  <a:lnTo>
                    <a:pt x="0" y="0"/>
                  </a:lnTo>
                  <a:lnTo>
                    <a:pt x="104699" y="0"/>
                  </a:lnTo>
                  <a:lnTo>
                    <a:pt x="120000" y="120000"/>
                  </a:lnTo>
                  <a:close/>
                </a:path>
              </a:pathLst>
            </a:custGeom>
            <a:solidFill>
              <a:srgbClr val="CBCED6">
                <a:alpha val="89800"/>
              </a:srgbClr>
            </a:solidFill>
            <a:ln w="25400"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9"/>
            <p:cNvSpPr txBox="1"/>
            <p:nvPr/>
          </p:nvSpPr>
          <p:spPr>
            <a:xfrm>
              <a:off x="3265420" y="0"/>
              <a:ext cx="5020200" cy="1842600"/>
            </a:xfrm>
            <a:prstGeom prst="rect">
              <a:avLst/>
            </a:prstGeom>
            <a:noFill/>
            <a:ln>
              <a:noFill/>
            </a:ln>
          </p:spPr>
          <p:txBody>
            <a:bodyPr spcFirstLastPara="1" wrap="square" lIns="60950" tIns="60950" rIns="60950" bIns="609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Meet SARA &amp; SREB expectations</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High quality standards for Higher Education across our state.</a:t>
              </a:r>
              <a:endParaRPr sz="1600" b="0" i="0" u="none" strike="noStrike" cap="none">
                <a:solidFill>
                  <a:schemeClr val="dk1"/>
                </a:solidFill>
                <a:latin typeface="Calibri"/>
                <a:ea typeface="Calibri"/>
                <a:cs typeface="Calibri"/>
                <a:sym typeface="Calibri"/>
              </a:endParaRPr>
            </a:p>
          </p:txBody>
        </p:sp>
        <p:sp>
          <p:nvSpPr>
            <p:cNvPr id="263" name="Google Shape;263;p49"/>
            <p:cNvSpPr/>
            <p:nvPr/>
          </p:nvSpPr>
          <p:spPr>
            <a:xfrm>
              <a:off x="1028018" y="0"/>
              <a:ext cx="2357400" cy="1842600"/>
            </a:xfrm>
            <a:prstGeom prst="trapezoid">
              <a:avLst>
                <a:gd name="adj" fmla="val 57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9"/>
            <p:cNvSpPr txBox="1"/>
            <p:nvPr/>
          </p:nvSpPr>
          <p:spPr>
            <a:xfrm>
              <a:off x="1028018" y="0"/>
              <a:ext cx="2357400" cy="1842600"/>
            </a:xfrm>
            <a:prstGeom prst="rect">
              <a:avLst/>
            </a:prstGeom>
            <a:noFill/>
            <a:ln>
              <a:noFill/>
            </a:ln>
          </p:spPr>
          <p:txBody>
            <a:bodyPr spcFirstLastPara="1" wrap="square" lIns="49525" tIns="49525" rIns="49525" bIns="49525" anchor="b" anchorCtr="0">
              <a:noAutofit/>
            </a:bodyPr>
            <a:lstStyle/>
            <a:p>
              <a:pPr marL="0" marR="0" lvl="0" indent="0" algn="ctr" rtl="0">
                <a:lnSpc>
                  <a:spcPct val="90000"/>
                </a:lnSpc>
                <a:spcBef>
                  <a:spcPts val="0"/>
                </a:spcBef>
                <a:spcAft>
                  <a:spcPts val="0"/>
                </a:spcAft>
                <a:buNone/>
              </a:pPr>
              <a:endParaRPr sz="25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US" sz="3000" b="0" i="0" u="none" strike="noStrike" cap="none">
                  <a:solidFill>
                    <a:schemeClr val="dk1"/>
                  </a:solidFill>
                  <a:latin typeface="Calibri"/>
                  <a:ea typeface="Calibri"/>
                  <a:cs typeface="Calibri"/>
                  <a:sym typeface="Calibri"/>
                </a:rPr>
                <a:t>Statewide Outcomes</a:t>
              </a:r>
              <a:endParaRPr sz="3000" b="0" i="0" u="none" strike="noStrike" cap="none">
                <a:solidFill>
                  <a:schemeClr val="dk1"/>
                </a:solidFill>
                <a:latin typeface="Calibri"/>
                <a:ea typeface="Calibri"/>
                <a:cs typeface="Calibri"/>
                <a:sym typeface="Calibri"/>
              </a:endParaRPr>
            </a:p>
          </p:txBody>
        </p:sp>
        <p:sp>
          <p:nvSpPr>
            <p:cNvPr id="265" name="Google Shape;265;p49"/>
            <p:cNvSpPr/>
            <p:nvPr/>
          </p:nvSpPr>
          <p:spPr>
            <a:xfrm rot="10800000">
              <a:off x="2685585" y="1842526"/>
              <a:ext cx="5552100" cy="1855800"/>
            </a:xfrm>
            <a:custGeom>
              <a:avLst/>
              <a:gdLst/>
              <a:ahLst/>
              <a:cxnLst/>
              <a:rect l="l" t="t" r="r" b="b"/>
              <a:pathLst>
                <a:path w="120000" h="120000" extrusionOk="0">
                  <a:moveTo>
                    <a:pt x="0" y="120000"/>
                  </a:moveTo>
                  <a:lnTo>
                    <a:pt x="0" y="0"/>
                  </a:lnTo>
                  <a:lnTo>
                    <a:pt x="102853" y="0"/>
                  </a:lnTo>
                  <a:lnTo>
                    <a:pt x="120000" y="120000"/>
                  </a:lnTo>
                  <a:close/>
                </a:path>
              </a:pathLst>
            </a:custGeom>
            <a:solidFill>
              <a:srgbClr val="CBCED6">
                <a:alpha val="89800"/>
              </a:srgbClr>
            </a:solidFill>
            <a:ln w="25400"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9"/>
            <p:cNvSpPr txBox="1"/>
            <p:nvPr/>
          </p:nvSpPr>
          <p:spPr>
            <a:xfrm>
              <a:off x="3722025" y="1842500"/>
              <a:ext cx="4586700" cy="1855800"/>
            </a:xfrm>
            <a:prstGeom prst="rect">
              <a:avLst/>
            </a:prstGeom>
            <a:noFill/>
            <a:ln>
              <a:noFill/>
            </a:ln>
          </p:spPr>
          <p:txBody>
            <a:bodyPr spcFirstLastPara="1" wrap="square" lIns="60950" tIns="60950" rIns="60950" bIns="60950" anchor="ctr" anchorCtr="0">
              <a:noAutofit/>
            </a:bodyPr>
            <a:lstStyle/>
            <a:p>
              <a:pPr marL="457200" marR="0" lvl="0" indent="-330200" algn="l" rtl="0">
                <a:lnSpc>
                  <a:spcPct val="100000"/>
                </a:lnSpc>
                <a:spcBef>
                  <a:spcPts val="0"/>
                </a:spcBef>
                <a:spcAft>
                  <a:spcPts val="0"/>
                </a:spcAft>
                <a:buClr>
                  <a:srgbClr val="1D497D"/>
                </a:buClr>
                <a:buSzPts val="1600"/>
                <a:buFont typeface="Calibri"/>
                <a:buChar char="●"/>
              </a:pPr>
              <a:r>
                <a:rPr lang="en-US" sz="1600" b="1" i="0" u="none" strike="noStrike" cap="none">
                  <a:solidFill>
                    <a:srgbClr val="1D497D"/>
                  </a:solidFill>
                  <a:latin typeface="Calibri"/>
                  <a:ea typeface="Calibri"/>
                  <a:cs typeface="Calibri"/>
                  <a:sym typeface="Calibri"/>
                </a:rPr>
                <a:t>Professional Development Path for faculty – Readiness &amp; Improvement</a:t>
              </a:r>
              <a:endParaRPr sz="1600">
                <a:solidFill>
                  <a:srgbClr val="1D497D"/>
                </a:solidFill>
                <a:latin typeface="Calibri"/>
                <a:ea typeface="Calibri"/>
                <a:cs typeface="Calibri"/>
                <a:sym typeface="Calibri"/>
              </a:endParaRPr>
            </a:p>
            <a:p>
              <a:pPr marL="457200" marR="0" lvl="0" indent="-330200" algn="l" rtl="0">
                <a:lnSpc>
                  <a:spcPct val="100000"/>
                </a:lnSpc>
                <a:spcBef>
                  <a:spcPts val="0"/>
                </a:spcBef>
                <a:spcAft>
                  <a:spcPts val="0"/>
                </a:spcAft>
                <a:buClr>
                  <a:schemeClr val="dk2"/>
                </a:buClr>
                <a:buSzPts val="1600"/>
                <a:buFont typeface="Calibri"/>
                <a:buChar char="●"/>
              </a:pPr>
              <a:r>
                <a:rPr lang="en-US" sz="1600" b="0" u="none" strike="noStrike" cap="none">
                  <a:solidFill>
                    <a:schemeClr val="dk2"/>
                  </a:solidFill>
                  <a:latin typeface="Calibri"/>
                  <a:ea typeface="Calibri"/>
                  <a:cs typeface="Calibri"/>
                  <a:sym typeface="Calibri"/>
                </a:rPr>
                <a:t>Cultural Focus on Quality &amp; Best Practices</a:t>
              </a:r>
              <a:endParaRPr sz="1600" b="0" u="none" strike="noStrike" cap="none">
                <a:solidFill>
                  <a:schemeClr val="dk2"/>
                </a:solidFill>
                <a:latin typeface="Calibri"/>
                <a:ea typeface="Calibri"/>
                <a:cs typeface="Calibri"/>
                <a:sym typeface="Calibri"/>
              </a:endParaRPr>
            </a:p>
            <a:p>
              <a:pPr marL="457200" lvl="0" indent="-330200" algn="l" rtl="0">
                <a:spcBef>
                  <a:spcPts val="0"/>
                </a:spcBef>
                <a:spcAft>
                  <a:spcPts val="50"/>
                </a:spcAft>
                <a:buClr>
                  <a:schemeClr val="dk2"/>
                </a:buClr>
                <a:buSzPts val="1600"/>
                <a:buFont typeface="Calibri"/>
                <a:buChar char="●"/>
              </a:pPr>
              <a:r>
                <a:rPr lang="en-US" sz="1600">
                  <a:solidFill>
                    <a:schemeClr val="dk2"/>
                  </a:solidFill>
                  <a:latin typeface="Calibri"/>
                  <a:ea typeface="Calibri"/>
                  <a:cs typeface="Calibri"/>
                  <a:sym typeface="Calibri"/>
                </a:rPr>
                <a:t>Meet HLC &amp; accreditation expectations regarding Course Offerings (</a:t>
              </a:r>
              <a:r>
                <a:rPr lang="en-US" sz="1600" b="1">
                  <a:solidFill>
                    <a:schemeClr val="dk2"/>
                  </a:solidFill>
                  <a:latin typeface="Calibri"/>
                  <a:ea typeface="Calibri"/>
                  <a:cs typeface="Calibri"/>
                  <a:sym typeface="Calibri"/>
                </a:rPr>
                <a:t>Course Reviews)</a:t>
              </a:r>
              <a:endParaRPr sz="1600">
                <a:solidFill>
                  <a:schemeClr val="dk2"/>
                </a:solidFill>
                <a:latin typeface="Calibri"/>
                <a:ea typeface="Calibri"/>
                <a:cs typeface="Calibri"/>
                <a:sym typeface="Calibri"/>
              </a:endParaRPr>
            </a:p>
          </p:txBody>
        </p:sp>
        <p:sp>
          <p:nvSpPr>
            <p:cNvPr id="267" name="Google Shape;267;p49"/>
            <p:cNvSpPr/>
            <p:nvPr/>
          </p:nvSpPr>
          <p:spPr>
            <a:xfrm>
              <a:off x="372253" y="1842516"/>
              <a:ext cx="3668700" cy="1855800"/>
            </a:xfrm>
            <a:prstGeom prst="trapezoid">
              <a:avLst>
                <a:gd name="adj" fmla="val 57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9"/>
            <p:cNvSpPr txBox="1"/>
            <p:nvPr/>
          </p:nvSpPr>
          <p:spPr>
            <a:xfrm>
              <a:off x="1014301" y="1842516"/>
              <a:ext cx="2384700" cy="18558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2"/>
                  </a:solidFill>
                  <a:latin typeface="Calibri"/>
                  <a:ea typeface="Calibri"/>
                  <a:cs typeface="Calibri"/>
                  <a:sym typeface="Calibri"/>
                </a:rPr>
                <a:t>Affiliate Outcomes</a:t>
              </a:r>
              <a:endParaRPr sz="3000" b="0" i="0" u="none" strike="noStrike" cap="none">
                <a:solidFill>
                  <a:schemeClr val="dk2"/>
                </a:solidFill>
                <a:latin typeface="Calibri"/>
                <a:ea typeface="Calibri"/>
                <a:cs typeface="Calibri"/>
                <a:sym typeface="Calibri"/>
              </a:endParaRPr>
            </a:p>
          </p:txBody>
        </p:sp>
        <p:sp>
          <p:nvSpPr>
            <p:cNvPr id="269" name="Google Shape;269;p49"/>
            <p:cNvSpPr/>
            <p:nvPr/>
          </p:nvSpPr>
          <p:spPr>
            <a:xfrm rot="10800000">
              <a:off x="2693832" y="3698399"/>
              <a:ext cx="5549700" cy="1483200"/>
            </a:xfrm>
            <a:custGeom>
              <a:avLst/>
              <a:gdLst/>
              <a:ahLst/>
              <a:cxnLst/>
              <a:rect l="l" t="t" r="r" b="b"/>
              <a:pathLst>
                <a:path w="120000" h="120000" extrusionOk="0">
                  <a:moveTo>
                    <a:pt x="0" y="120000"/>
                  </a:moveTo>
                  <a:lnTo>
                    <a:pt x="0" y="0"/>
                  </a:lnTo>
                  <a:lnTo>
                    <a:pt x="106290" y="0"/>
                  </a:lnTo>
                  <a:lnTo>
                    <a:pt x="120000" y="120000"/>
                  </a:lnTo>
                  <a:close/>
                </a:path>
              </a:pathLst>
            </a:custGeom>
            <a:solidFill>
              <a:srgbClr val="CBCED6">
                <a:alpha val="89800"/>
              </a:srgbClr>
            </a:solidFill>
            <a:ln w="25400"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9"/>
            <p:cNvSpPr txBox="1"/>
            <p:nvPr/>
          </p:nvSpPr>
          <p:spPr>
            <a:xfrm>
              <a:off x="3727981" y="3698326"/>
              <a:ext cx="4586700" cy="1483200"/>
            </a:xfrm>
            <a:prstGeom prst="rect">
              <a:avLst/>
            </a:prstGeom>
            <a:noFill/>
            <a:ln>
              <a:noFill/>
            </a:ln>
          </p:spPr>
          <p:txBody>
            <a:bodyPr spcFirstLastPara="1" wrap="square" lIns="60950" tIns="60950" rIns="60950" bIns="60950" anchor="ctr" anchorCtr="0">
              <a:noAutofit/>
            </a:bodyPr>
            <a:lstStyle/>
            <a:p>
              <a:pPr marL="171450" marR="0" lvl="1" indent="-171450" algn="l" rtl="0">
                <a:lnSpc>
                  <a:spcPct val="90000"/>
                </a:lnSpc>
                <a:spcBef>
                  <a:spcPts val="30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Improved learning in Online &amp; Hybrid formats</a:t>
              </a:r>
              <a:endParaRPr sz="1800">
                <a:solidFill>
                  <a:schemeClr val="dk1"/>
                </a:solidFill>
                <a:latin typeface="Calibri"/>
                <a:ea typeface="Calibri"/>
                <a:cs typeface="Calibri"/>
                <a:sym typeface="Calibri"/>
              </a:endParaRPr>
            </a:p>
            <a:p>
              <a:pPr marL="171450" marR="0" lvl="1" indent="-171450" algn="l" rtl="0">
                <a:lnSpc>
                  <a:spcPct val="90000"/>
                </a:lnSpc>
                <a:spcBef>
                  <a:spcPts val="30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Increased retention &amp; satisfaction</a:t>
              </a:r>
              <a:endParaRPr sz="1800" b="0" i="0" u="none" strike="noStrike" cap="none">
                <a:solidFill>
                  <a:schemeClr val="dk1"/>
                </a:solidFill>
                <a:latin typeface="Calibri"/>
                <a:ea typeface="Calibri"/>
                <a:cs typeface="Calibri"/>
                <a:sym typeface="Calibri"/>
              </a:endParaRPr>
            </a:p>
          </p:txBody>
        </p:sp>
        <p:sp>
          <p:nvSpPr>
            <p:cNvPr id="271" name="Google Shape;271;p49"/>
            <p:cNvSpPr/>
            <p:nvPr/>
          </p:nvSpPr>
          <p:spPr>
            <a:xfrm>
              <a:off x="499250" y="3698326"/>
              <a:ext cx="3390600" cy="1483200"/>
            </a:xfrm>
            <a:prstGeom prst="trapezoid">
              <a:avLst>
                <a:gd name="adj" fmla="val 57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9"/>
            <p:cNvSpPr txBox="1"/>
            <p:nvPr/>
          </p:nvSpPr>
          <p:spPr>
            <a:xfrm>
              <a:off x="1092591" y="3698326"/>
              <a:ext cx="2203800" cy="14832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dk1"/>
                  </a:solidFill>
                  <a:latin typeface="Calibri"/>
                  <a:ea typeface="Calibri"/>
                  <a:cs typeface="Calibri"/>
                  <a:sym typeface="Calibri"/>
                </a:rPr>
                <a:t>Learner Outcome</a:t>
              </a:r>
              <a:r>
                <a:rPr lang="en-US" sz="3000" b="0" i="0" u="none" strike="noStrike" cap="none">
                  <a:solidFill>
                    <a:schemeClr val="lt1"/>
                  </a:solidFill>
                  <a:latin typeface="Calibri"/>
                  <a:ea typeface="Calibri"/>
                  <a:cs typeface="Calibri"/>
                  <a:sym typeface="Calibri"/>
                </a:rPr>
                <a:t>s</a:t>
              </a:r>
              <a:endParaRPr sz="30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0"/>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a:t>Our Pathway Needs</a:t>
            </a:r>
            <a:endParaRPr sz="4000"/>
          </a:p>
        </p:txBody>
      </p:sp>
      <p:sp>
        <p:nvSpPr>
          <p:cNvPr id="278" name="Google Shape;278;p50"/>
          <p:cNvSpPr txBox="1">
            <a:spLocks noGrp="1"/>
          </p:cNvSpPr>
          <p:nvPr>
            <p:ph type="body" idx="1"/>
          </p:nvPr>
        </p:nvSpPr>
        <p:spPr>
          <a:xfrm>
            <a:off x="457200" y="971550"/>
            <a:ext cx="8229600" cy="3283200"/>
          </a:xfrm>
          <a:prstGeom prst="rect">
            <a:avLst/>
          </a:prstGeom>
        </p:spPr>
        <p:txBody>
          <a:bodyPr spcFirstLastPara="1" wrap="square" lIns="91425" tIns="91425" rIns="91425" bIns="91425" anchor="t" anchorCtr="0">
            <a:noAutofit/>
          </a:bodyPr>
          <a:lstStyle/>
          <a:p>
            <a:pPr marL="0" lvl="0" indent="0" algn="ctr" rtl="0">
              <a:lnSpc>
                <a:spcPct val="150000"/>
              </a:lnSpc>
              <a:spcBef>
                <a:spcPts val="640"/>
              </a:spcBef>
              <a:spcAft>
                <a:spcPts val="0"/>
              </a:spcAft>
              <a:buNone/>
            </a:pPr>
            <a:r>
              <a:rPr lang="en-US"/>
              <a:t>Introduce Faculty to Intentional Design</a:t>
            </a:r>
            <a:endParaRPr/>
          </a:p>
          <a:p>
            <a:pPr marL="0" lvl="0" indent="0" algn="ctr" rtl="0">
              <a:lnSpc>
                <a:spcPct val="150000"/>
              </a:lnSpc>
              <a:spcBef>
                <a:spcPts val="640"/>
              </a:spcBef>
              <a:spcAft>
                <a:spcPts val="0"/>
              </a:spcAft>
              <a:buNone/>
            </a:pPr>
            <a:r>
              <a:rPr lang="en-US">
                <a:solidFill>
                  <a:schemeClr val="dk2"/>
                </a:solidFill>
              </a:rPr>
              <a:t>Learner Focused and Student-Centered </a:t>
            </a:r>
            <a:endParaRPr>
              <a:solidFill>
                <a:schemeClr val="dk2"/>
              </a:solidFill>
            </a:endParaRPr>
          </a:p>
          <a:p>
            <a:pPr marL="0" lvl="0" indent="0" algn="ctr" rtl="0">
              <a:lnSpc>
                <a:spcPct val="150000"/>
              </a:lnSpc>
              <a:spcBef>
                <a:spcPts val="640"/>
              </a:spcBef>
              <a:spcAft>
                <a:spcPts val="0"/>
              </a:spcAft>
              <a:buNone/>
            </a:pPr>
            <a:r>
              <a:rPr lang="en-US"/>
              <a:t>Awareness of Research-Based Best Practices</a:t>
            </a:r>
            <a:endParaRPr/>
          </a:p>
          <a:p>
            <a:pPr marL="0" lvl="0" indent="0" algn="ctr" rtl="0">
              <a:lnSpc>
                <a:spcPct val="150000"/>
              </a:lnSpc>
              <a:spcBef>
                <a:spcPts val="640"/>
              </a:spcBef>
              <a:spcAft>
                <a:spcPts val="0"/>
              </a:spcAft>
              <a:buNone/>
            </a:pPr>
            <a:r>
              <a:rPr lang="en-US" sz="3100">
                <a:solidFill>
                  <a:schemeClr val="dk2"/>
                </a:solidFill>
              </a:rPr>
              <a:t>Improve Course Design = Greater Student Success</a:t>
            </a:r>
            <a:endParaRPr sz="3100">
              <a:solidFill>
                <a:schemeClr val="dk2"/>
              </a:solidFill>
            </a:endParaRPr>
          </a:p>
          <a:p>
            <a:pPr marL="0" lvl="0" indent="0" algn="l" rtl="0">
              <a:spcBef>
                <a:spcPts val="64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51"/>
          <p:cNvGrpSpPr/>
          <p:nvPr/>
        </p:nvGrpSpPr>
        <p:grpSpPr>
          <a:xfrm>
            <a:off x="3328650" y="77099"/>
            <a:ext cx="2486679" cy="4350081"/>
            <a:chOff x="1118220" y="211527"/>
            <a:chExt cx="2090700" cy="4076400"/>
          </a:xfrm>
        </p:grpSpPr>
        <p:sp>
          <p:nvSpPr>
            <p:cNvPr id="284" name="Google Shape;284;p51"/>
            <p:cNvSpPr/>
            <p:nvPr/>
          </p:nvSpPr>
          <p:spPr>
            <a:xfrm>
              <a:off x="1148435" y="211527"/>
              <a:ext cx="2030400" cy="4076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1"/>
            <p:cNvSpPr/>
            <p:nvPr/>
          </p:nvSpPr>
          <p:spPr>
            <a:xfrm>
              <a:off x="1118220" y="211528"/>
              <a:ext cx="2090700" cy="2179212"/>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1"/>
            <p:cNvSpPr/>
            <p:nvPr/>
          </p:nvSpPr>
          <p:spPr>
            <a:xfrm>
              <a:off x="1256129" y="1346413"/>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0D5DDF"/>
                  </a:solidFill>
                  <a:latin typeface="Roboto Medium"/>
                  <a:ea typeface="Roboto Medium"/>
                  <a:cs typeface="Roboto Medium"/>
                  <a:sym typeface="Roboto Medium"/>
                </a:rPr>
                <a:t>IMPROVING THEIR OWN ONLINE COURSE</a:t>
              </a:r>
              <a:endParaRPr sz="1200">
                <a:solidFill>
                  <a:srgbClr val="0D5DDF"/>
                </a:solidFill>
                <a:latin typeface="Roboto Medium"/>
                <a:ea typeface="Roboto Medium"/>
                <a:cs typeface="Roboto Medium"/>
                <a:sym typeface="Roboto Medium"/>
              </a:endParaRPr>
            </a:p>
          </p:txBody>
        </p:sp>
        <p:sp>
          <p:nvSpPr>
            <p:cNvPr id="287" name="Google Shape;287;p51"/>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0D5DDF"/>
                  </a:solidFill>
                  <a:latin typeface="Roboto"/>
                  <a:ea typeface="Roboto"/>
                  <a:cs typeface="Roboto"/>
                  <a:sym typeface="Roboto"/>
                </a:rPr>
                <a:t>IYOC</a:t>
              </a:r>
              <a:endParaRPr sz="4000" dirty="0">
                <a:solidFill>
                  <a:srgbClr val="0D5DDF"/>
                </a:solidFill>
                <a:latin typeface="Roboto Thin"/>
                <a:ea typeface="Roboto Thin"/>
                <a:cs typeface="Roboto Thin"/>
                <a:sym typeface="Roboto Thin"/>
              </a:endParaRPr>
            </a:p>
          </p:txBody>
        </p:sp>
        <p:sp>
          <p:nvSpPr>
            <p:cNvPr id="288" name="Google Shape;288;p51"/>
            <p:cNvSpPr/>
            <p:nvPr/>
          </p:nvSpPr>
          <p:spPr>
            <a:xfrm rot="5400000">
              <a:off x="1969076" y="2440349"/>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1"/>
            <p:cNvSpPr/>
            <p:nvPr/>
          </p:nvSpPr>
          <p:spPr>
            <a:xfrm>
              <a:off x="1118304" y="2936989"/>
              <a:ext cx="2030400" cy="13209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EXISTING ONLINE COURSE</a:t>
              </a:r>
              <a:endParaRPr sz="1100">
                <a:solidFill>
                  <a:srgbClr val="FFFFFF"/>
                </a:solidFill>
                <a:latin typeface="Roboto"/>
                <a:ea typeface="Roboto"/>
                <a:cs typeface="Roboto"/>
                <a:sym typeface="Roboto"/>
              </a:endParaRPr>
            </a:p>
            <a:p>
              <a:pPr marL="457200" lvl="0" indent="-298450" algn="l" rtl="0">
                <a:lnSpc>
                  <a:spcPct val="150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SELF-REVIEW TOOL</a:t>
              </a:r>
              <a:endParaRPr sz="1100">
                <a:solidFill>
                  <a:srgbClr val="FFFFFF"/>
                </a:solidFill>
                <a:latin typeface="Roboto"/>
                <a:ea typeface="Roboto"/>
                <a:cs typeface="Roboto"/>
                <a:sym typeface="Roboto"/>
              </a:endParaRPr>
            </a:p>
            <a:p>
              <a:pPr marL="457200" lvl="0" indent="-298450" algn="l" rtl="0">
                <a:lnSpc>
                  <a:spcPct val="150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APPLICATION OF RUBRIC</a:t>
              </a:r>
              <a:endParaRPr sz="1100">
                <a:solidFill>
                  <a:srgbClr val="FFFFFF"/>
                </a:solidFill>
                <a:latin typeface="Roboto"/>
                <a:ea typeface="Roboto"/>
                <a:cs typeface="Roboto"/>
                <a:sym typeface="Roboto"/>
              </a:endParaRPr>
            </a:p>
            <a:p>
              <a:pPr marL="457200" lvl="0" indent="-298450" algn="l" rtl="0">
                <a:lnSpc>
                  <a:spcPct val="150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PRE-REVIEW</a:t>
              </a:r>
              <a:endParaRPr sz="1100">
                <a:solidFill>
                  <a:srgbClr val="FFFFFF"/>
                </a:solidFill>
                <a:latin typeface="Roboto"/>
                <a:ea typeface="Roboto"/>
                <a:cs typeface="Roboto"/>
                <a:sym typeface="Roboto"/>
              </a:endParaRPr>
            </a:p>
            <a:p>
              <a:pPr marL="457200" lvl="0" indent="-298450" algn="l" rtl="0">
                <a:lnSpc>
                  <a:spcPct val="150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LEAVE WITH A PLAN</a:t>
              </a:r>
              <a:endParaRPr sz="1100">
                <a:solidFill>
                  <a:srgbClr val="FFFFFF"/>
                </a:solidFill>
                <a:latin typeface="Roboto"/>
                <a:ea typeface="Roboto"/>
                <a:cs typeface="Roboto"/>
                <a:sym typeface="Roboto"/>
              </a:endParaRPr>
            </a:p>
          </p:txBody>
        </p:sp>
      </p:grpSp>
      <p:grpSp>
        <p:nvGrpSpPr>
          <p:cNvPr id="290" name="Google Shape;290;p51"/>
          <p:cNvGrpSpPr/>
          <p:nvPr/>
        </p:nvGrpSpPr>
        <p:grpSpPr>
          <a:xfrm>
            <a:off x="5877778" y="77099"/>
            <a:ext cx="2486831" cy="4350081"/>
            <a:chOff x="1118222" y="139904"/>
            <a:chExt cx="2090828" cy="4220221"/>
          </a:xfrm>
        </p:grpSpPr>
        <p:sp>
          <p:nvSpPr>
            <p:cNvPr id="291" name="Google Shape;291;p51"/>
            <p:cNvSpPr/>
            <p:nvPr/>
          </p:nvSpPr>
          <p:spPr>
            <a:xfrm>
              <a:off x="1178650" y="283725"/>
              <a:ext cx="2030400" cy="4076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1"/>
            <p:cNvSpPr/>
            <p:nvPr/>
          </p:nvSpPr>
          <p:spPr>
            <a:xfrm>
              <a:off x="1118222" y="139904"/>
              <a:ext cx="2030400" cy="22533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1"/>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0D5DDF"/>
                  </a:solidFill>
                  <a:latin typeface="Roboto Medium"/>
                  <a:ea typeface="Roboto Medium"/>
                  <a:cs typeface="Roboto Medium"/>
                  <a:sym typeface="Roboto Medium"/>
                </a:rPr>
                <a:t>DESIGNING A NEW ONLINE COURSE</a:t>
              </a:r>
              <a:endParaRPr sz="1200">
                <a:solidFill>
                  <a:srgbClr val="0D5DDF"/>
                </a:solidFill>
                <a:latin typeface="Roboto Medium"/>
                <a:ea typeface="Roboto Medium"/>
                <a:cs typeface="Roboto Medium"/>
                <a:sym typeface="Roboto Medium"/>
              </a:endParaRPr>
            </a:p>
          </p:txBody>
        </p:sp>
        <p:sp>
          <p:nvSpPr>
            <p:cNvPr id="294" name="Google Shape;294;p51"/>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a:solidFill>
                    <a:srgbClr val="0D5DDF"/>
                  </a:solidFill>
                  <a:latin typeface="Roboto"/>
                  <a:ea typeface="Roboto"/>
                  <a:cs typeface="Roboto"/>
                  <a:sym typeface="Roboto"/>
                </a:rPr>
                <a:t>DYOC</a:t>
              </a:r>
              <a:endParaRPr sz="4000">
                <a:solidFill>
                  <a:srgbClr val="0D5DDF"/>
                </a:solidFill>
                <a:latin typeface="Roboto Thin"/>
                <a:ea typeface="Roboto Thin"/>
                <a:cs typeface="Roboto Thin"/>
                <a:sym typeface="Roboto Thin"/>
              </a:endParaRPr>
            </a:p>
          </p:txBody>
        </p:sp>
        <p:sp>
          <p:nvSpPr>
            <p:cNvPr id="295" name="Google Shape;295;p51"/>
            <p:cNvSpPr/>
            <p:nvPr/>
          </p:nvSpPr>
          <p:spPr>
            <a:xfrm rot="5400000">
              <a:off x="1938871" y="2420965"/>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1"/>
            <p:cNvSpPr/>
            <p:nvPr/>
          </p:nvSpPr>
          <p:spPr>
            <a:xfrm>
              <a:off x="1118306" y="2872852"/>
              <a:ext cx="2030400" cy="13851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FFFFFF"/>
                </a:buClr>
                <a:buSzPts val="1200"/>
                <a:buFont typeface="Roboto"/>
                <a:buChar char="●"/>
              </a:pPr>
              <a:r>
                <a:rPr lang="en-US" sz="1100">
                  <a:solidFill>
                    <a:srgbClr val="FFFFFF"/>
                  </a:solidFill>
                  <a:latin typeface="Roboto"/>
                  <a:ea typeface="Roboto"/>
                  <a:cs typeface="Roboto"/>
                  <a:sym typeface="Roboto"/>
                </a:rPr>
                <a:t>NEW COURSE TO DEV.</a:t>
              </a:r>
              <a:endParaRPr sz="1100">
                <a:solidFill>
                  <a:srgbClr val="FFFFFF"/>
                </a:solidFill>
                <a:latin typeface="Roboto"/>
                <a:ea typeface="Roboto"/>
                <a:cs typeface="Roboto"/>
                <a:sym typeface="Roboto"/>
              </a:endParaRPr>
            </a:p>
            <a:p>
              <a:pPr marL="457200" lvl="0" indent="-298450" algn="l" rtl="0">
                <a:lnSpc>
                  <a:spcPct val="150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NEW COURSE ASSIGNMENT</a:t>
              </a:r>
              <a:endParaRPr sz="1100">
                <a:solidFill>
                  <a:srgbClr val="FFFFFF"/>
                </a:solidFill>
                <a:latin typeface="Roboto"/>
                <a:ea typeface="Roboto"/>
                <a:cs typeface="Roboto"/>
                <a:sym typeface="Roboto"/>
              </a:endParaRPr>
            </a:p>
            <a:p>
              <a:pPr marL="457200" lvl="0" indent="-298450" algn="l" rtl="0">
                <a:lnSpc>
                  <a:spcPct val="150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NEW ONLINE TEACHING</a:t>
              </a:r>
              <a:endParaRPr sz="1100">
                <a:solidFill>
                  <a:srgbClr val="FFFFFF"/>
                </a:solidFill>
                <a:latin typeface="Roboto"/>
                <a:ea typeface="Roboto"/>
                <a:cs typeface="Roboto"/>
                <a:sym typeface="Roboto"/>
              </a:endParaRPr>
            </a:p>
            <a:p>
              <a:pPr marL="457200" lvl="0" indent="-298450" algn="l" rtl="0">
                <a:lnSpc>
                  <a:spcPct val="150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MUST HAVE ASSIGNED</a:t>
              </a:r>
              <a:endParaRPr sz="1100">
                <a:solidFill>
                  <a:srgbClr val="FFFFFF"/>
                </a:solidFill>
                <a:latin typeface="Roboto"/>
                <a:ea typeface="Roboto"/>
                <a:cs typeface="Roboto"/>
                <a:sym typeface="Roboto"/>
              </a:endParaRPr>
            </a:p>
            <a:p>
              <a:pPr marL="457200" lvl="0" indent="-298450" algn="l" rtl="0">
                <a:lnSpc>
                  <a:spcPct val="150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LEAVE WITH A PLAN</a:t>
              </a:r>
              <a:endParaRPr sz="1100">
                <a:solidFill>
                  <a:srgbClr val="FFFFFF"/>
                </a:solidFill>
                <a:latin typeface="Roboto"/>
                <a:ea typeface="Roboto"/>
                <a:cs typeface="Roboto"/>
                <a:sym typeface="Roboto"/>
              </a:endParaRPr>
            </a:p>
          </p:txBody>
        </p:sp>
      </p:grpSp>
      <p:grpSp>
        <p:nvGrpSpPr>
          <p:cNvPr id="297" name="Google Shape;297;p51"/>
          <p:cNvGrpSpPr/>
          <p:nvPr/>
        </p:nvGrpSpPr>
        <p:grpSpPr>
          <a:xfrm>
            <a:off x="779475" y="77100"/>
            <a:ext cx="2486735" cy="4350254"/>
            <a:chOff x="1118306" y="139856"/>
            <a:chExt cx="2090748" cy="4220269"/>
          </a:xfrm>
        </p:grpSpPr>
        <p:sp>
          <p:nvSpPr>
            <p:cNvPr id="298" name="Google Shape;298;p51"/>
            <p:cNvSpPr/>
            <p:nvPr/>
          </p:nvSpPr>
          <p:spPr>
            <a:xfrm>
              <a:off x="1178650" y="283725"/>
              <a:ext cx="2030400" cy="4076400"/>
            </a:xfrm>
            <a:prstGeom prst="rect">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1"/>
            <p:cNvSpPr/>
            <p:nvPr/>
          </p:nvSpPr>
          <p:spPr>
            <a:xfrm>
              <a:off x="1160953" y="139856"/>
              <a:ext cx="2048100" cy="22290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1"/>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0D5DDF"/>
                  </a:solidFill>
                  <a:latin typeface="Roboto Medium"/>
                  <a:ea typeface="Roboto Medium"/>
                  <a:cs typeface="Roboto Medium"/>
                  <a:sym typeface="Roboto Medium"/>
                </a:rPr>
                <a:t>INTRODUCTION TO QM</a:t>
              </a:r>
              <a:endParaRPr sz="1200">
                <a:solidFill>
                  <a:srgbClr val="0D5DDF"/>
                </a:solidFill>
                <a:latin typeface="Roboto Medium"/>
                <a:ea typeface="Roboto Medium"/>
                <a:cs typeface="Roboto Medium"/>
                <a:sym typeface="Roboto Medium"/>
              </a:endParaRPr>
            </a:p>
            <a:p>
              <a:pPr marL="0" lvl="0" indent="0" algn="l" rtl="0">
                <a:spcBef>
                  <a:spcPts val="0"/>
                </a:spcBef>
                <a:spcAft>
                  <a:spcPts val="0"/>
                </a:spcAft>
                <a:buNone/>
              </a:pPr>
              <a:r>
                <a:rPr lang="en-US" sz="1200">
                  <a:solidFill>
                    <a:srgbClr val="0D5DDF"/>
                  </a:solidFill>
                  <a:latin typeface="Roboto Medium"/>
                  <a:ea typeface="Roboto Medium"/>
                  <a:cs typeface="Roboto Medium"/>
                  <a:sym typeface="Roboto Medium"/>
                </a:rPr>
                <a:t>INTRODUCTION TO ONLINE</a:t>
              </a:r>
              <a:endParaRPr sz="1200">
                <a:solidFill>
                  <a:srgbClr val="0D5DDF"/>
                </a:solidFill>
                <a:latin typeface="Roboto Medium"/>
                <a:ea typeface="Roboto Medium"/>
                <a:cs typeface="Roboto Medium"/>
                <a:sym typeface="Roboto Medium"/>
              </a:endParaRPr>
            </a:p>
            <a:p>
              <a:pPr marL="0" lvl="0" indent="0" algn="l" rtl="0">
                <a:spcBef>
                  <a:spcPts val="0"/>
                </a:spcBef>
                <a:spcAft>
                  <a:spcPts val="0"/>
                </a:spcAft>
                <a:buNone/>
              </a:pPr>
              <a:r>
                <a:rPr lang="en-US" sz="1200">
                  <a:solidFill>
                    <a:srgbClr val="0D5DDF"/>
                  </a:solidFill>
                  <a:latin typeface="Roboto Medium"/>
                  <a:ea typeface="Roboto Medium"/>
                  <a:cs typeface="Roboto Medium"/>
                  <a:sym typeface="Roboto Medium"/>
                </a:rPr>
                <a:t>PEER REVIEWER PREP</a:t>
              </a:r>
              <a:endParaRPr sz="1200">
                <a:solidFill>
                  <a:srgbClr val="0D5DDF"/>
                </a:solidFill>
                <a:latin typeface="Roboto Medium"/>
                <a:ea typeface="Roboto Medium"/>
                <a:cs typeface="Roboto Medium"/>
                <a:sym typeface="Roboto Medium"/>
              </a:endParaRPr>
            </a:p>
          </p:txBody>
        </p:sp>
        <p:sp>
          <p:nvSpPr>
            <p:cNvPr id="301" name="Google Shape;301;p51"/>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700" b="1">
                  <a:solidFill>
                    <a:srgbClr val="0D5DDF"/>
                  </a:solidFill>
                  <a:latin typeface="Roboto"/>
                  <a:ea typeface="Roboto"/>
                  <a:cs typeface="Roboto"/>
                  <a:sym typeface="Roboto"/>
                </a:rPr>
                <a:t>APPQMR</a:t>
              </a:r>
              <a:endParaRPr sz="3700">
                <a:solidFill>
                  <a:srgbClr val="0D5DDF"/>
                </a:solidFill>
                <a:latin typeface="Roboto Thin"/>
                <a:ea typeface="Roboto Thin"/>
                <a:cs typeface="Roboto Thin"/>
                <a:sym typeface="Roboto Thin"/>
              </a:endParaRPr>
            </a:p>
          </p:txBody>
        </p:sp>
        <p:sp>
          <p:nvSpPr>
            <p:cNvPr id="302" name="Google Shape;302;p51"/>
            <p:cNvSpPr/>
            <p:nvPr/>
          </p:nvSpPr>
          <p:spPr>
            <a:xfrm rot="5400000">
              <a:off x="1969118" y="2420917"/>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1"/>
            <p:cNvSpPr/>
            <p:nvPr/>
          </p:nvSpPr>
          <p:spPr>
            <a:xfrm>
              <a:off x="1118306" y="2872806"/>
              <a:ext cx="2030400" cy="13851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CURIOUS ABOUT ONLINE</a:t>
              </a:r>
              <a:endParaRPr sz="1200">
                <a:solidFill>
                  <a:srgbClr val="FFFFFF"/>
                </a:solidFill>
                <a:latin typeface="Roboto"/>
                <a:ea typeface="Roboto"/>
                <a:cs typeface="Roboto"/>
                <a:sym typeface="Roboto"/>
              </a:endParaRPr>
            </a:p>
            <a:p>
              <a:pPr marL="457200" lvl="0" indent="-304800" algn="l" rtl="0">
                <a:lnSpc>
                  <a:spcPct val="150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REMOTE COURSES</a:t>
              </a:r>
              <a:endParaRPr sz="1200">
                <a:solidFill>
                  <a:srgbClr val="FFFFFF"/>
                </a:solidFill>
                <a:latin typeface="Roboto"/>
                <a:ea typeface="Roboto"/>
                <a:cs typeface="Roboto"/>
                <a:sym typeface="Roboto"/>
              </a:endParaRPr>
            </a:p>
            <a:p>
              <a:pPr marL="457200" lvl="0" indent="-304800" algn="l" rtl="0">
                <a:lnSpc>
                  <a:spcPct val="150000"/>
                </a:lnSpc>
                <a:spcBef>
                  <a:spcPts val="0"/>
                </a:spcBef>
                <a:spcAft>
                  <a:spcPts val="0"/>
                </a:spcAft>
                <a:buClr>
                  <a:srgbClr val="FFFFFF"/>
                </a:buClr>
                <a:buSzPts val="1200"/>
                <a:buFont typeface="Roboto"/>
                <a:buChar char="●"/>
              </a:pPr>
              <a:r>
                <a:rPr lang="en-US" sz="1200">
                  <a:solidFill>
                    <a:srgbClr val="FFFFFF"/>
                  </a:solidFill>
                  <a:latin typeface="Roboto"/>
                  <a:ea typeface="Roboto"/>
                  <a:cs typeface="Roboto"/>
                  <a:sym typeface="Roboto"/>
                </a:rPr>
                <a:t>PEER REVIEWER PREP</a:t>
              </a:r>
              <a:endParaRPr sz="1200">
                <a:solidFill>
                  <a:srgbClr val="FFFFFF"/>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4"/>
          <p:cNvSpPr txBox="1">
            <a:spLocks noGrp="1"/>
          </p:cNvSpPr>
          <p:nvPr>
            <p:ph type="ctrTitle"/>
          </p:nvPr>
        </p:nvSpPr>
        <p:spPr>
          <a:xfrm>
            <a:off x="685800" y="2149475"/>
            <a:ext cx="7772400" cy="1612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400"/>
              <a:buFont typeface="Lato"/>
              <a:buNone/>
            </a:pPr>
            <a:r>
              <a:rPr lang="en-US" sz="4000" dirty="0"/>
              <a:t>Finding the Fit: QM PD Pathways to Meet Institutional Needs</a:t>
            </a:r>
            <a:endParaRPr sz="4000" b="0" i="0" u="none" strike="noStrike" cap="none" dirty="0">
              <a:solidFill>
                <a:schemeClr val="l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2"/>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Benefits of Independent Session</a:t>
            </a:r>
            <a:endParaRPr/>
          </a:p>
        </p:txBody>
      </p:sp>
      <p:sp>
        <p:nvSpPr>
          <p:cNvPr id="309" name="Google Shape;309;p52"/>
          <p:cNvSpPr txBox="1">
            <a:spLocks noGrp="1"/>
          </p:cNvSpPr>
          <p:nvPr>
            <p:ph type="body" idx="1"/>
          </p:nvPr>
        </p:nvSpPr>
        <p:spPr>
          <a:xfrm>
            <a:off x="457200" y="971550"/>
            <a:ext cx="8483700" cy="35136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3000"/>
              <a:t>Scheduling flexibility</a:t>
            </a:r>
            <a:endParaRPr sz="3000"/>
          </a:p>
          <a:p>
            <a:pPr marL="914400" lvl="1" indent="-393700" algn="l" rtl="0">
              <a:spcBef>
                <a:spcPts val="560"/>
              </a:spcBef>
              <a:spcAft>
                <a:spcPts val="0"/>
              </a:spcAft>
              <a:buSzPts val="2600"/>
              <a:buChar char="–"/>
            </a:pPr>
            <a:r>
              <a:rPr lang="en-US" sz="2600"/>
              <a:t>Length of session</a:t>
            </a:r>
            <a:endParaRPr sz="2600"/>
          </a:p>
          <a:p>
            <a:pPr marL="914400" lvl="1" indent="-393700" algn="l" rtl="0">
              <a:spcBef>
                <a:spcPts val="0"/>
              </a:spcBef>
              <a:spcAft>
                <a:spcPts val="0"/>
              </a:spcAft>
              <a:buSzPts val="2600"/>
              <a:buChar char="–"/>
            </a:pPr>
            <a:r>
              <a:rPr lang="en-US" sz="2600"/>
              <a:t>Timing of session</a:t>
            </a:r>
            <a:endParaRPr sz="2600"/>
          </a:p>
          <a:p>
            <a:pPr marL="0" lvl="0" indent="0" algn="l" rtl="0">
              <a:spcBef>
                <a:spcPts val="640"/>
              </a:spcBef>
              <a:spcAft>
                <a:spcPts val="0"/>
              </a:spcAft>
              <a:buNone/>
            </a:pPr>
            <a:r>
              <a:rPr lang="en-US" sz="3000"/>
              <a:t>Cost savings </a:t>
            </a:r>
            <a:endParaRPr sz="3000"/>
          </a:p>
          <a:p>
            <a:pPr marL="914400" lvl="1" indent="-393700" algn="l" rtl="0">
              <a:spcBef>
                <a:spcPts val="560"/>
              </a:spcBef>
              <a:spcAft>
                <a:spcPts val="0"/>
              </a:spcAft>
              <a:buSzPts val="2600"/>
              <a:buChar char="–"/>
            </a:pPr>
            <a:r>
              <a:rPr lang="en-US" sz="2600"/>
              <a:t>Technology fee</a:t>
            </a:r>
            <a:endParaRPr sz="2600"/>
          </a:p>
          <a:p>
            <a:pPr marL="914400" lvl="1" indent="-393700" algn="l" rtl="0">
              <a:spcBef>
                <a:spcPts val="0"/>
              </a:spcBef>
              <a:spcAft>
                <a:spcPts val="0"/>
              </a:spcAft>
              <a:buSzPts val="2600"/>
              <a:buChar char="–"/>
            </a:pPr>
            <a:r>
              <a:rPr lang="en-US" sz="2600"/>
              <a:t>Facilitator fee negotiable </a:t>
            </a:r>
            <a:endParaRPr sz="2600"/>
          </a:p>
          <a:p>
            <a:pPr marL="1371600" lvl="2" indent="-368300" algn="l" rtl="0">
              <a:spcBef>
                <a:spcPts val="0"/>
              </a:spcBef>
              <a:spcAft>
                <a:spcPts val="0"/>
              </a:spcAft>
              <a:buSzPts val="2200"/>
              <a:buChar char="•"/>
            </a:pPr>
            <a:r>
              <a:rPr lang="en-US" sz="2200"/>
              <a:t>Direct pay or Institution pay</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3"/>
          <p:cNvSpPr txBox="1"/>
          <p:nvPr/>
        </p:nvSpPr>
        <p:spPr>
          <a:xfrm>
            <a:off x="5027650" y="827525"/>
            <a:ext cx="31434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Official</a:t>
            </a:r>
            <a:r>
              <a:rPr lang="en-US"/>
              <a:t> </a:t>
            </a:r>
            <a:r>
              <a:rPr lang="en-US" sz="2400">
                <a:solidFill>
                  <a:srgbClr val="000000"/>
                </a:solidFill>
                <a:latin typeface="Calibri"/>
                <a:ea typeface="Calibri"/>
                <a:cs typeface="Calibri"/>
                <a:sym typeface="Calibri"/>
              </a:rPr>
              <a:t>QM Reviews</a:t>
            </a:r>
            <a:endParaRPr sz="2400">
              <a:solidFill>
                <a:srgbClr val="000000"/>
              </a:solidFill>
              <a:latin typeface="Calibri"/>
              <a:ea typeface="Calibri"/>
              <a:cs typeface="Calibri"/>
              <a:sym typeface="Calibri"/>
            </a:endParaRPr>
          </a:p>
          <a:p>
            <a:pPr marL="0" marR="0" lvl="0" indent="0" algn="ctr" rtl="0">
              <a:spcBef>
                <a:spcPts val="0"/>
              </a:spcBef>
              <a:spcAft>
                <a:spcPts val="0"/>
              </a:spcAft>
              <a:buNone/>
            </a:pPr>
            <a:r>
              <a:rPr lang="en-US" sz="2400">
                <a:solidFill>
                  <a:srgbClr val="000000"/>
                </a:solidFill>
                <a:latin typeface="Calibri"/>
                <a:ea typeface="Calibri"/>
                <a:cs typeface="Calibri"/>
                <a:sym typeface="Calibri"/>
              </a:rPr>
              <a:t> for Certification</a:t>
            </a:r>
            <a:endParaRPr sz="2400">
              <a:solidFill>
                <a:srgbClr val="000000"/>
              </a:solidFill>
              <a:latin typeface="Calibri"/>
              <a:ea typeface="Calibri"/>
              <a:cs typeface="Calibri"/>
              <a:sym typeface="Calibri"/>
            </a:endParaRPr>
          </a:p>
        </p:txBody>
      </p:sp>
      <p:sp>
        <p:nvSpPr>
          <p:cNvPr id="316" name="Google Shape;316;p53"/>
          <p:cNvSpPr txBox="1">
            <a:spLocks noGrp="1"/>
          </p:cNvSpPr>
          <p:nvPr>
            <p:ph type="title"/>
          </p:nvPr>
        </p:nvSpPr>
        <p:spPr>
          <a:xfrm>
            <a:off x="1883591" y="228600"/>
            <a:ext cx="6772800" cy="5412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96BC5"/>
              </a:buClr>
              <a:buSzPct val="90909"/>
              <a:buFont typeface="Calibri"/>
              <a:buNone/>
            </a:pPr>
            <a:r>
              <a:rPr lang="en-US"/>
              <a:t>Types of Course Reviews</a:t>
            </a:r>
            <a:endParaRPr/>
          </a:p>
        </p:txBody>
      </p:sp>
      <p:sp>
        <p:nvSpPr>
          <p:cNvPr id="317" name="Google Shape;317;p53"/>
          <p:cNvSpPr txBox="1"/>
          <p:nvPr/>
        </p:nvSpPr>
        <p:spPr>
          <a:xfrm>
            <a:off x="1155301" y="895590"/>
            <a:ext cx="2558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Unofficial/Informal Reviews</a:t>
            </a:r>
            <a:endParaRPr sz="2400">
              <a:solidFill>
                <a:srgbClr val="000000"/>
              </a:solidFill>
              <a:latin typeface="Calibri"/>
              <a:ea typeface="Calibri"/>
              <a:cs typeface="Calibri"/>
              <a:sym typeface="Calibri"/>
            </a:endParaRPr>
          </a:p>
        </p:txBody>
      </p:sp>
      <p:pic>
        <p:nvPicPr>
          <p:cNvPr id="318" name="Google Shape;318;p53"/>
          <p:cNvPicPr preferRelativeResize="0"/>
          <p:nvPr/>
        </p:nvPicPr>
        <p:blipFill rotWithShape="1">
          <a:blip r:embed="rId3">
            <a:alphaModFix/>
          </a:blip>
          <a:srcRect/>
          <a:stretch/>
        </p:blipFill>
        <p:spPr>
          <a:xfrm>
            <a:off x="5180742" y="1716239"/>
            <a:ext cx="2466676" cy="2497340"/>
          </a:xfrm>
          <a:prstGeom prst="rect">
            <a:avLst/>
          </a:prstGeom>
          <a:noFill/>
          <a:ln>
            <a:noFill/>
          </a:ln>
        </p:spPr>
      </p:pic>
      <p:pic>
        <p:nvPicPr>
          <p:cNvPr id="319" name="Google Shape;319;p53"/>
          <p:cNvPicPr preferRelativeResize="0"/>
          <p:nvPr/>
        </p:nvPicPr>
        <p:blipFill rotWithShape="1">
          <a:blip r:embed="rId4">
            <a:alphaModFix/>
          </a:blip>
          <a:srcRect/>
          <a:stretch/>
        </p:blipFill>
        <p:spPr>
          <a:xfrm>
            <a:off x="970010" y="1776164"/>
            <a:ext cx="2806355" cy="24973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4"/>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Independent Options</a:t>
            </a:r>
            <a:endParaRPr/>
          </a:p>
        </p:txBody>
      </p:sp>
      <p:sp>
        <p:nvSpPr>
          <p:cNvPr id="325" name="Google Shape;325;p54"/>
          <p:cNvSpPr txBox="1">
            <a:spLocks noGrp="1"/>
          </p:cNvSpPr>
          <p:nvPr>
            <p:ph type="body" idx="1"/>
          </p:nvPr>
        </p:nvSpPr>
        <p:spPr>
          <a:xfrm>
            <a:off x="457200" y="971550"/>
            <a:ext cx="8229600" cy="3365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Official </a:t>
            </a:r>
            <a:r>
              <a:rPr lang="en-US" b="1"/>
              <a:t>Subscriber </a:t>
            </a:r>
            <a:r>
              <a:rPr lang="en-US"/>
              <a:t>Managed</a:t>
            </a:r>
            <a:endParaRPr/>
          </a:p>
          <a:p>
            <a:pPr marL="457200" lvl="0" indent="-393700" algn="l" rtl="0">
              <a:spcBef>
                <a:spcPts val="640"/>
              </a:spcBef>
              <a:spcAft>
                <a:spcPts val="0"/>
              </a:spcAft>
              <a:buSzPts val="2600"/>
              <a:buChar char="•"/>
            </a:pPr>
            <a:r>
              <a:rPr lang="en-US" sz="2600"/>
              <a:t>Without a Course Review Manager $100</a:t>
            </a:r>
            <a:endParaRPr sz="2600"/>
          </a:p>
          <a:p>
            <a:pPr marL="457200" lvl="0" indent="-393700" algn="l" rtl="0">
              <a:spcBef>
                <a:spcPts val="0"/>
              </a:spcBef>
              <a:spcAft>
                <a:spcPts val="0"/>
              </a:spcAft>
              <a:buSzPts val="2600"/>
              <a:buChar char="•"/>
            </a:pPr>
            <a:r>
              <a:rPr lang="en-US" sz="2600"/>
              <a:t>With a Course Review Manager $0</a:t>
            </a:r>
            <a:endParaRPr sz="2600"/>
          </a:p>
          <a:p>
            <a:pPr marL="457200" lvl="0" indent="-393700" algn="l" rtl="0">
              <a:spcBef>
                <a:spcPts val="0"/>
              </a:spcBef>
              <a:spcAft>
                <a:spcPts val="0"/>
              </a:spcAft>
              <a:buSzPts val="2600"/>
              <a:buChar char="•"/>
            </a:pPr>
            <a:r>
              <a:rPr lang="en-US" sz="2600"/>
              <a:t>Determine your own reviewer fees</a:t>
            </a:r>
            <a:endParaRPr sz="2600"/>
          </a:p>
          <a:p>
            <a:pPr marL="0" lvl="0" indent="0" algn="l" rtl="0">
              <a:spcBef>
                <a:spcPts val="640"/>
              </a:spcBef>
              <a:spcAft>
                <a:spcPts val="0"/>
              </a:spcAft>
              <a:buNone/>
            </a:pPr>
            <a:r>
              <a:rPr lang="en-US"/>
              <a:t>Unofficial </a:t>
            </a:r>
            <a:endParaRPr/>
          </a:p>
          <a:p>
            <a:pPr marL="457200" lvl="0" indent="-393700" algn="l" rtl="0">
              <a:spcBef>
                <a:spcPts val="640"/>
              </a:spcBef>
              <a:spcAft>
                <a:spcPts val="0"/>
              </a:spcAft>
              <a:buSzPts val="2600"/>
              <a:buChar char="•"/>
            </a:pPr>
            <a:r>
              <a:rPr lang="en-US" sz="2600"/>
              <a:t>MyCR–Custom Review</a:t>
            </a:r>
            <a:endParaRPr sz="2600"/>
          </a:p>
          <a:p>
            <a:pPr marL="457200" lvl="0" indent="-393700" algn="l" rtl="0">
              <a:spcBef>
                <a:spcPts val="0"/>
              </a:spcBef>
              <a:spcAft>
                <a:spcPts val="0"/>
              </a:spcAft>
              <a:buSzPts val="2600"/>
              <a:buChar char="•"/>
            </a:pPr>
            <a:r>
              <a:rPr lang="en-US" sz="2600"/>
              <a:t>Great Professional Development &amp; Pre-Review Activity</a:t>
            </a:r>
            <a:endParaRPr sz="2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5"/>
          <p:cNvSpPr txBox="1">
            <a:spLocks noGrp="1"/>
          </p:cNvSpPr>
          <p:nvPr>
            <p:ph type="ctrTitle"/>
          </p:nvPr>
        </p:nvSpPr>
        <p:spPr>
          <a:xfrm>
            <a:off x="685800" y="2065867"/>
            <a:ext cx="7772400" cy="1521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Next Steps</a:t>
            </a:r>
            <a:endParaRPr/>
          </a:p>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6"/>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Next Steps</a:t>
            </a:r>
            <a:endParaRPr/>
          </a:p>
        </p:txBody>
      </p:sp>
      <p:sp>
        <p:nvSpPr>
          <p:cNvPr id="336" name="Google Shape;336;p56"/>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Communicate with all stakeholders</a:t>
            </a:r>
            <a:endParaRPr/>
          </a:p>
          <a:p>
            <a:pPr marL="0" lvl="0" indent="0" algn="l" rtl="0">
              <a:spcBef>
                <a:spcPts val="640"/>
              </a:spcBef>
              <a:spcAft>
                <a:spcPts val="0"/>
              </a:spcAft>
              <a:buNone/>
            </a:pPr>
            <a:r>
              <a:rPr lang="en-US"/>
              <a:t>Review the Quality Matters website</a:t>
            </a:r>
            <a:endParaRPr/>
          </a:p>
          <a:p>
            <a:pPr marL="0" lvl="0" indent="0" algn="l" rtl="0">
              <a:spcBef>
                <a:spcPts val="640"/>
              </a:spcBef>
              <a:spcAft>
                <a:spcPts val="0"/>
              </a:spcAft>
              <a:buNone/>
            </a:pPr>
            <a:r>
              <a:rPr lang="en-US"/>
              <a:t>Reach out to Nancy Ragias or Amanda Harner with Quality Matters</a:t>
            </a:r>
            <a:endParaRPr/>
          </a:p>
          <a:p>
            <a:pPr marL="0" lvl="0" indent="0" algn="l" rtl="0">
              <a:spcBef>
                <a:spcPts val="640"/>
              </a:spcBef>
              <a:spcAft>
                <a:spcPts val="0"/>
              </a:spcAft>
              <a:buNone/>
            </a:pPr>
            <a:r>
              <a:rPr lang="en-US"/>
              <a:t>Reach out to Marijane Hakun,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7"/>
          <p:cNvSpPr txBox="1">
            <a:spLocks noGrp="1"/>
          </p:cNvSpPr>
          <p:nvPr>
            <p:ph type="ctrTitle"/>
          </p:nvPr>
        </p:nvSpPr>
        <p:spPr>
          <a:xfrm>
            <a:off x="685800" y="2065867"/>
            <a:ext cx="7772400" cy="1521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Q&amp;A</a:t>
            </a:r>
            <a:endParaRPr/>
          </a:p>
          <a:p>
            <a:pPr marL="0" lvl="0" indent="0" algn="ctr" rtl="0">
              <a:spcBef>
                <a:spcPts val="0"/>
              </a:spcBef>
              <a:spcAft>
                <a:spcPts val="0"/>
              </a:spcAft>
              <a:buNone/>
            </a:pPr>
            <a:r>
              <a:rPr lang="en-US" sz="3200"/>
              <a:t>Email: </a:t>
            </a:r>
            <a:endParaRPr sz="3200"/>
          </a:p>
          <a:p>
            <a:pPr marL="0" lvl="0" indent="0" algn="ctr" rtl="0">
              <a:spcBef>
                <a:spcPts val="0"/>
              </a:spcBef>
              <a:spcAft>
                <a:spcPts val="0"/>
              </a:spcAft>
              <a:buNone/>
            </a:pPr>
            <a:r>
              <a:rPr lang="en-US" sz="3200" u="sng">
                <a:solidFill>
                  <a:schemeClr val="hlink"/>
                </a:solidFill>
                <a:hlinkClick r:id="rId3"/>
              </a:rPr>
              <a:t>cecelia.green@qualitymatters.org</a:t>
            </a:r>
            <a:endParaRPr sz="3200"/>
          </a:p>
          <a:p>
            <a:pPr marL="0" lvl="0" indent="0" algn="ctr" rtl="0">
              <a:spcBef>
                <a:spcPts val="0"/>
              </a:spcBef>
              <a:spcAft>
                <a:spcPts val="0"/>
              </a:spcAft>
              <a:buNone/>
            </a:pPr>
            <a:endParaRPr sz="3200"/>
          </a:p>
          <a:p>
            <a:pPr marL="0" lvl="0" indent="0" algn="ctr" rtl="0">
              <a:spcBef>
                <a:spcPts val="0"/>
              </a:spcBef>
              <a:spcAft>
                <a:spcPts val="0"/>
              </a:spcAft>
              <a:buNone/>
            </a:pPr>
            <a:r>
              <a:rPr lang="en-US" sz="3200" u="sng">
                <a:solidFill>
                  <a:schemeClr val="hlink"/>
                </a:solidFill>
                <a:hlinkClick r:id="rId4"/>
              </a:rPr>
              <a:t>dlindon@rose.edu</a:t>
            </a:r>
            <a:endParaRPr sz="3200"/>
          </a:p>
          <a:p>
            <a:pPr marL="0" lvl="0" indent="0" algn="ctr" rtl="0">
              <a:spcBef>
                <a:spcPts val="0"/>
              </a:spcBef>
              <a:spcAft>
                <a:spcPts val="0"/>
              </a:spcAft>
              <a:buNone/>
            </a:pPr>
            <a:endParaRPr sz="3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58"/>
          <p:cNvPicPr preferRelativeResize="0"/>
          <p:nvPr/>
        </p:nvPicPr>
        <p:blipFill>
          <a:blip r:embed="rId3">
            <a:alphaModFix/>
          </a:blip>
          <a:stretch>
            <a:fillRect/>
          </a:stretch>
        </p:blipFill>
        <p:spPr>
          <a:xfrm>
            <a:off x="2657637" y="406825"/>
            <a:ext cx="3828725" cy="3828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4400"/>
              <a:buFont typeface="Calibri"/>
              <a:buNone/>
            </a:pPr>
            <a:r>
              <a:rPr lang="en-US"/>
              <a:t>Welcome &amp; Introductions</a:t>
            </a:r>
            <a:endParaRPr sz="4400" b="0" i="0" u="none" strike="noStrike" cap="none">
              <a:solidFill>
                <a:schemeClr val="accent2"/>
              </a:solidFill>
              <a:latin typeface="Calibri"/>
              <a:ea typeface="Calibri"/>
              <a:cs typeface="Calibri"/>
              <a:sym typeface="Calibri"/>
            </a:endParaRPr>
          </a:p>
        </p:txBody>
      </p:sp>
      <p:sp>
        <p:nvSpPr>
          <p:cNvPr id="169" name="Google Shape;169;p35"/>
          <p:cNvSpPr txBox="1">
            <a:spLocks noGrp="1"/>
          </p:cNvSpPr>
          <p:nvPr>
            <p:ph type="body" idx="1"/>
          </p:nvPr>
        </p:nvSpPr>
        <p:spPr>
          <a:xfrm>
            <a:off x="609600" y="1079134"/>
            <a:ext cx="3567600" cy="1206874"/>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None/>
            </a:pPr>
            <a:r>
              <a:rPr lang="en-US" dirty="0"/>
              <a:t>Cecelia Green</a:t>
            </a:r>
            <a:endParaRPr dirty="0"/>
          </a:p>
          <a:p>
            <a:pPr marL="342900" lvl="0" indent="-139700" algn="l" rtl="0">
              <a:spcBef>
                <a:spcPts val="0"/>
              </a:spcBef>
              <a:spcAft>
                <a:spcPts val="0"/>
              </a:spcAft>
              <a:buClr>
                <a:schemeClr val="dk1"/>
              </a:buClr>
              <a:buSzPts val="3200"/>
              <a:buFont typeface="Arial"/>
              <a:buNone/>
            </a:pPr>
            <a:r>
              <a:rPr lang="en-US" dirty="0"/>
              <a:t>Quality Matters</a:t>
            </a:r>
            <a:endParaRPr dirty="0"/>
          </a:p>
        </p:txBody>
      </p:sp>
      <p:sp>
        <p:nvSpPr>
          <p:cNvPr id="170" name="Google Shape;170;p35"/>
          <p:cNvSpPr txBox="1"/>
          <p:nvPr/>
        </p:nvSpPr>
        <p:spPr>
          <a:xfrm>
            <a:off x="4177200" y="1030350"/>
            <a:ext cx="4220700" cy="30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latin typeface="Calibri"/>
                <a:ea typeface="Calibri"/>
                <a:cs typeface="Calibri"/>
                <a:sym typeface="Calibri"/>
              </a:rPr>
              <a:t>Dana Lindon-</a:t>
            </a:r>
            <a:r>
              <a:rPr lang="en-US" sz="3200" dirty="0" err="1">
                <a:latin typeface="Calibri"/>
                <a:ea typeface="Calibri"/>
                <a:cs typeface="Calibri"/>
                <a:sym typeface="Calibri"/>
              </a:rPr>
              <a:t>Burgett</a:t>
            </a:r>
            <a:endParaRPr sz="3200" dirty="0">
              <a:latin typeface="Calibri"/>
              <a:ea typeface="Calibri"/>
              <a:cs typeface="Calibri"/>
              <a:sym typeface="Calibri"/>
            </a:endParaRPr>
          </a:p>
          <a:p>
            <a:pPr marL="0" lvl="0" indent="0" algn="l" rtl="0">
              <a:spcBef>
                <a:spcPts val="0"/>
              </a:spcBef>
              <a:spcAft>
                <a:spcPts val="0"/>
              </a:spcAft>
              <a:buNone/>
            </a:pPr>
            <a:r>
              <a:rPr lang="en-US" sz="3200" dirty="0">
                <a:latin typeface="Calibri"/>
                <a:ea typeface="Calibri"/>
                <a:cs typeface="Calibri"/>
                <a:sym typeface="Calibri"/>
              </a:rPr>
              <a:t>Lead QMC - OK System</a:t>
            </a:r>
            <a:endParaRPr sz="3200" dirty="0">
              <a:latin typeface="Calibri"/>
              <a:ea typeface="Calibri"/>
              <a:cs typeface="Calibri"/>
              <a:sym typeface="Calibri"/>
            </a:endParaRPr>
          </a:p>
        </p:txBody>
      </p:sp>
      <p:pic>
        <p:nvPicPr>
          <p:cNvPr id="171" name="Google Shape;171;p35"/>
          <p:cNvPicPr preferRelativeResize="0"/>
          <p:nvPr/>
        </p:nvPicPr>
        <p:blipFill>
          <a:blip r:embed="rId3">
            <a:alphaModFix/>
          </a:blip>
          <a:stretch>
            <a:fillRect/>
          </a:stretch>
        </p:blipFill>
        <p:spPr>
          <a:xfrm>
            <a:off x="1503675" y="2302200"/>
            <a:ext cx="1421875" cy="1464525"/>
          </a:xfrm>
          <a:prstGeom prst="rect">
            <a:avLst/>
          </a:prstGeom>
          <a:noFill/>
          <a:ln>
            <a:noFill/>
          </a:ln>
        </p:spPr>
      </p:pic>
      <p:pic>
        <p:nvPicPr>
          <p:cNvPr id="172" name="Google Shape;172;p35"/>
          <p:cNvPicPr preferRelativeResize="0"/>
          <p:nvPr/>
        </p:nvPicPr>
        <p:blipFill>
          <a:blip r:embed="rId4">
            <a:alphaModFix/>
          </a:blip>
          <a:stretch>
            <a:fillRect/>
          </a:stretch>
        </p:blipFill>
        <p:spPr>
          <a:xfrm>
            <a:off x="5576612" y="2204526"/>
            <a:ext cx="1421875" cy="1562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txBox="1">
            <a:spLocks noGrp="1"/>
          </p:cNvSpPr>
          <p:nvPr>
            <p:ph type="ctrTitle"/>
          </p:nvPr>
        </p:nvSpPr>
        <p:spPr>
          <a:xfrm>
            <a:off x="685800" y="2065867"/>
            <a:ext cx="7772400" cy="1521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Quality Matters </a:t>
            </a:r>
            <a:br>
              <a:rPr lang="en-US"/>
            </a:br>
            <a:r>
              <a:rPr lang="en-US"/>
              <a:t>Professional Development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7"/>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QM Pathways</a:t>
            </a:r>
            <a:endParaRPr/>
          </a:p>
        </p:txBody>
      </p:sp>
      <p:sp>
        <p:nvSpPr>
          <p:cNvPr id="183" name="Google Shape;183;p37"/>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a:t>New to Online Teaching</a:t>
            </a:r>
            <a:endParaRPr/>
          </a:p>
          <a:p>
            <a:pPr marL="0" lvl="0" indent="0" algn="l" rtl="0">
              <a:spcBef>
                <a:spcPts val="640"/>
              </a:spcBef>
              <a:spcAft>
                <a:spcPts val="0"/>
              </a:spcAft>
              <a:buClr>
                <a:schemeClr val="dk1"/>
              </a:buClr>
              <a:buSzPts val="1100"/>
              <a:buFont typeface="Arial"/>
              <a:buNone/>
            </a:pPr>
            <a:r>
              <a:rPr lang="en-US"/>
              <a:t>Preparing for Online: Teaching Online Certificate</a:t>
            </a:r>
            <a:endParaRPr/>
          </a:p>
          <a:p>
            <a:pPr marL="0" lvl="0" indent="0" algn="l" rtl="0">
              <a:spcBef>
                <a:spcPts val="640"/>
              </a:spcBef>
              <a:spcAft>
                <a:spcPts val="0"/>
              </a:spcAft>
              <a:buNone/>
            </a:pPr>
            <a:r>
              <a:rPr lang="en-US"/>
              <a:t>Course Design &amp; Improvement</a:t>
            </a:r>
            <a:endParaRPr/>
          </a:p>
          <a:p>
            <a:pPr marL="0" lvl="0" indent="0" algn="l" rtl="0">
              <a:spcBef>
                <a:spcPts val="640"/>
              </a:spcBef>
              <a:spcAft>
                <a:spcPts val="0"/>
              </a:spcAft>
              <a:buClr>
                <a:schemeClr val="dk1"/>
              </a:buClr>
              <a:buSzPts val="1100"/>
              <a:buFont typeface="Arial"/>
              <a:buNone/>
            </a:pPr>
            <a:r>
              <a:rPr lang="en-US"/>
              <a:t>Building Quality Assurance</a:t>
            </a:r>
            <a:endParaRPr/>
          </a:p>
        </p:txBody>
      </p:sp>
      <p:pic>
        <p:nvPicPr>
          <p:cNvPr id="184" name="Google Shape;184;p37"/>
          <p:cNvPicPr preferRelativeResize="0"/>
          <p:nvPr/>
        </p:nvPicPr>
        <p:blipFill>
          <a:blip r:embed="rId3">
            <a:alphaModFix/>
          </a:blip>
          <a:stretch>
            <a:fillRect/>
          </a:stretch>
        </p:blipFill>
        <p:spPr>
          <a:xfrm>
            <a:off x="6103368" y="2355525"/>
            <a:ext cx="2753801" cy="1606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Workshops &amp; Courses</a:t>
            </a:r>
            <a:endParaRPr/>
          </a:p>
        </p:txBody>
      </p:sp>
      <p:sp>
        <p:nvSpPr>
          <p:cNvPr id="190" name="Google Shape;190;p38"/>
          <p:cNvSpPr txBox="1">
            <a:spLocks noGrp="1"/>
          </p:cNvSpPr>
          <p:nvPr>
            <p:ph type="body" idx="1"/>
          </p:nvPr>
        </p:nvSpPr>
        <p:spPr>
          <a:xfrm>
            <a:off x="457200" y="971550"/>
            <a:ext cx="8229600" cy="3445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2900"/>
              <a:t>Applying the Quality Matters Rubric</a:t>
            </a:r>
            <a:endParaRPr sz="2900"/>
          </a:p>
          <a:p>
            <a:pPr marL="0" lvl="0" indent="0" algn="l" rtl="0">
              <a:spcBef>
                <a:spcPts val="640"/>
              </a:spcBef>
              <a:spcAft>
                <a:spcPts val="0"/>
              </a:spcAft>
              <a:buNone/>
            </a:pPr>
            <a:r>
              <a:rPr lang="en-US" sz="2900"/>
              <a:t>Peer Reviewer Course</a:t>
            </a:r>
            <a:endParaRPr sz="2900"/>
          </a:p>
          <a:p>
            <a:pPr marL="0" lvl="0" indent="0" algn="l" rtl="0">
              <a:spcBef>
                <a:spcPts val="640"/>
              </a:spcBef>
              <a:spcAft>
                <a:spcPts val="0"/>
              </a:spcAft>
              <a:buClr>
                <a:schemeClr val="dk1"/>
              </a:buClr>
              <a:buSzPts val="1100"/>
              <a:buFont typeface="Arial"/>
              <a:buNone/>
            </a:pPr>
            <a:r>
              <a:rPr lang="en-US" sz="2900"/>
              <a:t>Teaching Online: an Introduction to Online Delivery</a:t>
            </a:r>
            <a:endParaRPr sz="2900"/>
          </a:p>
          <a:p>
            <a:pPr marL="0" lvl="0" indent="0" algn="l" rtl="0">
              <a:spcBef>
                <a:spcPts val="640"/>
              </a:spcBef>
              <a:spcAft>
                <a:spcPts val="0"/>
              </a:spcAft>
              <a:buNone/>
            </a:pPr>
            <a:r>
              <a:rPr lang="en-US" sz="2900"/>
              <a:t>Teaching Online Certificate</a:t>
            </a:r>
            <a:endParaRPr sz="2900"/>
          </a:p>
          <a:p>
            <a:pPr marL="0" lvl="0" indent="0" algn="l" rtl="0">
              <a:spcBef>
                <a:spcPts val="640"/>
              </a:spcBef>
              <a:spcAft>
                <a:spcPts val="0"/>
              </a:spcAft>
              <a:buNone/>
            </a:pPr>
            <a:r>
              <a:rPr lang="en-US" sz="2900"/>
              <a:t>Designing Your Online Course</a:t>
            </a:r>
            <a:endParaRPr sz="2900"/>
          </a:p>
          <a:p>
            <a:pPr marL="0" lvl="0" indent="0" algn="l" rtl="0">
              <a:spcBef>
                <a:spcPts val="640"/>
              </a:spcBef>
              <a:spcAft>
                <a:spcPts val="0"/>
              </a:spcAft>
              <a:buNone/>
            </a:pPr>
            <a:r>
              <a:rPr lang="en-US" sz="2900"/>
              <a:t>Improving Your Online Course</a:t>
            </a:r>
            <a:endParaRPr sz="2900"/>
          </a:p>
          <a:p>
            <a:pPr marL="0" lvl="0" indent="0" algn="l" rtl="0">
              <a:spcBef>
                <a:spcPts val="640"/>
              </a:spcBef>
              <a:spcAft>
                <a:spcPts val="0"/>
              </a:spcAft>
              <a:buNone/>
            </a:pPr>
            <a:endParaRPr/>
          </a:p>
        </p:txBody>
      </p:sp>
      <p:pic>
        <p:nvPicPr>
          <p:cNvPr id="191" name="Google Shape;191;p38"/>
          <p:cNvPicPr preferRelativeResize="0"/>
          <p:nvPr/>
        </p:nvPicPr>
        <p:blipFill>
          <a:blip r:embed="rId3">
            <a:alphaModFix/>
          </a:blip>
          <a:stretch>
            <a:fillRect/>
          </a:stretch>
        </p:blipFill>
        <p:spPr>
          <a:xfrm>
            <a:off x="7148600" y="2800247"/>
            <a:ext cx="1464724" cy="1464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9"/>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Standards-Based Workshops</a:t>
            </a:r>
            <a:endParaRPr/>
          </a:p>
        </p:txBody>
      </p:sp>
      <p:sp>
        <p:nvSpPr>
          <p:cNvPr id="197" name="Google Shape;197;p39"/>
          <p:cNvSpPr txBox="1">
            <a:spLocks noGrp="1"/>
          </p:cNvSpPr>
          <p:nvPr>
            <p:ph type="body" idx="1"/>
          </p:nvPr>
        </p:nvSpPr>
        <p:spPr>
          <a:xfrm>
            <a:off x="457200" y="971550"/>
            <a:ext cx="8229600" cy="30828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Great for a deeper dive on a specific topic</a:t>
            </a:r>
            <a:endParaRPr/>
          </a:p>
          <a:p>
            <a:pPr marL="457200" lvl="0" indent="-431800" algn="l" rtl="0">
              <a:spcBef>
                <a:spcPts val="0"/>
              </a:spcBef>
              <a:spcAft>
                <a:spcPts val="0"/>
              </a:spcAft>
              <a:buSzPts val="3200"/>
              <a:buChar char="•"/>
            </a:pPr>
            <a:r>
              <a:rPr lang="en-US"/>
              <a:t>Faculty self-identify their needs, such as:</a:t>
            </a:r>
            <a:endParaRPr/>
          </a:p>
          <a:p>
            <a:pPr marL="914400" lvl="1" indent="-406400" algn="l" rtl="0">
              <a:spcBef>
                <a:spcPts val="0"/>
              </a:spcBef>
              <a:spcAft>
                <a:spcPts val="0"/>
              </a:spcAft>
              <a:buSzPts val="2800"/>
              <a:buChar char="–"/>
            </a:pPr>
            <a:r>
              <a:rPr lang="en-US"/>
              <a:t>Accessibility</a:t>
            </a:r>
            <a:endParaRPr/>
          </a:p>
          <a:p>
            <a:pPr marL="914400" lvl="1" indent="-406400" algn="l" rtl="0">
              <a:spcBef>
                <a:spcPts val="0"/>
              </a:spcBef>
              <a:spcAft>
                <a:spcPts val="0"/>
              </a:spcAft>
              <a:buSzPts val="2800"/>
              <a:buChar char="–"/>
            </a:pPr>
            <a:r>
              <a:rPr lang="en-US"/>
              <a:t>Creating Measurable Objectives</a:t>
            </a:r>
            <a:endParaRPr/>
          </a:p>
          <a:p>
            <a:pPr marL="914400" lvl="1" indent="-406400" algn="l" rtl="0">
              <a:spcBef>
                <a:spcPts val="0"/>
              </a:spcBef>
              <a:spcAft>
                <a:spcPts val="0"/>
              </a:spcAft>
              <a:buSzPts val="2800"/>
              <a:buChar char="–"/>
            </a:pPr>
            <a:r>
              <a:rPr lang="en-US"/>
              <a:t>Alignment</a:t>
            </a:r>
            <a:endParaRPr/>
          </a:p>
          <a:p>
            <a:pPr marL="914400" lvl="1" indent="-406400" algn="l" rtl="0">
              <a:spcBef>
                <a:spcPts val="0"/>
              </a:spcBef>
              <a:spcAft>
                <a:spcPts val="0"/>
              </a:spcAft>
              <a:buSzPts val="2800"/>
              <a:buChar char="–"/>
            </a:pPr>
            <a:r>
              <a:rPr lang="en-US"/>
              <a:t>Getting learners started </a:t>
            </a:r>
            <a:endParaRPr/>
          </a:p>
          <a:p>
            <a:pPr marL="914400" lvl="1" indent="-406400" algn="l" rtl="0">
              <a:spcBef>
                <a:spcPts val="0"/>
              </a:spcBef>
              <a:spcAft>
                <a:spcPts val="0"/>
              </a:spcAft>
              <a:buSzPts val="2800"/>
              <a:buChar char="–"/>
            </a:pPr>
            <a:r>
              <a:rPr lang="en-US"/>
              <a:t>Institution - frequently missed SRSs</a:t>
            </a:r>
            <a:endParaRPr/>
          </a:p>
          <a:p>
            <a:pPr marL="914400" lvl="0" indent="0" algn="l" rtl="0">
              <a:spcBef>
                <a:spcPts val="640"/>
              </a:spcBef>
              <a:spcAft>
                <a:spcPts val="0"/>
              </a:spcAft>
              <a:buNone/>
            </a:pPr>
            <a:endParaRPr/>
          </a:p>
          <a:p>
            <a:pPr marL="0" lvl="0" indent="0" algn="l" rtl="0">
              <a:spcBef>
                <a:spcPts val="640"/>
              </a:spcBef>
              <a:spcAft>
                <a:spcPts val="0"/>
              </a:spcAft>
              <a:buNone/>
            </a:pPr>
            <a:r>
              <a:rPr lang="en-US"/>
              <a:t>	</a:t>
            </a:r>
            <a:endParaRPr/>
          </a:p>
        </p:txBody>
      </p:sp>
      <p:pic>
        <p:nvPicPr>
          <p:cNvPr id="198" name="Google Shape;198;p39"/>
          <p:cNvPicPr preferRelativeResize="0"/>
          <p:nvPr/>
        </p:nvPicPr>
        <p:blipFill>
          <a:blip r:embed="rId3">
            <a:alphaModFix/>
          </a:blip>
          <a:stretch>
            <a:fillRect/>
          </a:stretch>
        </p:blipFill>
        <p:spPr>
          <a:xfrm>
            <a:off x="7170016" y="2457750"/>
            <a:ext cx="1516776" cy="159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0"/>
          <p:cNvSpPr txBox="1">
            <a:spLocks noGrp="1"/>
          </p:cNvSpPr>
          <p:nvPr>
            <p:ph type="title"/>
          </p:nvPr>
        </p:nvSpPr>
        <p:spPr>
          <a:xfrm>
            <a:off x="457200" y="91550"/>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Independent vs Public</a:t>
            </a:r>
            <a:endParaRPr/>
          </a:p>
        </p:txBody>
      </p:sp>
      <p:sp>
        <p:nvSpPr>
          <p:cNvPr id="204" name="Google Shape;204;p40"/>
          <p:cNvSpPr txBox="1">
            <a:spLocks noGrp="1"/>
          </p:cNvSpPr>
          <p:nvPr>
            <p:ph type="body" idx="1"/>
          </p:nvPr>
        </p:nvSpPr>
        <p:spPr>
          <a:xfrm>
            <a:off x="341700" y="745775"/>
            <a:ext cx="8863800" cy="35604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3000"/>
              <a:t>Independent: A dedicated session for your institution or system</a:t>
            </a:r>
            <a:endParaRPr sz="3000"/>
          </a:p>
          <a:p>
            <a:pPr marL="457200" lvl="0" indent="-336550" algn="l" rtl="0">
              <a:spcBef>
                <a:spcPts val="640"/>
              </a:spcBef>
              <a:spcAft>
                <a:spcPts val="0"/>
              </a:spcAft>
              <a:buSzPts val="1700"/>
              <a:buChar char="•"/>
            </a:pPr>
            <a:r>
              <a:rPr lang="en-US" sz="1700"/>
              <a:t>The institution or system needs a certified facilitator for the workshop and modality (APPQMR, DYOC, &amp; IYOC - F2F/Virtual and Online)</a:t>
            </a:r>
            <a:endParaRPr sz="1700"/>
          </a:p>
          <a:p>
            <a:pPr marL="457200" lvl="0" indent="-336550" algn="l" rtl="0">
              <a:spcBef>
                <a:spcPts val="0"/>
              </a:spcBef>
              <a:spcAft>
                <a:spcPts val="0"/>
              </a:spcAft>
              <a:buSzPts val="1700"/>
              <a:buChar char="•"/>
            </a:pPr>
            <a:r>
              <a:rPr lang="en-US" sz="1700"/>
              <a:t>IYOC &amp; DYOC - institution needs to purchase a supplemental license</a:t>
            </a:r>
            <a:endParaRPr sz="1700"/>
          </a:p>
          <a:p>
            <a:pPr marL="457200" lvl="0" indent="-336550" algn="l" rtl="0">
              <a:spcBef>
                <a:spcPts val="0"/>
              </a:spcBef>
              <a:spcAft>
                <a:spcPts val="0"/>
              </a:spcAft>
              <a:buSzPts val="1700"/>
              <a:buChar char="•"/>
            </a:pPr>
            <a:r>
              <a:rPr lang="en-US" sz="1700"/>
              <a:t>Can incorporate institutional practices, answer institution-specific questions (LMS, policies, etc.)</a:t>
            </a:r>
            <a:endParaRPr sz="1700"/>
          </a:p>
          <a:p>
            <a:pPr marL="457200" lvl="0" indent="-336550" algn="l" rtl="0">
              <a:spcBef>
                <a:spcPts val="0"/>
              </a:spcBef>
              <a:spcAft>
                <a:spcPts val="0"/>
              </a:spcAft>
              <a:buSzPts val="1700"/>
              <a:buChar char="•"/>
            </a:pPr>
            <a:r>
              <a:rPr lang="en-US" sz="1700"/>
              <a:t>You will need to advertise the session </a:t>
            </a:r>
            <a:endParaRPr sz="1700"/>
          </a:p>
          <a:p>
            <a:pPr marL="457200" lvl="0" indent="-336550" algn="l" rtl="0">
              <a:spcBef>
                <a:spcPts val="0"/>
              </a:spcBef>
              <a:spcAft>
                <a:spcPts val="0"/>
              </a:spcAft>
              <a:buSzPts val="1700"/>
              <a:buChar char="•"/>
            </a:pPr>
            <a:r>
              <a:rPr lang="en-US" sz="1700"/>
              <a:t>QMC can enroll participants or they can enroll</a:t>
            </a:r>
            <a:endParaRPr sz="1100">
              <a:latin typeface="Arial"/>
              <a:ea typeface="Arial"/>
              <a:cs typeface="Arial"/>
              <a:sym typeface="Arial"/>
            </a:endParaRPr>
          </a:p>
          <a:p>
            <a:pPr marL="457200" lvl="0" indent="-336550" algn="l" rtl="0">
              <a:spcBef>
                <a:spcPts val="0"/>
              </a:spcBef>
              <a:spcAft>
                <a:spcPts val="0"/>
              </a:spcAft>
              <a:buSzPts val="1700"/>
              <a:buChar char="•"/>
            </a:pPr>
            <a:r>
              <a:rPr lang="en-US" sz="1700"/>
              <a:t>Online - technology fee</a:t>
            </a:r>
            <a:endParaRPr sz="1700"/>
          </a:p>
          <a:p>
            <a:pPr marL="457200" lvl="0" indent="-336550" algn="l" rtl="0">
              <a:spcBef>
                <a:spcPts val="0"/>
              </a:spcBef>
              <a:spcAft>
                <a:spcPts val="0"/>
              </a:spcAft>
              <a:buSzPts val="1700"/>
              <a:buChar char="•"/>
            </a:pPr>
            <a:r>
              <a:rPr lang="en-US" sz="1700"/>
              <a:t>F2F/Virtual - no fees (f2f - workbook and materials)</a:t>
            </a:r>
            <a:endParaRPr sz="1700"/>
          </a:p>
        </p:txBody>
      </p:sp>
      <p:pic>
        <p:nvPicPr>
          <p:cNvPr id="205" name="Google Shape;205;p40"/>
          <p:cNvPicPr preferRelativeResize="0"/>
          <p:nvPr/>
        </p:nvPicPr>
        <p:blipFill>
          <a:blip r:embed="rId3">
            <a:alphaModFix/>
          </a:blip>
          <a:stretch>
            <a:fillRect/>
          </a:stretch>
        </p:blipFill>
        <p:spPr>
          <a:xfrm>
            <a:off x="7010550" y="3086975"/>
            <a:ext cx="1428750" cy="121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1"/>
          <p:cNvSpPr txBox="1">
            <a:spLocks noGrp="1"/>
          </p:cNvSpPr>
          <p:nvPr>
            <p:ph type="title"/>
          </p:nvPr>
        </p:nvSpPr>
        <p:spPr>
          <a:xfrm>
            <a:off x="457200" y="206375"/>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Independent vs Public</a:t>
            </a:r>
            <a:endParaRPr/>
          </a:p>
        </p:txBody>
      </p:sp>
      <p:sp>
        <p:nvSpPr>
          <p:cNvPr id="211" name="Google Shape;211;p41"/>
          <p:cNvSpPr txBox="1">
            <a:spLocks noGrp="1"/>
          </p:cNvSpPr>
          <p:nvPr>
            <p:ph type="body" idx="1"/>
          </p:nvPr>
        </p:nvSpPr>
        <p:spPr>
          <a:xfrm>
            <a:off x="307125" y="905900"/>
            <a:ext cx="7306500" cy="30828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3000"/>
              <a:t>Public: A scheduled PD session that any QM member can enroll in</a:t>
            </a:r>
            <a:endParaRPr sz="3000"/>
          </a:p>
          <a:p>
            <a:pPr marL="457200" lvl="0" indent="-381000" algn="l" rtl="0">
              <a:spcBef>
                <a:spcPts val="640"/>
              </a:spcBef>
              <a:spcAft>
                <a:spcPts val="0"/>
              </a:spcAft>
              <a:buSzPts val="2400"/>
              <a:buChar char="•"/>
            </a:pPr>
            <a:r>
              <a:rPr lang="en-US" sz="2400"/>
              <a:t>Faculty and Staff can choose the date (and modality) that works best for them</a:t>
            </a:r>
            <a:endParaRPr sz="2400"/>
          </a:p>
          <a:p>
            <a:pPr marL="457200" lvl="0" indent="-381000" algn="l" rtl="0">
              <a:spcBef>
                <a:spcPts val="0"/>
              </a:spcBef>
              <a:spcAft>
                <a:spcPts val="0"/>
              </a:spcAft>
              <a:buSzPts val="2400"/>
              <a:buChar char="•"/>
            </a:pPr>
            <a:r>
              <a:rPr lang="en-US" sz="2400"/>
              <a:t>No room or session for you to schedule; fewer logistics</a:t>
            </a:r>
            <a:endParaRPr sz="2400"/>
          </a:p>
          <a:p>
            <a:pPr marL="457200" lvl="0" indent="-381000" algn="l" rtl="0">
              <a:spcBef>
                <a:spcPts val="0"/>
              </a:spcBef>
              <a:spcAft>
                <a:spcPts val="0"/>
              </a:spcAft>
              <a:buSzPts val="2400"/>
              <a:buChar char="•"/>
            </a:pPr>
            <a:r>
              <a:rPr lang="en-US" sz="2400"/>
              <a:t>Allows faculty to collaborate with their colleagues at other institutions</a:t>
            </a:r>
            <a:endParaRPr sz="2400"/>
          </a:p>
        </p:txBody>
      </p:sp>
      <p:pic>
        <p:nvPicPr>
          <p:cNvPr id="212" name="Google Shape;212;p41"/>
          <p:cNvPicPr preferRelativeResize="0"/>
          <p:nvPr/>
        </p:nvPicPr>
        <p:blipFill>
          <a:blip r:embed="rId3">
            <a:alphaModFix/>
          </a:blip>
          <a:stretch>
            <a:fillRect/>
          </a:stretch>
        </p:blipFill>
        <p:spPr>
          <a:xfrm>
            <a:off x="7417875" y="2389550"/>
            <a:ext cx="1428750" cy="1219200"/>
          </a:xfrm>
          <a:prstGeom prst="rect">
            <a:avLst/>
          </a:prstGeom>
          <a:noFill/>
          <a:ln>
            <a:noFill/>
          </a:ln>
        </p:spPr>
      </p:pic>
    </p:spTree>
  </p:cSld>
  <p:clrMapOvr>
    <a:masterClrMapping/>
  </p:clrMapOvr>
</p:sld>
</file>

<file path=ppt/theme/theme1.xml><?xml version="1.0" encoding="utf-8"?>
<a:theme xmlns:a="http://schemas.openxmlformats.org/drawingml/2006/main" name="QM-PPT-template-16-9-widescreen">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QM-PPT-template-16-9-widescreen">
  <a:themeElements>
    <a:clrScheme name="Custom 1">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CBD3D8"/>
      </a:hlink>
      <a:folHlink>
        <a:srgbClr val="CBD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w Section">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le Master">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1337</Words>
  <Application>Microsoft Office PowerPoint</Application>
  <PresentationFormat>On-screen Show (16:9)</PresentationFormat>
  <Paragraphs>179</Paragraphs>
  <Slides>27</Slides>
  <Notes>27</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27</vt:i4>
      </vt:variant>
    </vt:vector>
  </HeadingPairs>
  <TitlesOfParts>
    <vt:vector size="40" baseType="lpstr">
      <vt:lpstr>Lato</vt:lpstr>
      <vt:lpstr>Roboto Thin</vt:lpstr>
      <vt:lpstr>Arial</vt:lpstr>
      <vt:lpstr>Trebuchet MS</vt:lpstr>
      <vt:lpstr>Calibri</vt:lpstr>
      <vt:lpstr>Roboto Medium</vt:lpstr>
      <vt:lpstr>Roboto</vt:lpstr>
      <vt:lpstr>QM-PPT-template-16-9-widescreen</vt:lpstr>
      <vt:lpstr>Office Theme</vt:lpstr>
      <vt:lpstr>2_QM-PPT-template-16-9-widescreen</vt:lpstr>
      <vt:lpstr>New Section</vt:lpstr>
      <vt:lpstr>Office Theme</vt:lpstr>
      <vt:lpstr>Title Master</vt:lpstr>
      <vt:lpstr>QA Elevate  Virtual Retreat</vt:lpstr>
      <vt:lpstr>Finding the Fit: QM PD Pathways to Meet Institutional Needs</vt:lpstr>
      <vt:lpstr>Welcome &amp; Introductions</vt:lpstr>
      <vt:lpstr>Quality Matters  Professional Development</vt:lpstr>
      <vt:lpstr>QM Pathways</vt:lpstr>
      <vt:lpstr>Workshops &amp; Courses</vt:lpstr>
      <vt:lpstr>Standards-Based Workshops</vt:lpstr>
      <vt:lpstr>Independent vs Public</vt:lpstr>
      <vt:lpstr>Independent vs Public</vt:lpstr>
      <vt:lpstr>Dedicated</vt:lpstr>
      <vt:lpstr>Modality - Choosing the Best-Fit </vt:lpstr>
      <vt:lpstr>Choosing the Best-Fit Modality</vt:lpstr>
      <vt:lpstr>Choosing the Best-Fit Modality</vt:lpstr>
      <vt:lpstr>Selecting the right PD</vt:lpstr>
      <vt:lpstr>Determining the Need</vt:lpstr>
      <vt:lpstr>Oklahoma System</vt:lpstr>
      <vt:lpstr>Our Purpose &amp; Goals</vt:lpstr>
      <vt:lpstr>Our Pathway Needs</vt:lpstr>
      <vt:lpstr>PowerPoint Presentation</vt:lpstr>
      <vt:lpstr>Benefits of Independent Session</vt:lpstr>
      <vt:lpstr>Types of Course Reviews</vt:lpstr>
      <vt:lpstr>Independent Options</vt:lpstr>
      <vt:lpstr>Next Steps </vt:lpstr>
      <vt:lpstr>Next Steps</vt:lpstr>
      <vt:lpstr>Q&amp;A Email:  cecelia.green@qualitymatters.org  dlindon@rose.edu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 Elevate  Virtual Retreat</dc:title>
  <dc:creator>cecelia green</dc:creator>
  <cp:lastModifiedBy>Cecelia Green</cp:lastModifiedBy>
  <cp:revision>1</cp:revision>
  <dcterms:modified xsi:type="dcterms:W3CDTF">2023-10-03T20:00:34Z</dcterms:modified>
</cp:coreProperties>
</file>