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5" r:id="rId6"/>
    <p:sldId id="301" r:id="rId7"/>
    <p:sldId id="262" r:id="rId8"/>
    <p:sldId id="266" r:id="rId9"/>
    <p:sldId id="314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3" r:id="rId19"/>
    <p:sldId id="311" r:id="rId20"/>
    <p:sldId id="310" r:id="rId21"/>
    <p:sldId id="272" r:id="rId22"/>
    <p:sldId id="263" r:id="rId23"/>
    <p:sldId id="285" r:id="rId24"/>
    <p:sldId id="286" r:id="rId25"/>
    <p:sldId id="312" r:id="rId26"/>
    <p:sldId id="274" r:id="rId27"/>
    <p:sldId id="288" r:id="rId28"/>
    <p:sldId id="277" r:id="rId29"/>
    <p:sldId id="278" r:id="rId30"/>
    <p:sldId id="295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FFFF"/>
    <a:srgbClr val="AD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10695-9505-4E6A-BC57-0550E0883CD2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8D932C-5D63-45EC-AD42-C150F4153B79}">
      <dgm:prSet custT="1"/>
      <dgm:spPr/>
      <dgm:t>
        <a:bodyPr/>
        <a:lstStyle/>
        <a:p>
          <a:r>
            <a:rPr lang="en-US" sz="2800" dirty="0"/>
            <a:t>More adventures awaited me as I worked on my approach for gaining momentum across campus. </a:t>
          </a:r>
        </a:p>
      </dgm:t>
    </dgm:pt>
    <dgm:pt modelId="{6A6982BE-7474-4FBA-B785-78EEB5A7F7A7}" type="parTrans" cxnId="{BDCB4A20-72EB-4A50-9958-06D011FEE6C6}">
      <dgm:prSet/>
      <dgm:spPr/>
      <dgm:t>
        <a:bodyPr/>
        <a:lstStyle/>
        <a:p>
          <a:endParaRPr lang="en-US"/>
        </a:p>
      </dgm:t>
    </dgm:pt>
    <dgm:pt modelId="{CED6877C-CBD4-4FE3-B0E7-A0EE407FFBD0}" type="sibTrans" cxnId="{BDCB4A20-72EB-4A50-9958-06D011FEE6C6}">
      <dgm:prSet/>
      <dgm:spPr/>
      <dgm:t>
        <a:bodyPr/>
        <a:lstStyle/>
        <a:p>
          <a:endParaRPr lang="en-US"/>
        </a:p>
      </dgm:t>
    </dgm:pt>
    <dgm:pt modelId="{69F0F709-DEA3-43C2-80FF-0999C6B3B838}">
      <dgm:prSet custT="1"/>
      <dgm:spPr/>
      <dgm:t>
        <a:bodyPr/>
        <a:lstStyle/>
        <a:p>
          <a:r>
            <a:rPr lang="en-US" sz="2800" dirty="0"/>
            <a:t>Established new role</a:t>
          </a:r>
        </a:p>
      </dgm:t>
    </dgm:pt>
    <dgm:pt modelId="{F6FB66C4-FAA7-48F1-A141-39D0E757AF3F}" type="parTrans" cxnId="{0DF3E175-8561-46E2-8D5C-144F5629E02F}">
      <dgm:prSet/>
      <dgm:spPr/>
      <dgm:t>
        <a:bodyPr/>
        <a:lstStyle/>
        <a:p>
          <a:endParaRPr lang="en-US"/>
        </a:p>
      </dgm:t>
    </dgm:pt>
    <dgm:pt modelId="{ACD20224-48DA-4A87-8DFE-03793E325286}" type="sibTrans" cxnId="{0DF3E175-8561-46E2-8D5C-144F5629E02F}">
      <dgm:prSet/>
      <dgm:spPr/>
      <dgm:t>
        <a:bodyPr/>
        <a:lstStyle/>
        <a:p>
          <a:endParaRPr lang="en-US"/>
        </a:p>
      </dgm:t>
    </dgm:pt>
    <dgm:pt modelId="{071AE6A3-8F19-4FBE-BFD4-D8D2414CA9EC}">
      <dgm:prSet custT="1"/>
      <dgm:spPr/>
      <dgm:t>
        <a:bodyPr/>
        <a:lstStyle/>
        <a:p>
          <a:r>
            <a:rPr lang="en-US" sz="2800" dirty="0"/>
            <a:t>QM Faculty Liaison for e-Learning</a:t>
          </a:r>
        </a:p>
      </dgm:t>
    </dgm:pt>
    <dgm:pt modelId="{53460588-73E8-44FA-958B-D96CDB6EBA8E}" type="parTrans" cxnId="{9582AC19-CA2D-4B7B-B45B-63A5ABB21BCF}">
      <dgm:prSet/>
      <dgm:spPr/>
      <dgm:t>
        <a:bodyPr/>
        <a:lstStyle/>
        <a:p>
          <a:endParaRPr lang="en-US"/>
        </a:p>
      </dgm:t>
    </dgm:pt>
    <dgm:pt modelId="{CAB45D65-CA59-40C1-811F-8E11D35613E8}" type="sibTrans" cxnId="{9582AC19-CA2D-4B7B-B45B-63A5ABB21BCF}">
      <dgm:prSet/>
      <dgm:spPr/>
      <dgm:t>
        <a:bodyPr/>
        <a:lstStyle/>
        <a:p>
          <a:endParaRPr lang="en-US"/>
        </a:p>
      </dgm:t>
    </dgm:pt>
    <dgm:pt modelId="{950BA4F5-1F55-44AF-B0D4-4EFD0187E8C6}">
      <dgm:prSet custT="1"/>
      <dgm:spPr/>
      <dgm:t>
        <a:bodyPr/>
        <a:lstStyle/>
        <a:p>
          <a:r>
            <a:rPr lang="en-US" sz="2400" dirty="0"/>
            <a:t>I serve as a necessary “bridge” for e-Learning:</a:t>
          </a:r>
        </a:p>
      </dgm:t>
    </dgm:pt>
    <dgm:pt modelId="{F5BD6879-8198-42F1-9A8A-8D3F1C0C491A}" type="parTrans" cxnId="{02E4AA2A-D293-477B-8BC1-1EC8B0409E9F}">
      <dgm:prSet/>
      <dgm:spPr/>
      <dgm:t>
        <a:bodyPr/>
        <a:lstStyle/>
        <a:p>
          <a:endParaRPr lang="en-US"/>
        </a:p>
      </dgm:t>
    </dgm:pt>
    <dgm:pt modelId="{EEA5A4B1-6F31-4170-B862-9C65812344DD}" type="sibTrans" cxnId="{02E4AA2A-D293-477B-8BC1-1EC8B0409E9F}">
      <dgm:prSet/>
      <dgm:spPr/>
      <dgm:t>
        <a:bodyPr/>
        <a:lstStyle/>
        <a:p>
          <a:endParaRPr lang="en-US"/>
        </a:p>
      </dgm:t>
    </dgm:pt>
    <dgm:pt modelId="{C0D76077-CDF1-4B02-9913-80CC274F113D}">
      <dgm:prSet custT="1"/>
      <dgm:spPr/>
      <dgm:t>
        <a:bodyPr/>
        <a:lstStyle/>
        <a:p>
          <a:r>
            <a:rPr lang="en-US" sz="1800" dirty="0"/>
            <a:t>inspiring colleagues from different directions and varying capacities</a:t>
          </a:r>
        </a:p>
      </dgm:t>
    </dgm:pt>
    <dgm:pt modelId="{F8A6C240-63E7-4785-9DC2-D005E1BBC5B1}" type="parTrans" cxnId="{D3B52E61-6E96-4592-835D-6FB3381117B1}">
      <dgm:prSet/>
      <dgm:spPr/>
      <dgm:t>
        <a:bodyPr/>
        <a:lstStyle/>
        <a:p>
          <a:endParaRPr lang="en-US"/>
        </a:p>
      </dgm:t>
    </dgm:pt>
    <dgm:pt modelId="{F7A618FA-FC13-48B6-9D95-0EA4BC952106}" type="sibTrans" cxnId="{D3B52E61-6E96-4592-835D-6FB3381117B1}">
      <dgm:prSet/>
      <dgm:spPr/>
      <dgm:t>
        <a:bodyPr/>
        <a:lstStyle/>
        <a:p>
          <a:endParaRPr lang="en-US"/>
        </a:p>
      </dgm:t>
    </dgm:pt>
    <dgm:pt modelId="{C9B7ADE4-296A-4D24-BB49-40FA29A5E94E}">
      <dgm:prSet custT="1"/>
      <dgm:spPr/>
      <dgm:t>
        <a:bodyPr/>
        <a:lstStyle/>
        <a:p>
          <a:r>
            <a:rPr lang="en-US" sz="1800" dirty="0"/>
            <a:t>key = inspiration, but inspiring what?</a:t>
          </a:r>
        </a:p>
      </dgm:t>
    </dgm:pt>
    <dgm:pt modelId="{80746857-9926-4F6F-A887-5998FA8FC24F}" type="sibTrans" cxnId="{CD545DCE-5557-47E3-AE83-5A29CF6D0E3D}">
      <dgm:prSet/>
      <dgm:spPr/>
      <dgm:t>
        <a:bodyPr/>
        <a:lstStyle/>
        <a:p>
          <a:endParaRPr lang="en-US"/>
        </a:p>
      </dgm:t>
    </dgm:pt>
    <dgm:pt modelId="{0E5E24FE-D1D2-448B-B493-B4FC483963B8}" type="parTrans" cxnId="{CD545DCE-5557-47E3-AE83-5A29CF6D0E3D}">
      <dgm:prSet/>
      <dgm:spPr/>
      <dgm:t>
        <a:bodyPr/>
        <a:lstStyle/>
        <a:p>
          <a:endParaRPr lang="en-US"/>
        </a:p>
      </dgm:t>
    </dgm:pt>
    <dgm:pt modelId="{947555C9-D63F-423B-841A-645A3216EADE}" type="pres">
      <dgm:prSet presAssocID="{EDF10695-9505-4E6A-BC57-0550E0883CD2}" presName="outerComposite" presStyleCnt="0">
        <dgm:presLayoutVars>
          <dgm:chMax val="5"/>
          <dgm:dir/>
          <dgm:resizeHandles val="exact"/>
        </dgm:presLayoutVars>
      </dgm:prSet>
      <dgm:spPr/>
    </dgm:pt>
    <dgm:pt modelId="{BFA539F4-F594-4AEE-AE86-0865EA226735}" type="pres">
      <dgm:prSet presAssocID="{EDF10695-9505-4E6A-BC57-0550E0883CD2}" presName="dummyMaxCanvas" presStyleCnt="0">
        <dgm:presLayoutVars/>
      </dgm:prSet>
      <dgm:spPr/>
    </dgm:pt>
    <dgm:pt modelId="{1736089E-41B4-4139-8030-0A4D9222340A}" type="pres">
      <dgm:prSet presAssocID="{EDF10695-9505-4E6A-BC57-0550E0883CD2}" presName="FourNodes_1" presStyleLbl="node1" presStyleIdx="0" presStyleCnt="4">
        <dgm:presLayoutVars>
          <dgm:bulletEnabled val="1"/>
        </dgm:presLayoutVars>
      </dgm:prSet>
      <dgm:spPr/>
    </dgm:pt>
    <dgm:pt modelId="{6207767F-3710-4941-9D4B-5CA2557578F1}" type="pres">
      <dgm:prSet presAssocID="{EDF10695-9505-4E6A-BC57-0550E0883CD2}" presName="FourNodes_2" presStyleLbl="node1" presStyleIdx="1" presStyleCnt="4">
        <dgm:presLayoutVars>
          <dgm:bulletEnabled val="1"/>
        </dgm:presLayoutVars>
      </dgm:prSet>
      <dgm:spPr/>
    </dgm:pt>
    <dgm:pt modelId="{5D1ECD22-408A-4F9D-8EC2-A8A749596B50}" type="pres">
      <dgm:prSet presAssocID="{EDF10695-9505-4E6A-BC57-0550E0883CD2}" presName="FourNodes_3" presStyleLbl="node1" presStyleIdx="2" presStyleCnt="4">
        <dgm:presLayoutVars>
          <dgm:bulletEnabled val="1"/>
        </dgm:presLayoutVars>
      </dgm:prSet>
      <dgm:spPr/>
    </dgm:pt>
    <dgm:pt modelId="{19417AA2-F226-4E1F-85CB-EA7EFDDB9C95}" type="pres">
      <dgm:prSet presAssocID="{EDF10695-9505-4E6A-BC57-0550E0883CD2}" presName="FourNodes_4" presStyleLbl="node1" presStyleIdx="3" presStyleCnt="4">
        <dgm:presLayoutVars>
          <dgm:bulletEnabled val="1"/>
        </dgm:presLayoutVars>
      </dgm:prSet>
      <dgm:spPr/>
    </dgm:pt>
    <dgm:pt modelId="{2B4C419E-05E1-4047-A2C8-622C42C65BF7}" type="pres">
      <dgm:prSet presAssocID="{EDF10695-9505-4E6A-BC57-0550E0883CD2}" presName="FourConn_1-2" presStyleLbl="fgAccFollowNode1" presStyleIdx="0" presStyleCnt="3">
        <dgm:presLayoutVars>
          <dgm:bulletEnabled val="1"/>
        </dgm:presLayoutVars>
      </dgm:prSet>
      <dgm:spPr/>
    </dgm:pt>
    <dgm:pt modelId="{9183D2D5-777C-4045-A36A-5FC5EC3200EE}" type="pres">
      <dgm:prSet presAssocID="{EDF10695-9505-4E6A-BC57-0550E0883CD2}" presName="FourConn_2-3" presStyleLbl="fgAccFollowNode1" presStyleIdx="1" presStyleCnt="3">
        <dgm:presLayoutVars>
          <dgm:bulletEnabled val="1"/>
        </dgm:presLayoutVars>
      </dgm:prSet>
      <dgm:spPr/>
    </dgm:pt>
    <dgm:pt modelId="{C37711A3-D65C-46D8-B24F-6BB1ABBEC680}" type="pres">
      <dgm:prSet presAssocID="{EDF10695-9505-4E6A-BC57-0550E0883CD2}" presName="FourConn_3-4" presStyleLbl="fgAccFollowNode1" presStyleIdx="2" presStyleCnt="3">
        <dgm:presLayoutVars>
          <dgm:bulletEnabled val="1"/>
        </dgm:presLayoutVars>
      </dgm:prSet>
      <dgm:spPr/>
    </dgm:pt>
    <dgm:pt modelId="{AFF61E2F-857F-4685-BEBA-72AB1D8D44A3}" type="pres">
      <dgm:prSet presAssocID="{EDF10695-9505-4E6A-BC57-0550E0883CD2}" presName="FourNodes_1_text" presStyleLbl="node1" presStyleIdx="3" presStyleCnt="4">
        <dgm:presLayoutVars>
          <dgm:bulletEnabled val="1"/>
        </dgm:presLayoutVars>
      </dgm:prSet>
      <dgm:spPr/>
    </dgm:pt>
    <dgm:pt modelId="{E758BC54-2D97-4852-A95D-2932D4600D19}" type="pres">
      <dgm:prSet presAssocID="{EDF10695-9505-4E6A-BC57-0550E0883CD2}" presName="FourNodes_2_text" presStyleLbl="node1" presStyleIdx="3" presStyleCnt="4">
        <dgm:presLayoutVars>
          <dgm:bulletEnabled val="1"/>
        </dgm:presLayoutVars>
      </dgm:prSet>
      <dgm:spPr/>
    </dgm:pt>
    <dgm:pt modelId="{BD84DCEA-BC16-4328-8151-46B79CDFAA29}" type="pres">
      <dgm:prSet presAssocID="{EDF10695-9505-4E6A-BC57-0550E0883CD2}" presName="FourNodes_3_text" presStyleLbl="node1" presStyleIdx="3" presStyleCnt="4">
        <dgm:presLayoutVars>
          <dgm:bulletEnabled val="1"/>
        </dgm:presLayoutVars>
      </dgm:prSet>
      <dgm:spPr/>
    </dgm:pt>
    <dgm:pt modelId="{7E83DA4E-7738-42D2-9719-188FB41A50A4}" type="pres">
      <dgm:prSet presAssocID="{EDF10695-9505-4E6A-BC57-0550E0883CD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DADD715-D0D3-4C78-AE63-76B129AA1C7D}" type="presOf" srcId="{071AE6A3-8F19-4FBE-BFD4-D8D2414CA9EC}" destId="{5D1ECD22-408A-4F9D-8EC2-A8A749596B50}" srcOrd="0" destOrd="0" presId="urn:microsoft.com/office/officeart/2005/8/layout/vProcess5"/>
    <dgm:cxn modelId="{357D7118-448D-4119-A991-5BB3AA87FCB7}" type="presOf" srcId="{69F0F709-DEA3-43C2-80FF-0999C6B3B838}" destId="{6207767F-3710-4941-9D4B-5CA2557578F1}" srcOrd="0" destOrd="0" presId="urn:microsoft.com/office/officeart/2005/8/layout/vProcess5"/>
    <dgm:cxn modelId="{9582AC19-CA2D-4B7B-B45B-63A5ABB21BCF}" srcId="{EDF10695-9505-4E6A-BC57-0550E0883CD2}" destId="{071AE6A3-8F19-4FBE-BFD4-D8D2414CA9EC}" srcOrd="2" destOrd="0" parTransId="{53460588-73E8-44FA-958B-D96CDB6EBA8E}" sibTransId="{CAB45D65-CA59-40C1-811F-8E11D35613E8}"/>
    <dgm:cxn modelId="{BDCB4A20-72EB-4A50-9958-06D011FEE6C6}" srcId="{EDF10695-9505-4E6A-BC57-0550E0883CD2}" destId="{878D932C-5D63-45EC-AD42-C150F4153B79}" srcOrd="0" destOrd="0" parTransId="{6A6982BE-7474-4FBA-B785-78EEB5A7F7A7}" sibTransId="{CED6877C-CBD4-4FE3-B0E7-A0EE407FFBD0}"/>
    <dgm:cxn modelId="{02E4AA2A-D293-477B-8BC1-1EC8B0409E9F}" srcId="{EDF10695-9505-4E6A-BC57-0550E0883CD2}" destId="{950BA4F5-1F55-44AF-B0D4-4EFD0187E8C6}" srcOrd="3" destOrd="0" parTransId="{F5BD6879-8198-42F1-9A8A-8D3F1C0C491A}" sibTransId="{EEA5A4B1-6F31-4170-B862-9C65812344DD}"/>
    <dgm:cxn modelId="{A6914A5F-7F0C-4119-889D-8A475CB37B72}" type="presOf" srcId="{ACD20224-48DA-4A87-8DFE-03793E325286}" destId="{9183D2D5-777C-4045-A36A-5FC5EC3200EE}" srcOrd="0" destOrd="0" presId="urn:microsoft.com/office/officeart/2005/8/layout/vProcess5"/>
    <dgm:cxn modelId="{D3B52E61-6E96-4592-835D-6FB3381117B1}" srcId="{950BA4F5-1F55-44AF-B0D4-4EFD0187E8C6}" destId="{C0D76077-CDF1-4B02-9913-80CC274F113D}" srcOrd="1" destOrd="0" parTransId="{F8A6C240-63E7-4785-9DC2-D005E1BBC5B1}" sibTransId="{F7A618FA-FC13-48B6-9D95-0EA4BC952106}"/>
    <dgm:cxn modelId="{21875641-CFBF-4C54-8AC6-93918DB928E8}" type="presOf" srcId="{69F0F709-DEA3-43C2-80FF-0999C6B3B838}" destId="{E758BC54-2D97-4852-A95D-2932D4600D19}" srcOrd="1" destOrd="0" presId="urn:microsoft.com/office/officeart/2005/8/layout/vProcess5"/>
    <dgm:cxn modelId="{3A81AD6A-B760-47D1-BA62-CE2D3B25C45F}" type="presOf" srcId="{CED6877C-CBD4-4FE3-B0E7-A0EE407FFBD0}" destId="{2B4C419E-05E1-4047-A2C8-622C42C65BF7}" srcOrd="0" destOrd="0" presId="urn:microsoft.com/office/officeart/2005/8/layout/vProcess5"/>
    <dgm:cxn modelId="{0DF3E175-8561-46E2-8D5C-144F5629E02F}" srcId="{EDF10695-9505-4E6A-BC57-0550E0883CD2}" destId="{69F0F709-DEA3-43C2-80FF-0999C6B3B838}" srcOrd="1" destOrd="0" parTransId="{F6FB66C4-FAA7-48F1-A141-39D0E757AF3F}" sibTransId="{ACD20224-48DA-4A87-8DFE-03793E325286}"/>
    <dgm:cxn modelId="{F0A5E07E-B0E7-46FB-8D54-D6114552A1B4}" type="presOf" srcId="{EDF10695-9505-4E6A-BC57-0550E0883CD2}" destId="{947555C9-D63F-423B-841A-645A3216EADE}" srcOrd="0" destOrd="0" presId="urn:microsoft.com/office/officeart/2005/8/layout/vProcess5"/>
    <dgm:cxn modelId="{5F969880-8446-4F7B-8A7E-4FB1076FE006}" type="presOf" srcId="{950BA4F5-1F55-44AF-B0D4-4EFD0187E8C6}" destId="{19417AA2-F226-4E1F-85CB-EA7EFDDB9C95}" srcOrd="0" destOrd="0" presId="urn:microsoft.com/office/officeart/2005/8/layout/vProcess5"/>
    <dgm:cxn modelId="{2010388F-03AE-415F-A286-F1DF67053EEE}" type="presOf" srcId="{CAB45D65-CA59-40C1-811F-8E11D35613E8}" destId="{C37711A3-D65C-46D8-B24F-6BB1ABBEC680}" srcOrd="0" destOrd="0" presId="urn:microsoft.com/office/officeart/2005/8/layout/vProcess5"/>
    <dgm:cxn modelId="{AA8E619B-17B9-46F6-B9B2-259C612D74E7}" type="presOf" srcId="{878D932C-5D63-45EC-AD42-C150F4153B79}" destId="{AFF61E2F-857F-4685-BEBA-72AB1D8D44A3}" srcOrd="1" destOrd="0" presId="urn:microsoft.com/office/officeart/2005/8/layout/vProcess5"/>
    <dgm:cxn modelId="{ECC1E3A1-2D80-41D0-97DE-00E352B7D0E5}" type="presOf" srcId="{C9B7ADE4-296A-4D24-BB49-40FA29A5E94E}" destId="{19417AA2-F226-4E1F-85CB-EA7EFDDB9C95}" srcOrd="0" destOrd="1" presId="urn:microsoft.com/office/officeart/2005/8/layout/vProcess5"/>
    <dgm:cxn modelId="{A0CBF2A7-6528-40A7-A1E8-14A85FB9F498}" type="presOf" srcId="{950BA4F5-1F55-44AF-B0D4-4EFD0187E8C6}" destId="{7E83DA4E-7738-42D2-9719-188FB41A50A4}" srcOrd="1" destOrd="0" presId="urn:microsoft.com/office/officeart/2005/8/layout/vProcess5"/>
    <dgm:cxn modelId="{F711A3B1-D7D0-4C9E-BD09-BDA52CF7E81D}" type="presOf" srcId="{C0D76077-CDF1-4B02-9913-80CC274F113D}" destId="{19417AA2-F226-4E1F-85CB-EA7EFDDB9C95}" srcOrd="0" destOrd="2" presId="urn:microsoft.com/office/officeart/2005/8/layout/vProcess5"/>
    <dgm:cxn modelId="{CD545DCE-5557-47E3-AE83-5A29CF6D0E3D}" srcId="{950BA4F5-1F55-44AF-B0D4-4EFD0187E8C6}" destId="{C9B7ADE4-296A-4D24-BB49-40FA29A5E94E}" srcOrd="0" destOrd="0" parTransId="{0E5E24FE-D1D2-448B-B493-B4FC483963B8}" sibTransId="{80746857-9926-4F6F-A887-5998FA8FC24F}"/>
    <dgm:cxn modelId="{339758D5-40EE-4D25-A7A2-2CFB8D70A45F}" type="presOf" srcId="{C9B7ADE4-296A-4D24-BB49-40FA29A5E94E}" destId="{7E83DA4E-7738-42D2-9719-188FB41A50A4}" srcOrd="1" destOrd="1" presId="urn:microsoft.com/office/officeart/2005/8/layout/vProcess5"/>
    <dgm:cxn modelId="{56595BE1-2E41-424D-A298-6BE5637FD327}" type="presOf" srcId="{071AE6A3-8F19-4FBE-BFD4-D8D2414CA9EC}" destId="{BD84DCEA-BC16-4328-8151-46B79CDFAA29}" srcOrd="1" destOrd="0" presId="urn:microsoft.com/office/officeart/2005/8/layout/vProcess5"/>
    <dgm:cxn modelId="{D280E8F1-9BD1-462E-ACAE-4863E31A74D2}" type="presOf" srcId="{878D932C-5D63-45EC-AD42-C150F4153B79}" destId="{1736089E-41B4-4139-8030-0A4D9222340A}" srcOrd="0" destOrd="0" presId="urn:microsoft.com/office/officeart/2005/8/layout/vProcess5"/>
    <dgm:cxn modelId="{EE8C2DF8-EDD7-4DF4-8D34-A02AB4C02B59}" type="presOf" srcId="{C0D76077-CDF1-4B02-9913-80CC274F113D}" destId="{7E83DA4E-7738-42D2-9719-188FB41A50A4}" srcOrd="1" destOrd="2" presId="urn:microsoft.com/office/officeart/2005/8/layout/vProcess5"/>
    <dgm:cxn modelId="{A15AE837-F3BD-4146-8324-7F2EBA2F6B6A}" type="presParOf" srcId="{947555C9-D63F-423B-841A-645A3216EADE}" destId="{BFA539F4-F594-4AEE-AE86-0865EA226735}" srcOrd="0" destOrd="0" presId="urn:microsoft.com/office/officeart/2005/8/layout/vProcess5"/>
    <dgm:cxn modelId="{53AA2ACF-A7A2-4619-83F6-1155344F7D87}" type="presParOf" srcId="{947555C9-D63F-423B-841A-645A3216EADE}" destId="{1736089E-41B4-4139-8030-0A4D9222340A}" srcOrd="1" destOrd="0" presId="urn:microsoft.com/office/officeart/2005/8/layout/vProcess5"/>
    <dgm:cxn modelId="{6F551DBB-20E2-4EB1-89F0-23384C650F1B}" type="presParOf" srcId="{947555C9-D63F-423B-841A-645A3216EADE}" destId="{6207767F-3710-4941-9D4B-5CA2557578F1}" srcOrd="2" destOrd="0" presId="urn:microsoft.com/office/officeart/2005/8/layout/vProcess5"/>
    <dgm:cxn modelId="{A7522BF3-B575-4D15-8235-42F75978B25E}" type="presParOf" srcId="{947555C9-D63F-423B-841A-645A3216EADE}" destId="{5D1ECD22-408A-4F9D-8EC2-A8A749596B50}" srcOrd="3" destOrd="0" presId="urn:microsoft.com/office/officeart/2005/8/layout/vProcess5"/>
    <dgm:cxn modelId="{C3E85BDF-4FA5-4976-9FE8-4788B749C9C0}" type="presParOf" srcId="{947555C9-D63F-423B-841A-645A3216EADE}" destId="{19417AA2-F226-4E1F-85CB-EA7EFDDB9C95}" srcOrd="4" destOrd="0" presId="urn:microsoft.com/office/officeart/2005/8/layout/vProcess5"/>
    <dgm:cxn modelId="{243F0E17-C5C2-42BE-B0E2-C5E7ED6260E6}" type="presParOf" srcId="{947555C9-D63F-423B-841A-645A3216EADE}" destId="{2B4C419E-05E1-4047-A2C8-622C42C65BF7}" srcOrd="5" destOrd="0" presId="urn:microsoft.com/office/officeart/2005/8/layout/vProcess5"/>
    <dgm:cxn modelId="{1A8BA2D2-D473-44B7-B815-7922B7FD7017}" type="presParOf" srcId="{947555C9-D63F-423B-841A-645A3216EADE}" destId="{9183D2D5-777C-4045-A36A-5FC5EC3200EE}" srcOrd="6" destOrd="0" presId="urn:microsoft.com/office/officeart/2005/8/layout/vProcess5"/>
    <dgm:cxn modelId="{C4762F94-7FF8-4F91-B6A3-E5A704EBB4B5}" type="presParOf" srcId="{947555C9-D63F-423B-841A-645A3216EADE}" destId="{C37711A3-D65C-46D8-B24F-6BB1ABBEC680}" srcOrd="7" destOrd="0" presId="urn:microsoft.com/office/officeart/2005/8/layout/vProcess5"/>
    <dgm:cxn modelId="{D5EAB9F3-47E9-4505-8AFF-FB097F45E9AC}" type="presParOf" srcId="{947555C9-D63F-423B-841A-645A3216EADE}" destId="{AFF61E2F-857F-4685-BEBA-72AB1D8D44A3}" srcOrd="8" destOrd="0" presId="urn:microsoft.com/office/officeart/2005/8/layout/vProcess5"/>
    <dgm:cxn modelId="{D3646953-F660-4EDA-BBD2-4F7A5E7F1B40}" type="presParOf" srcId="{947555C9-D63F-423B-841A-645A3216EADE}" destId="{E758BC54-2D97-4852-A95D-2932D4600D19}" srcOrd="9" destOrd="0" presId="urn:microsoft.com/office/officeart/2005/8/layout/vProcess5"/>
    <dgm:cxn modelId="{69EFECF7-ACEA-4B1F-A4A5-1A2F2AD26349}" type="presParOf" srcId="{947555C9-D63F-423B-841A-645A3216EADE}" destId="{BD84DCEA-BC16-4328-8151-46B79CDFAA29}" srcOrd="10" destOrd="0" presId="urn:microsoft.com/office/officeart/2005/8/layout/vProcess5"/>
    <dgm:cxn modelId="{AC29701E-9963-4F70-BC32-E18E531571F7}" type="presParOf" srcId="{947555C9-D63F-423B-841A-645A3216EADE}" destId="{7E83DA4E-7738-42D2-9719-188FB41A50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6089E-41B4-4139-8030-0A4D9222340A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More adventures awaited me as I worked on my approach for gaining momentum across campus. </a:t>
          </a:r>
        </a:p>
      </dsp:txBody>
      <dsp:txXfrm>
        <a:off x="28038" y="28038"/>
        <a:ext cx="7298593" cy="901218"/>
      </dsp:txXfrm>
    </dsp:sp>
    <dsp:sp modelId="{6207767F-3710-4941-9D4B-5CA2557578F1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Established new role</a:t>
          </a:r>
        </a:p>
      </dsp:txBody>
      <dsp:txXfrm>
        <a:off x="732583" y="1159385"/>
        <a:ext cx="7029617" cy="901218"/>
      </dsp:txXfrm>
    </dsp:sp>
    <dsp:sp modelId="{5D1ECD22-408A-4F9D-8EC2-A8A749596B50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QM Faculty Liaison for e-Learning</a:t>
          </a:r>
        </a:p>
      </dsp:txBody>
      <dsp:txXfrm>
        <a:off x="1426612" y="2290733"/>
        <a:ext cx="7040133" cy="901218"/>
      </dsp:txXfrm>
    </dsp:sp>
    <dsp:sp modelId="{19417AA2-F226-4E1F-85CB-EA7EFDDB9C95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 serve as a necessary “bridge” for e-Learning: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key = inspiration, but inspiring what?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inspiring colleagues from different directions and varying capacities</a:t>
          </a:r>
        </a:p>
      </dsp:txBody>
      <dsp:txXfrm>
        <a:off x="2131157" y="3422081"/>
        <a:ext cx="7029617" cy="901218"/>
      </dsp:txXfrm>
    </dsp:sp>
    <dsp:sp modelId="{2B4C419E-05E1-4047-A2C8-622C42C65BF7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9183D2D5-777C-4045-A36A-5FC5EC3200E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C37711A3-D65C-46D8-B24F-6BB1ABBEC680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F3A5-DE4E-496B-8492-A552385F4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5F6C7-EA47-487F-8B69-80CF26078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A77B-F4BB-4302-A0BF-8E0D15D5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76AC-6C58-4B75-B918-69516992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D5D1-3681-4AE1-AB6A-0A38C231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9AD0-FCA4-4352-A27F-C8D7B74B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6ECDA-471B-4980-9444-A2210E8D2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EE78B-C12E-4985-AAA7-A789CB15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4C445-2E56-4D26-9A7B-3BD1512D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4B24D-4429-4EC0-A09B-20CF02A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E0B92-6D55-44D5-A57F-E0D0AF1E1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CE05D-4C71-4C55-88E0-EAAA776B9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3BAF-1F18-4F0A-98A1-A53C2E6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744D-1CF6-4867-A27D-C032E716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FF13-80D4-45EF-8967-861C4553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5339-1DC9-4C18-BCFF-5BF3094D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4C60-4E26-4403-91E4-66EA955B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A38F4-CEAC-4B99-B125-64D04A89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C20DF-8F7A-4EC7-A9B2-86509498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61788-A04F-43FA-A579-E2E84E46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1F7A-0DF4-4175-AF38-C059B91C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748D0-7DC1-4CDD-8450-0184D096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7E552-32E5-4099-859C-23B6D637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5092-1D0E-44C9-B534-AA3DEE70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11FB4-2FB7-4514-874E-CE01925F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DE93-4DD4-4326-92C5-05BC7F95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50F0-7DA5-4A64-AC50-87D6F490E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FBB24-3B1E-415A-93BA-7DDBE810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11B9F-52CA-4B50-BC13-8AFA0A9C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30944-6E9B-43CC-B09A-973C4B7F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622E1-8ADA-43B7-B44D-C38E16DB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4C14-9E54-469A-9ABE-13FABBDB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258B2-F272-4D93-883F-BB3CBF758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748F1-617D-4095-91AC-B6F43D4E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D2F9B-07DF-4AE5-AB84-1DD61C23D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695AC-A4AC-4482-AE60-CF415707B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A2262-DF56-4A76-9122-DC67E762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CB1AF-8E23-4EA1-ACA2-7C3AB988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FDCDE-02A7-4625-A76F-07BBC150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EDC8-8F7F-463A-A6A4-BEAF81F3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4A4D1-3DB6-4658-9291-FD0047D5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4D13C-0803-4295-A9D4-E6AE7196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2032-5FFE-4661-9C60-0EB594A7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1DD89-5F2F-4DE1-8999-B9A0807A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36715-1110-4130-A39B-DA0ED8BD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F50D-A687-4BD5-BF3D-1E90A024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02BA-E86F-418C-952D-6558E21D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667B-2B9F-42DB-9C3D-4DADD4E6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F962A-048B-4C97-BD4F-6CE901A3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59C5E-68B3-4B56-9DC3-00245E15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DA75F-9AC4-4FBB-8F92-48393C4B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B97CD-D086-4F0A-8E01-631A9ED6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C679-AAD8-44A8-B2A8-794B0E1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63C00-9CDD-4935-9CE8-D4BC7BD43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02EF-B73D-4806-9517-F9820308D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1A79-AA67-4097-9A32-51B490F9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E7DA4-B038-4751-BF04-9B68C5F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31A30-E546-4CAA-87F0-559DE726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684DD-A3C4-47ED-A924-C8074F28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D7AF-F151-4529-A008-E785F174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227D-4135-4BBB-954E-F2C191F30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559E-4647-4394-A3CC-C20A3588918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4AEC-A274-46CC-B833-0DA41256B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94E1-0F75-425D-803D-4DA30F7EE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C69C-3487-4815-9618-AE127902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eston@walsh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hyperlink" Target="mailto:aheston@walsh.ed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C7ACA8-F61F-41FF-856D-38CFDD547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r="13818" b="152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4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500EA-5115-4A45-A2D3-A8145B28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59" y="2255973"/>
            <a:ext cx="5146532" cy="246309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/>
              <a:t>QM Faculty Liaison for e-Learning:  From Vision to Reality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B0B32-0036-994A-A53D-5F2CF915B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1600" dirty="0">
                <a:latin typeface="Univers" panose="020B0503020202020204" pitchFamily="34" charset="0"/>
              </a:rPr>
              <a:t>Dr. Amy J. Heston 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>
                <a:latin typeface="Univers" panose="020B0503020202020204" pitchFamily="34" charset="0"/>
              </a:rPr>
              <a:t>Professor of Inorganic Chemistry 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>
                <a:latin typeface="Univers" panose="020B0503020202020204" pitchFamily="34" charset="0"/>
              </a:rPr>
              <a:t>Walsh University, North Canton, Ohio</a:t>
            </a:r>
          </a:p>
          <a:p>
            <a:pPr algn="l">
              <a:spcBef>
                <a:spcPct val="0"/>
              </a:spcBef>
            </a:pPr>
            <a:r>
              <a:rPr lang="en-US" altLang="en-US" sz="1600" dirty="0">
                <a:latin typeface="Univers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aheston@walsh.edu</a:t>
            </a:r>
            <a:endParaRPr lang="en-US" altLang="en-US" sz="1600" dirty="0">
              <a:latin typeface="Univers" panose="020B0503020202020204" pitchFamily="34" charset="0"/>
            </a:endParaRPr>
          </a:p>
          <a:p>
            <a:pPr algn="l"/>
            <a:endParaRPr lang="en-US" sz="1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8CF78EE9-DE88-DF5D-5FBE-C7655A5B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00" y="193086"/>
            <a:ext cx="2625644" cy="139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7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agrama Del Crecimiento Del árbol Con La Hoja Verde, Planta De La  Naturaleza. Conjunto De Ilustraciones Con Crecimiento De Plantas De Fases.  Estilo Plano Fotos, Retratos, Imágenes Y Fotografía De Archivo Libres">
            <a:extLst>
              <a:ext uri="{FF2B5EF4-FFF2-40B4-BE49-F238E27FC236}">
                <a16:creationId xmlns:a16="http://schemas.microsoft.com/office/drawing/2014/main" id="{BEBC4DC4-F6BC-03A7-B424-672F2A245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Planting Small “Seeds” in Course Development Outside My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 faculty:</a:t>
            </a:r>
          </a:p>
          <a:p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course design</a:t>
            </a:r>
          </a:p>
          <a:p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Embedding video content</a:t>
            </a:r>
          </a:p>
          <a:p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 transcripts</a:t>
            </a:r>
          </a:p>
          <a:p>
            <a:endParaRPr lang="en-US" sz="2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 faculty:</a:t>
            </a:r>
          </a:p>
          <a:p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course design</a:t>
            </a:r>
          </a:p>
          <a:p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the course map</a:t>
            </a:r>
          </a:p>
          <a:p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measurable MLOs 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4008C-5416-13B0-3A1B-1FF768AB5FF3}"/>
              </a:ext>
            </a:extLst>
          </p:cNvPr>
          <p:cNvSpPr txBox="1"/>
          <p:nvPr/>
        </p:nvSpPr>
        <p:spPr>
          <a:xfrm>
            <a:off x="5043488" y="6492875"/>
            <a:ext cx="66484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https://es.123rf.com/photo_90602415_diagrama-del-crecimiento-del-%C3%A1rbol-con-la-hoja-verde-planta-de-la-naturaleza-conjunto-de-ilustracion.html</a:t>
            </a:r>
          </a:p>
        </p:txBody>
      </p:sp>
    </p:spTree>
    <p:extLst>
      <p:ext uri="{BB962C8B-B14F-4D97-AF65-F5344CB8AC3E}">
        <p14:creationId xmlns:p14="http://schemas.microsoft.com/office/powerpoint/2010/main" val="2736548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owing plants - 38491933">
            <a:extLst>
              <a:ext uri="{FF2B5EF4-FFF2-40B4-BE49-F238E27FC236}">
                <a16:creationId xmlns:a16="http://schemas.microsoft.com/office/drawing/2014/main" id="{F20C48BE-47DB-0694-7A7D-1FD8994C3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7" y="60317"/>
            <a:ext cx="8527257" cy="103505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Bigger “Seeds” in Division of Math &amp;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72113"/>
            <a:ext cx="5186363" cy="374276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I start?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Meeting for Math and Science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approached the group by planting small “seeds” of information.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created “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 Quick Minute” videos for faculty that demonstrated: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standards provide us with tools to become better educators course designers, etc.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and shortcuts, 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reating social presence, course review process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resulted in an increased interest in QM and thinking about the APPQMR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F8DDB-D94C-ABCB-A499-B46EC104A4E3}"/>
              </a:ext>
            </a:extLst>
          </p:cNvPr>
          <p:cNvSpPr txBox="1"/>
          <p:nvPr/>
        </p:nvSpPr>
        <p:spPr>
          <a:xfrm>
            <a:off x="564356" y="6492875"/>
            <a:ext cx="30646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https://es.123rf.com/photo_38491933_el-cultivo-de-plantas.html</a:t>
            </a:r>
          </a:p>
        </p:txBody>
      </p:sp>
    </p:spTree>
    <p:extLst>
      <p:ext uri="{BB962C8B-B14F-4D97-AF65-F5344CB8AC3E}">
        <p14:creationId xmlns:p14="http://schemas.microsoft.com/office/powerpoint/2010/main" val="414801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36" y="56028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 dirty="0"/>
              <a:t>“Seeds” in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27" y="1307417"/>
            <a:ext cx="6146823" cy="373105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Vice-Chair of our University Program Assessment Committee(UPAC) in Spring 2022, I again took the opportunity to plant small “seeds” of information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Walsh’s May Days Workshop</a:t>
            </a: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QM SRS 4.2 and SRS 2.1 for creating more effective learning outcomes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this workshop led the way for more faculty engagement </a:t>
            </a: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outcomes activity that helped participants relate to the importance of QM SRS 2.1.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F0F847-2182-54C5-CC5A-9D90A6BD3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r="1" b="1"/>
          <a:stretch/>
        </p:blipFill>
        <p:spPr bwMode="auto">
          <a:xfrm>
            <a:off x="6698980" y="557189"/>
            <a:ext cx="4654815" cy="5015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DC83CC77-3E1E-F55B-84D9-A34130F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1499" y="5839838"/>
            <a:ext cx="1462087" cy="751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9" name="Rectangle 108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“Seeds” in Professional Development</a:t>
            </a:r>
          </a:p>
        </p:txBody>
      </p:sp>
      <p:sp>
        <p:nvSpPr>
          <p:cNvPr id="109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1"/>
            <a:ext cx="4771607" cy="555855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on campus: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 the significance of QM SRS 1.1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particularly how to create an effective course “tour”.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Collectively, my campus-wide efforts have made positive impacts: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interest and involvement in QM 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importance to learner success and academic achievement </a:t>
            </a:r>
            <a:endParaRPr lang="en-US" sz="28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Looking Across Campus:  “Seeds” in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Currently, elected at Chair UPAC, so continue to plant seeds: Assessment Summit, etc.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Summit: Shared assessment methods, rubric, further actions, &amp; assessment reflection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various faculty across campus, academic &amp; co-curricular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49BC8-C9B0-081E-062F-83C575AF4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3" r="513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91" name="Straight Connector 108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9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3" descr="Image preview">
            <a:extLst>
              <a:ext uri="{FF2B5EF4-FFF2-40B4-BE49-F238E27FC236}">
                <a16:creationId xmlns:a16="http://schemas.microsoft.com/office/drawing/2014/main" id="{D90E30F9-776E-5365-5636-B609BE21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1499" y="5839838"/>
            <a:ext cx="1462087" cy="751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9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2" name="Rectangle 2101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3" y="85508"/>
            <a:ext cx="6047877" cy="1670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e-Learning “Seeds”: The e-Learning Hub 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3" y="1175756"/>
            <a:ext cx="5511022" cy="371794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effectLst/>
              </a:rPr>
              <a:t>LMS = Sakai</a:t>
            </a:r>
          </a:p>
          <a:p>
            <a:r>
              <a:rPr lang="en-US" sz="2400" dirty="0">
                <a:effectLst/>
              </a:rPr>
              <a:t>“What </a:t>
            </a:r>
            <a:r>
              <a:rPr lang="en-US" sz="2400" dirty="0"/>
              <a:t>is Quality Matters?” Section</a:t>
            </a:r>
          </a:p>
          <a:p>
            <a:r>
              <a:rPr lang="en-US" sz="2400" dirty="0"/>
              <a:t>4 Subsections, engaging titles</a:t>
            </a:r>
          </a:p>
          <a:p>
            <a:r>
              <a:rPr lang="en-US" sz="2400" dirty="0"/>
              <a:t>1) “Overview”</a:t>
            </a:r>
          </a:p>
          <a:p>
            <a:pPr lvl="1"/>
            <a:r>
              <a:rPr lang="en-US" dirty="0"/>
              <a:t>QM Overview video</a:t>
            </a:r>
          </a:p>
          <a:p>
            <a:r>
              <a:rPr lang="en-US" sz="2400" dirty="0"/>
              <a:t>2) “How Can I Learn More? Tips for QM Professional Development”</a:t>
            </a:r>
          </a:p>
          <a:p>
            <a:pPr lvl="1"/>
            <a:r>
              <a:rPr lang="en-US" dirty="0"/>
              <a:t>Pathway video</a:t>
            </a:r>
          </a:p>
          <a:p>
            <a:r>
              <a:rPr lang="en-US" sz="2400" dirty="0"/>
              <a:t>3) “Here We Go! A Course’s Journey to QM Certification”</a:t>
            </a:r>
          </a:p>
          <a:p>
            <a:pPr lvl="1"/>
            <a:r>
              <a:rPr lang="en-US" dirty="0"/>
              <a:t>A Course’s Adventure! Video</a:t>
            </a:r>
          </a:p>
          <a:p>
            <a:r>
              <a:rPr lang="en-US" sz="2400" dirty="0"/>
              <a:t>4) “But Wait, There’s More! Adventures in QM’s Teaching Online Certificate”</a:t>
            </a:r>
          </a:p>
          <a:p>
            <a:pPr lvl="1"/>
            <a:r>
              <a:rPr lang="en-US" dirty="0"/>
              <a:t>QM TOC video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C8813ED-C01A-8B6C-1983-2C4255F2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075" y="3369679"/>
            <a:ext cx="2602663" cy="19454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21D53CD-7AC3-8774-282E-8AF45852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002" y="4474577"/>
            <a:ext cx="2602663" cy="19454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E39D7E3-C29F-82BD-D93A-805B5251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755" y="514588"/>
            <a:ext cx="2602663" cy="19454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646E795-A3F3-A083-190F-7AA9E10E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4080" y="1313869"/>
            <a:ext cx="2602663" cy="19454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9" name="Rectangle 108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: Shape 109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47" y="280139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Beyond Walsh Campus:  “Seeds” in QM Ohio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09" y="1531445"/>
            <a:ext cx="9002329" cy="39177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 Ohio Executive Board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Elected member: NE Ohio Regional Representative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19 HE institutions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 standards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 professional development courses, etc.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 a summer gathering for all NE Ohio QMCs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Opportunity: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Walsh selected to host 2023 QM Ohio Annual Member Meeting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12, 2023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for proposals opens Dec. 7th  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Quality Matter Ohio Consortium Logo">
            <a:extLst>
              <a:ext uri="{FF2B5EF4-FFF2-40B4-BE49-F238E27FC236}">
                <a16:creationId xmlns:a16="http://schemas.microsoft.com/office/drawing/2014/main" id="{A3CCC280-F980-983B-A924-E2A1BC28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229" y="2079631"/>
            <a:ext cx="3592615" cy="30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" name="Freeform: Shape 109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From “Seeds” to Momentum to New Strategies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109792"/>
            <a:ext cx="6002110" cy="3729034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looked up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asked myself “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I see?”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Momentum that could be shared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I help others outside Walsh?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My New Strategy:</a:t>
            </a:r>
          </a:p>
          <a:p>
            <a:r>
              <a:rPr lang="en-US" dirty="0"/>
              <a:t>QM Faculty Liaison for e-Learning Builder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29D322-1142-A1C1-E362-CAC86780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r="151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8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Special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With patience and perseverance, my vision has come into action.</a:t>
            </a:r>
          </a:p>
          <a:p>
            <a:r>
              <a:rPr lang="en-US" dirty="0"/>
              <a:t>Never underestimate the power of a small “seeds” for QM momentum because your QM dream can become your reality!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, tree, plant">
            <a:extLst>
              <a:ext uri="{FF2B5EF4-FFF2-40B4-BE49-F238E27FC236}">
                <a16:creationId xmlns:a16="http://schemas.microsoft.com/office/drawing/2014/main" id="{E47A5010-7C71-1A7F-1608-D04BDAC37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56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4145" name="Straight Connector 414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8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3" descr="Image preview">
            <a:extLst>
              <a:ext uri="{FF2B5EF4-FFF2-40B4-BE49-F238E27FC236}">
                <a16:creationId xmlns:a16="http://schemas.microsoft.com/office/drawing/2014/main" id="{C89364AB-D414-2E25-34E7-6C921577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3688" y="5743441"/>
            <a:ext cx="1462087" cy="7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0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7" y="649094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Start Creating Your Own QM Momentum Today!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34" y="2365143"/>
            <a:ext cx="6696165" cy="3181684"/>
          </a:xfrm>
        </p:spPr>
        <p:txBody>
          <a:bodyPr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can I design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colleagues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QM Faculty Liaison for e-Learning Builder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 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 new QM initiative on your campus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D136E-A1F8-C17F-F5EF-32414B17B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87" r="-2" b="20370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7387125-855A-9E70-68BD-5874D5FB5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r="3" b="20534"/>
          <a:stretch/>
        </p:blipFill>
        <p:spPr bwMode="auto"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5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E7D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4DD1A3-AC62-8710-5EAC-FB366E046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r="1" b="1239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757238"/>
            <a:ext cx="3787572" cy="4291012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Walsh University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Private, liberal arts university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North Canton, OH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Founded by the Brothers of Christian Instruction in 1960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2,311 students (Fall 2022)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Undergraduate &amp; graduate programs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61EDA9B5-CE72-7EBF-36AA-B8AE2BF0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9042" y="5442178"/>
            <a:ext cx="1754497" cy="933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294538"/>
            <a:ext cx="10734150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Utilizing the QM Faculty Liaison for e-Learning Builder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633" y="2771104"/>
            <a:ext cx="5323827" cy="2353346"/>
          </a:xfrm>
        </p:spPr>
        <p:txBody>
          <a:bodyPr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QM Faculty Liaison Builder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onsider the essential leadership steps to create QM 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omentum on your campus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Distinguishing between various pathways in order to gain momentum in QM interest and participation.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Designate the center of a page for your name.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F3143-90F3-7C3B-7690-352E9F4E3FB3}"/>
              </a:ext>
            </a:extLst>
          </p:cNvPr>
          <p:cNvSpPr/>
          <p:nvPr/>
        </p:nvSpPr>
        <p:spPr>
          <a:xfrm>
            <a:off x="8653463" y="3709988"/>
            <a:ext cx="1466850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33DBA-3B1D-BF4E-EAF0-DF94AB162858}"/>
              </a:ext>
            </a:extLst>
          </p:cNvPr>
          <p:cNvSpPr txBox="1"/>
          <p:nvPr/>
        </p:nvSpPr>
        <p:spPr>
          <a:xfrm>
            <a:off x="6694371" y="1798966"/>
            <a:ext cx="5106202" cy="39703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QM Faculty Liaison (YOU)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Identifying Strategies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032240"/>
            <a:ext cx="5472321" cy="3683358"/>
          </a:xfrm>
        </p:spPr>
        <p:txBody>
          <a:bodyPr anchor="ctr"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2. 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dentify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for creating a significant impact to student success, a criterion for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accreditation, Ohio =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Learning Commission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broad impact in the university’s future as well as aiding in the achievement of QM momentum 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these pathways, making a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arrangement around the center 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some 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537B-BC1D-D3DB-8AC9-E850289ACF14}"/>
              </a:ext>
            </a:extLst>
          </p:cNvPr>
          <p:cNvSpPr txBox="1"/>
          <p:nvPr/>
        </p:nvSpPr>
        <p:spPr>
          <a:xfrm>
            <a:off x="6038850" y="1803729"/>
            <a:ext cx="5953125" cy="39703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20DF0-7FC7-F323-C7E4-6B48A4163EE7}"/>
              </a:ext>
            </a:extLst>
          </p:cNvPr>
          <p:cNvSpPr txBox="1"/>
          <p:nvPr/>
        </p:nvSpPr>
        <p:spPr>
          <a:xfrm>
            <a:off x="6205746" y="1887884"/>
            <a:ext cx="54576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Professional Development to Share QM SRS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FA018-55F6-C593-165B-95F64D6AF524}"/>
              </a:ext>
            </a:extLst>
          </p:cNvPr>
          <p:cNvSpPr txBox="1"/>
          <p:nvPr/>
        </p:nvSpPr>
        <p:spPr>
          <a:xfrm>
            <a:off x="6248134" y="5083264"/>
            <a:ext cx="54723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Strategies for Positive Impacts via Committees &amp; Division Meetings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DD34C-A052-AC79-223B-E9CF49F9150D}"/>
              </a:ext>
            </a:extLst>
          </p:cNvPr>
          <p:cNvSpPr txBox="1"/>
          <p:nvPr/>
        </p:nvSpPr>
        <p:spPr>
          <a:xfrm>
            <a:off x="6729420" y="4348992"/>
            <a:ext cx="52061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 for Change via Local/State Professional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orkshops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A06D1-9478-32FB-AF90-3E581BB6846F}"/>
              </a:ext>
            </a:extLst>
          </p:cNvPr>
          <p:cNvSpPr txBox="1"/>
          <p:nvPr/>
        </p:nvSpPr>
        <p:spPr>
          <a:xfrm>
            <a:off x="7934444" y="3894260"/>
            <a:ext cx="195457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QM Faculty Liaison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5B9E7-851B-F53E-682E-423F51BB7712}"/>
              </a:ext>
            </a:extLst>
          </p:cNvPr>
          <p:cNvSpPr txBox="1"/>
          <p:nvPr/>
        </p:nvSpPr>
        <p:spPr>
          <a:xfrm>
            <a:off x="7623369" y="2693405"/>
            <a:ext cx="31215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Positive Impact via Committees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18F79-552D-3F96-AA6D-A0EB43DEB7AF}"/>
              </a:ext>
            </a:extLst>
          </p:cNvPr>
          <p:cNvSpPr txBox="1"/>
          <p:nvPr/>
        </p:nvSpPr>
        <p:spPr>
          <a:xfrm>
            <a:off x="6095998" y="3085729"/>
            <a:ext cx="52625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for Student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riterion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accreditation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F2FB0-73E8-219A-B84E-96A6070B65BA}"/>
              </a:ext>
            </a:extLst>
          </p:cNvPr>
          <p:cNvSpPr txBox="1"/>
          <p:nvPr/>
        </p:nvSpPr>
        <p:spPr>
          <a:xfrm>
            <a:off x="8601531" y="3474544"/>
            <a:ext cx="33915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Helping Individuals: Course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43BD4-FB0C-86E5-1868-C6E5B360F13F}"/>
              </a:ext>
            </a:extLst>
          </p:cNvPr>
          <p:cNvSpPr txBox="1"/>
          <p:nvPr/>
        </p:nvSpPr>
        <p:spPr>
          <a:xfrm>
            <a:off x="6748463" y="2291918"/>
            <a:ext cx="5114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Lead by Example:  Submit your course for QM cert.</a:t>
            </a:r>
          </a:p>
        </p:txBody>
      </p:sp>
    </p:spTree>
    <p:extLst>
      <p:ext uri="{BB962C8B-B14F-4D97-AF65-F5344CB8AC3E}">
        <p14:creationId xmlns:p14="http://schemas.microsoft.com/office/powerpoint/2010/main" val="19348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Finding Your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032240"/>
            <a:ext cx="4895589" cy="3683358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3. Link those strategies that you might be able to cover at the same time making an efficient pathway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Multi-directional approach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path that fits your mission and goals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4. Arrange so that you can make a plan for execution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537B-BC1D-D3DB-8AC9-E850289ACF14}"/>
              </a:ext>
            </a:extLst>
          </p:cNvPr>
          <p:cNvSpPr txBox="1"/>
          <p:nvPr/>
        </p:nvSpPr>
        <p:spPr>
          <a:xfrm>
            <a:off x="6038850" y="1803729"/>
            <a:ext cx="5953125" cy="39703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20DF0-7FC7-F323-C7E4-6B48A4163EE7}"/>
              </a:ext>
            </a:extLst>
          </p:cNvPr>
          <p:cNvSpPr txBox="1"/>
          <p:nvPr/>
        </p:nvSpPr>
        <p:spPr>
          <a:xfrm>
            <a:off x="6566663" y="2807870"/>
            <a:ext cx="48974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Design a workshop at Faculty Scholarship Day: Course Design Tips &amp; Tricks or QM Proposals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FA018-55F6-C593-165B-95F64D6AF524}"/>
              </a:ext>
            </a:extLst>
          </p:cNvPr>
          <p:cNvSpPr txBox="1"/>
          <p:nvPr/>
        </p:nvSpPr>
        <p:spPr>
          <a:xfrm>
            <a:off x="6349677" y="3660858"/>
            <a:ext cx="55533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Visit and/or present at meetings outside your discipline:</a:t>
            </a:r>
          </a:p>
          <a:p>
            <a:r>
              <a:rPr lang="en-US" dirty="0"/>
              <a:t>ID meetings, etc. building 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A06D1-9478-32FB-AF90-3E581BB6846F}"/>
              </a:ext>
            </a:extLst>
          </p:cNvPr>
          <p:cNvSpPr txBox="1"/>
          <p:nvPr/>
        </p:nvSpPr>
        <p:spPr>
          <a:xfrm>
            <a:off x="8038125" y="5172558"/>
            <a:ext cx="195457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QM Faculty Liaison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18F79-552D-3F96-AA6D-A0EB43DEB7AF}"/>
              </a:ext>
            </a:extLst>
          </p:cNvPr>
          <p:cNvSpPr txBox="1"/>
          <p:nvPr/>
        </p:nvSpPr>
        <p:spPr>
          <a:xfrm>
            <a:off x="6495064" y="2232241"/>
            <a:ext cx="52625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for student success, criterion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accreditation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F2FB0-73E8-219A-B84E-96A6070B65BA}"/>
              </a:ext>
            </a:extLst>
          </p:cNvPr>
          <p:cNvSpPr txBox="1"/>
          <p:nvPr/>
        </p:nvSpPr>
        <p:spPr>
          <a:xfrm>
            <a:off x="7379040" y="4515412"/>
            <a:ext cx="34946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Help </a:t>
            </a:r>
            <a:r>
              <a:rPr lang="en-US" b="1" dirty="0"/>
              <a:t>any</a:t>
            </a:r>
            <a:r>
              <a:rPr lang="en-US" dirty="0"/>
              <a:t> faculty with course design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504AC2D-A364-1793-2477-62484165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00" y="4775057"/>
            <a:ext cx="1485415" cy="1976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 Features of QM Faculty Liaison for e-</a:t>
            </a:r>
            <a:r>
              <a:rPr lang="en-US" sz="4100" dirty="0">
                <a:latin typeface="Calibri" panose="020F0502020204030204" pitchFamily="34" charset="0"/>
                <a:ea typeface="Calibri" panose="020F0502020204030204" pitchFamily="34" charset="0"/>
              </a:rPr>
              <a:t>Learning Builder</a:t>
            </a:r>
            <a: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97969" cy="378541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eatures: :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can be used for any level of institution 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Multi-directional approach for any group/discipline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/>
              <a:t>You discover new ways in creating QM momentum in both academic and co-curricular areas</a:t>
            </a:r>
          </a:p>
          <a:p>
            <a:r>
              <a:rPr lang="en-US" sz="2400" dirty="0"/>
              <a:t>Start creating your own momentum today!</a:t>
            </a:r>
          </a:p>
          <a:p>
            <a:endParaRPr lang="en-US" sz="2400" dirty="0"/>
          </a:p>
          <a:p>
            <a:endParaRPr lang="en-US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57B3F-F6D0-E081-A095-4C1F732A7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r="759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7B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E67E3B8C-7CAC-C12B-B329-2BD7A01C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8252" y="5754757"/>
            <a:ext cx="1754497" cy="933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22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860" y="139145"/>
            <a:ext cx="6668969" cy="985883"/>
          </a:xfrm>
        </p:spPr>
        <p:txBody>
          <a:bodyPr>
            <a:normAutofit/>
          </a:bodyPr>
          <a:lstStyle/>
          <a:p>
            <a:r>
              <a:rPr lang="en-US" sz="4000" dirty="0"/>
              <a:t>A Deeper Look and Let’s Reflect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standing in a stream&#10;&#10;Description automatically generated with medium confidence">
            <a:extLst>
              <a:ext uri="{FF2B5EF4-FFF2-40B4-BE49-F238E27FC236}">
                <a16:creationId xmlns:a16="http://schemas.microsoft.com/office/drawing/2014/main" id="{C17D2DF4-5A12-4483-E18F-0B9259670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80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860" y="1007676"/>
            <a:ext cx="6584488" cy="3375920"/>
          </a:xfrm>
        </p:spPr>
        <p:txBody>
          <a:bodyPr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initiatives in student success support: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efforts to strive for continuous improvement in your program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program assessment report  (APAR)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accreditation efforts, HLC Criteria for Accreditation (Criterion 4)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sharing info. regarding student learning on your  website, NILOA Transparency Framework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EIA Designation: Greatly dependent upon Transparency Framework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Institutional Effectiveness &amp; Research, AIR = Assoc. for Institutional Research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 to mission of AAC&amp;U, 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erican Association of Colleges &amp; Universities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7B2CA-69CE-DEDB-0793-0AC2D268C916}"/>
              </a:ext>
            </a:extLst>
          </p:cNvPr>
          <p:cNvSpPr txBox="1"/>
          <p:nvPr/>
        </p:nvSpPr>
        <p:spPr>
          <a:xfrm>
            <a:off x="144732" y="5900524"/>
            <a:ext cx="589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HLC = Higher Learning Commission</a:t>
            </a:r>
          </a:p>
          <a:p>
            <a:r>
              <a:rPr lang="en-US" dirty="0"/>
              <a:t>NILOA = National Institute of Learning Outcomes Assessment</a:t>
            </a:r>
          </a:p>
          <a:p>
            <a:r>
              <a:rPr lang="en-US" dirty="0"/>
              <a:t>EIA = Excellence in Assessment</a:t>
            </a:r>
          </a:p>
        </p:txBody>
      </p:sp>
    </p:spTree>
    <p:extLst>
      <p:ext uri="{BB962C8B-B14F-4D97-AF65-F5344CB8AC3E}">
        <p14:creationId xmlns:p14="http://schemas.microsoft.com/office/powerpoint/2010/main" val="373863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340E2E42-269E-852D-68B5-47B5C337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6" b="2902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5" y="-62259"/>
            <a:ext cx="5491369" cy="1899912"/>
          </a:xfrm>
        </p:spPr>
        <p:txBody>
          <a:bodyPr>
            <a:normAutofit/>
          </a:bodyPr>
          <a:lstStyle/>
          <a:p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Keeping Momentum at Walsh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251649"/>
            <a:ext cx="4904961" cy="468242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Future Goals: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altLang="en-US" dirty="0"/>
              <a:t>Create a QM Research Project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altLang="en-US" dirty="0"/>
              <a:t>Which area needs me as the “biggest bridge”?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altLang="en-US" dirty="0"/>
              <a:t>Make new strides and collaborations across campus and continue my dedication to student success 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altLang="en-US" sz="2800" dirty="0"/>
              <a:t>via QM National &amp; QM Ohio Consortium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altLang="en-US" dirty="0"/>
          </a:p>
        </p:txBody>
      </p: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568D7615-8E47-A1F6-5F1F-B3A53FA1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3688" y="5743441"/>
            <a:ext cx="1462087" cy="7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7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79" y="892371"/>
            <a:ext cx="4624342" cy="1325563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Calibri" panose="020F0502020204030204" pitchFamily="34" charset="0"/>
                <a:ea typeface="Calibri" panose="020F0502020204030204" pitchFamily="34" charset="0"/>
              </a:rPr>
              <a:t>Acknowledgements</a:t>
            </a:r>
            <a:r>
              <a:rPr lang="en-US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100" dirty="0"/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54A709FC-1ADC-45CD-856D-3B1A50C5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AE67272E-0E66-4396-9C0C-4E154CCE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74" y="2135885"/>
            <a:ext cx="5060525" cy="3181684"/>
          </a:xfrm>
        </p:spPr>
        <p:txBody>
          <a:bodyPr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QM Staff &amp; Board of Directors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QM Connect Conference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QM Ohio Consortium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Walsh University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altLang="en-US" dirty="0">
                <a:latin typeface="Calibri" panose="020F0502020204030204" pitchFamily="34" charset="0"/>
              </a:rPr>
              <a:t>Today’s Participants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altLang="en-US" dirty="0">
                <a:latin typeface="Calibri" panose="020F0502020204030204" pitchFamily="34" charset="0"/>
              </a:rPr>
              <a:t>Madee &amp; Travis Heston</a:t>
            </a:r>
            <a:endParaRPr lang="en-US" altLang="en-US" dirty="0"/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BCB8E572-32F0-4C78-B268-2702C859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BFC6224A-7B8A-4699-99DC-A6C9CD61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0" name="Freeform: Shape 1069">
            <a:extLst>
              <a:ext uri="{FF2B5EF4-FFF2-40B4-BE49-F238E27FC236}">
                <a16:creationId xmlns:a16="http://schemas.microsoft.com/office/drawing/2014/main" id="{0611C424-EB44-492D-9C48-78BB0D5D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59156A24-128C-4054-AAFF-F8CA5BA0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Quality Matter Ohio Consortium Logo">
            <a:extLst>
              <a:ext uri="{FF2B5EF4-FFF2-40B4-BE49-F238E27FC236}">
                <a16:creationId xmlns:a16="http://schemas.microsoft.com/office/drawing/2014/main" id="{DE13EBB3-3FCD-4BCB-9D2A-05C5ACBB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244" y="626120"/>
            <a:ext cx="1365415" cy="11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B6FD3-8D4F-47B0-35B9-A4C8E22C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87" y="3097912"/>
            <a:ext cx="1409432" cy="1879243"/>
          </a:xfrm>
          <a:prstGeom prst="rect">
            <a:avLst/>
          </a:prstGeom>
        </p:spPr>
      </p:pic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646E8F12-06B4-4D6B-866C-1743B253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3CC324B9-DFFF-42F1-8D81-AAD42554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D9F17548-458F-069A-0326-0936590D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5198949"/>
            <a:ext cx="2208230" cy="11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B8356C83-0029-6B16-35D5-AFFB3CC62C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75" y="257337"/>
            <a:ext cx="2729851" cy="24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2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34" y="223629"/>
            <a:ext cx="3336545" cy="9058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/>
              <a:t>Q &amp; A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1EA065-C603-B564-F61A-5C993BC5F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 bwMode="auto">
          <a:xfrm>
            <a:off x="960580" y="375320"/>
            <a:ext cx="2802020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4270E3AE-C95E-A3CD-C49C-11631FD1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706" y="375320"/>
            <a:ext cx="1657612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Digital credential for Quality Matters Teaching Online Certificate">
            <a:extLst>
              <a:ext uri="{FF2B5EF4-FFF2-40B4-BE49-F238E27FC236}">
                <a16:creationId xmlns:a16="http://schemas.microsoft.com/office/drawing/2014/main" id="{4529635F-30B3-1AC2-3C8A-76814646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111" y="2424609"/>
            <a:ext cx="1799367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igital credential for Quality Matters Master Reviewer">
            <a:extLst>
              <a:ext uri="{FF2B5EF4-FFF2-40B4-BE49-F238E27FC236}">
                <a16:creationId xmlns:a16="http://schemas.microsoft.com/office/drawing/2014/main" id="{FEF0BB72-0B2E-9BD5-7238-5452F684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16" y="4837090"/>
            <a:ext cx="1641830" cy="16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3" descr="Image preview">
            <a:extLst>
              <a:ext uri="{FF2B5EF4-FFF2-40B4-BE49-F238E27FC236}">
                <a16:creationId xmlns:a16="http://schemas.microsoft.com/office/drawing/2014/main" id="{CFDA3FDC-1223-AABC-BC56-A01EEE48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973445"/>
            <a:ext cx="2604771" cy="13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398" y="1219737"/>
            <a:ext cx="4700464" cy="3902472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0">
              <a:spcAft>
                <a:spcPts val="800"/>
              </a:spcAft>
              <a:buNone/>
            </a:pPr>
            <a:r>
              <a:rPr lang="en-US" sz="2400" dirty="0">
                <a:effectLst/>
              </a:rPr>
              <a:t>Any questions?</a:t>
            </a:r>
          </a:p>
          <a:p>
            <a:pPr marL="0" marR="0" indent="0">
              <a:spcAft>
                <a:spcPts val="800"/>
              </a:spcAft>
              <a:buNone/>
            </a:pPr>
            <a:r>
              <a:rPr lang="en-US" sz="2400" dirty="0"/>
              <a:t>Questions later? Please contact me!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Dr. Amy J. Heston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Professor of Inorganic Chemistry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</a:t>
            </a:r>
            <a:r>
              <a:rPr lang="en-US" sz="2000" b="0" i="0" dirty="0">
                <a:effectLst/>
              </a:rPr>
              <a:t>QM Ohio NE Regional Rep &amp;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 </a:t>
            </a:r>
            <a:r>
              <a:rPr lang="en-US" sz="2000" b="0" i="0" dirty="0">
                <a:effectLst/>
              </a:rPr>
              <a:t>QM Faculty Liaison for e-Learning </a:t>
            </a:r>
            <a:br>
              <a:rPr lang="en-US" sz="2400" b="0" i="0" dirty="0">
                <a:effectLst/>
              </a:rPr>
            </a:br>
            <a:r>
              <a:rPr lang="en-US" altLang="en-US" sz="2400" dirty="0"/>
              <a:t>Walsh University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2020 E. Maple St.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North Canton, OH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330-244-4671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aheston@walsh.edu</a:t>
            </a:r>
            <a:endParaRPr lang="en-US" altLang="en-US" sz="2000" dirty="0"/>
          </a:p>
          <a:p>
            <a:pPr marL="0" marR="0" indent="0">
              <a:spcAft>
                <a:spcPts val="800"/>
              </a:spcAft>
              <a:buNone/>
            </a:pPr>
            <a:endParaRPr lang="en-US" sz="2400" dirty="0">
              <a:effectLst/>
            </a:endParaRPr>
          </a:p>
        </p:txBody>
      </p: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6CDEB5-A79C-AFA0-4C7B-21543173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07" y="4480894"/>
            <a:ext cx="1584858" cy="2108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6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FA701-2D2E-4A85-CF1F-6B95EA94433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484373-D7FD-ADCE-C0CB-BF6E396B68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What is your role at your institution?(administrator, faculty, ID, Director, QMC, etc.)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2E9AE-7B1E-954E-3282-B2EFA85EEB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243C3-6F0A-4C41-38ED-88BE4BF3079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3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059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My QM Journey:  A Personal “Calling”</a:t>
            </a:r>
          </a:p>
        </p:txBody>
      </p:sp>
      <p:pic>
        <p:nvPicPr>
          <p:cNvPr id="5" name="Picture 4" descr="A picture containing tree, outdoor, person, wooden&#10;&#10;Description automatically generated">
            <a:extLst>
              <a:ext uri="{FF2B5EF4-FFF2-40B4-BE49-F238E27FC236}">
                <a16:creationId xmlns:a16="http://schemas.microsoft.com/office/drawing/2014/main" id="{D6A31CD5-205D-EA36-C65F-D55D8125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7964" b="-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a QM vision become a reality?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go on a journey </a:t>
            </a:r>
          </a:p>
          <a:p>
            <a:r>
              <a:rPr lang="en-US" sz="2400" dirty="0"/>
              <a:t>Interactive presentation</a:t>
            </a:r>
          </a:p>
          <a:p>
            <a:r>
              <a:rPr lang="en-US" sz="2400" dirty="0"/>
              <a:t>“My QM Vision”: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positive impact for Walsh students to my current progress as our first QM Faculty Liaison for e-Learning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63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69AB23CA-CF96-42B0-847F-37A181DE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08" y="596348"/>
            <a:ext cx="3454542" cy="7160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n-US" sz="3600" dirty="0"/>
              <a:t>Journey Begins 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A45FD7F6-BF7B-4588-AE38-90035891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0690" y="-18918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Reflection of light — Science Learning Hub">
            <a:extLst>
              <a:ext uri="{FF2B5EF4-FFF2-40B4-BE49-F238E27FC236}">
                <a16:creationId xmlns:a16="http://schemas.microsoft.com/office/drawing/2014/main" id="{8CD358A0-2233-E6F9-344A-787518F61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r="-2" b="-2"/>
          <a:stretch/>
        </p:blipFill>
        <p:spPr bwMode="auto">
          <a:xfrm>
            <a:off x="6232303" y="3297831"/>
            <a:ext cx="5959692" cy="3560169"/>
          </a:xfrm>
          <a:custGeom>
            <a:avLst/>
            <a:gdLst/>
            <a:ahLst/>
            <a:cxnLst/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2F05AAE2-453E-4EDA-8961-D9B31997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5959692 w 5959692"/>
              <a:gd name="connsiteY0" fmla="*/ 3363787 h 3560169"/>
              <a:gd name="connsiteX1" fmla="*/ 5959692 w 5959692"/>
              <a:gd name="connsiteY1" fmla="*/ 3560169 h 3560169"/>
              <a:gd name="connsiteX2" fmla="*/ 5918326 w 5959692"/>
              <a:gd name="connsiteY2" fmla="*/ 3560169 h 3560169"/>
              <a:gd name="connsiteX3" fmla="*/ 3008109 w 5959692"/>
              <a:gd name="connsiteY3" fmla="*/ 42 h 3560169"/>
              <a:gd name="connsiteX4" fmla="*/ 4702247 w 5959692"/>
              <a:gd name="connsiteY4" fmla="*/ 626282 h 3560169"/>
              <a:gd name="connsiteX5" fmla="*/ 5069411 w 5959692"/>
              <a:gd name="connsiteY5" fmla="*/ 865826 h 3560169"/>
              <a:gd name="connsiteX6" fmla="*/ 5895906 w 5959692"/>
              <a:gd name="connsiteY6" fmla="*/ 1594994 h 3560169"/>
              <a:gd name="connsiteX7" fmla="*/ 5959691 w 5959692"/>
              <a:gd name="connsiteY7" fmla="*/ 1728783 h 3560169"/>
              <a:gd name="connsiteX8" fmla="*/ 5959691 w 5959692"/>
              <a:gd name="connsiteY8" fmla="*/ 2242763 h 3560169"/>
              <a:gd name="connsiteX9" fmla="*/ 5918347 w 5959692"/>
              <a:gd name="connsiteY9" fmla="*/ 2056598 h 3560169"/>
              <a:gd name="connsiteX10" fmla="*/ 5820285 w 5959692"/>
              <a:gd name="connsiteY10" fmla="*/ 1774807 h 3560169"/>
              <a:gd name="connsiteX11" fmla="*/ 4980935 w 5959692"/>
              <a:gd name="connsiteY11" fmla="*/ 946614 h 3560169"/>
              <a:gd name="connsiteX12" fmla="*/ 4635662 w 5959692"/>
              <a:gd name="connsiteY12" fmla="*/ 716464 h 3560169"/>
              <a:gd name="connsiteX13" fmla="*/ 3044280 w 5959692"/>
              <a:gd name="connsiteY13" fmla="*/ 109209 h 3560169"/>
              <a:gd name="connsiteX14" fmla="*/ 2119450 w 5959692"/>
              <a:gd name="connsiteY14" fmla="*/ 300880 h 3560169"/>
              <a:gd name="connsiteX15" fmla="*/ 919412 w 5959692"/>
              <a:gd name="connsiteY15" fmla="*/ 1696777 h 3560169"/>
              <a:gd name="connsiteX16" fmla="*/ 797804 w 5959692"/>
              <a:gd name="connsiteY16" fmla="*/ 1925546 h 3560169"/>
              <a:gd name="connsiteX17" fmla="*/ 287588 w 5959692"/>
              <a:gd name="connsiteY17" fmla="*/ 3069391 h 3560169"/>
              <a:gd name="connsiteX18" fmla="*/ 235658 w 5959692"/>
              <a:gd name="connsiteY18" fmla="*/ 3441477 h 3560169"/>
              <a:gd name="connsiteX19" fmla="*/ 239056 w 5959692"/>
              <a:gd name="connsiteY19" fmla="*/ 3560169 h 3560169"/>
              <a:gd name="connsiteX20" fmla="*/ 635 w 5959692"/>
              <a:gd name="connsiteY20" fmla="*/ 3560169 h 3560169"/>
              <a:gd name="connsiteX21" fmla="*/ 0 w 5959692"/>
              <a:gd name="connsiteY21" fmla="*/ 3534810 h 3560169"/>
              <a:gd name="connsiteX22" fmla="*/ 56896 w 5959692"/>
              <a:gd name="connsiteY22" fmla="*/ 3142342 h 3560169"/>
              <a:gd name="connsiteX23" fmla="*/ 605568 w 5959692"/>
              <a:gd name="connsiteY23" fmla="*/ 1932853 h 3560169"/>
              <a:gd name="connsiteX24" fmla="*/ 736162 w 5959692"/>
              <a:gd name="connsiteY24" fmla="*/ 1690788 h 3560169"/>
              <a:gd name="connsiteX25" fmla="*/ 2021319 w 5959692"/>
              <a:gd name="connsiteY25" fmla="*/ 209863 h 3560169"/>
              <a:gd name="connsiteX26" fmla="*/ 3008109 w 5959692"/>
              <a:gd name="connsiteY26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59692" h="3560169">
                <a:moveTo>
                  <a:pt x="5959692" y="3363787"/>
                </a:moveTo>
                <a:lnTo>
                  <a:pt x="5959692" y="3560169"/>
                </a:lnTo>
                <a:lnTo>
                  <a:pt x="5918326" y="3560169"/>
                </a:lnTo>
                <a:close/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1" y="2242763"/>
                </a:lnTo>
                <a:lnTo>
                  <a:pt x="5918347" y="2056598"/>
                </a:lnTo>
                <a:cubicBezTo>
                  <a:pt x="5891169" y="1960834"/>
                  <a:pt x="5858474" y="1866845"/>
                  <a:pt x="5820285" y="1774807"/>
                </a:cubicBezTo>
                <a:cubicBezTo>
                  <a:pt x="5666444" y="1404038"/>
                  <a:pt x="5439344" y="1244459"/>
                  <a:pt x="4980935" y="946614"/>
                </a:cubicBezTo>
                <a:cubicBezTo>
                  <a:pt x="4870349" y="874793"/>
                  <a:pt x="4755972" y="800460"/>
                  <a:pt x="4635662" y="716464"/>
                </a:cubicBezTo>
                <a:cubicBezTo>
                  <a:pt x="4061110" y="315407"/>
                  <a:pt x="3551697" y="116473"/>
                  <a:pt x="3044280" y="109209"/>
                </a:cubicBezTo>
                <a:cubicBezTo>
                  <a:pt x="2739831" y="104851"/>
                  <a:pt x="2436100" y="169494"/>
                  <a:pt x="2119450" y="300880"/>
                </a:cubicBezTo>
                <a:cubicBezTo>
                  <a:pt x="1565269" y="530823"/>
                  <a:pt x="1284534" y="1002904"/>
                  <a:pt x="919412" y="1696777"/>
                </a:cubicBezTo>
                <a:cubicBezTo>
                  <a:pt x="878625" y="1774305"/>
                  <a:pt x="837580" y="1851211"/>
                  <a:pt x="797804" y="1925546"/>
                </a:cubicBezTo>
                <a:cubicBezTo>
                  <a:pt x="582340" y="2328776"/>
                  <a:pt x="378892" y="2709642"/>
                  <a:pt x="287588" y="3069391"/>
                </a:cubicBezTo>
                <a:cubicBezTo>
                  <a:pt x="254851" y="3198359"/>
                  <a:pt x="237447" y="3321111"/>
                  <a:pt x="235658" y="3441477"/>
                </a:cubicBezTo>
                <a:lnTo>
                  <a:pt x="239056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CE2CF453-4871-4F22-8746-957F757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24529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548988"/>
            <a:ext cx="6495942" cy="3997807"/>
          </a:xfrm>
        </p:spPr>
        <p:txBody>
          <a:bodyPr>
            <a:noAutofit/>
          </a:bodyPr>
          <a:lstStyle/>
          <a:p>
            <a:r>
              <a:rPr lang="en-US" dirty="0"/>
              <a:t>Upon personal reflection, I knew my goal should begin with:</a:t>
            </a:r>
          </a:p>
          <a:p>
            <a:pPr lvl="1"/>
            <a:r>
              <a:rPr lang="en-US" dirty="0"/>
              <a:t>acquiring essential knowledge focusing on learner academic success</a:t>
            </a:r>
          </a:p>
          <a:p>
            <a:pPr lvl="1"/>
            <a:r>
              <a:rPr lang="en-US" dirty="0"/>
              <a:t>new skills in interpretating QM Standards</a:t>
            </a:r>
          </a:p>
          <a:p>
            <a:r>
              <a:rPr lang="en-US" dirty="0"/>
              <a:t>Then, I could lead and inspire others to join in my efforts. </a:t>
            </a:r>
          </a:p>
        </p:txBody>
      </p:sp>
      <p:pic>
        <p:nvPicPr>
          <p:cNvPr id="5124" name="Picture 4" descr="Istock 1264332229">
            <a:extLst>
              <a:ext uri="{FF2B5EF4-FFF2-40B4-BE49-F238E27FC236}">
                <a16:creationId xmlns:a16="http://schemas.microsoft.com/office/drawing/2014/main" id="{DFF14201-C60A-D1D4-E5A3-0120F64D5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4847" b="-2"/>
          <a:stretch/>
        </p:blipFill>
        <p:spPr bwMode="auto">
          <a:xfrm>
            <a:off x="8898128" y="10"/>
            <a:ext cx="3293877" cy="2743202"/>
          </a:xfrm>
          <a:custGeom>
            <a:avLst/>
            <a:gdLst/>
            <a:ahLst/>
            <a:cxnLst/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6A0E0FAE-D6BC-43D5-ACA6-8CDE4847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175506 w 3293877"/>
              <a:gd name="connsiteY1" fmla="*/ 0 h 2743212"/>
              <a:gd name="connsiteX2" fmla="*/ 149226 w 3293877"/>
              <a:gd name="connsiteY2" fmla="*/ 78193 h 2743212"/>
              <a:gd name="connsiteX3" fmla="*/ 122819 w 3293877"/>
              <a:gd name="connsiteY3" fmla="*/ 237010 h 2743212"/>
              <a:gd name="connsiteX4" fmla="*/ 180914 w 3293877"/>
              <a:gd name="connsiteY4" fmla="*/ 1023956 h 2743212"/>
              <a:gd name="connsiteX5" fmla="*/ 203979 w 3293877"/>
              <a:gd name="connsiteY5" fmla="*/ 1185356 h 2743212"/>
              <a:gd name="connsiteX6" fmla="*/ 612631 w 3293877"/>
              <a:gd name="connsiteY6" fmla="*/ 2264082 h 2743212"/>
              <a:gd name="connsiteX7" fmla="*/ 2171849 w 3293877"/>
              <a:gd name="connsiteY7" fmla="*/ 2532019 h 2743212"/>
              <a:gd name="connsiteX8" fmla="*/ 2422184 w 3293877"/>
              <a:gd name="connsiteY8" fmla="*/ 2465509 h 2743212"/>
              <a:gd name="connsiteX9" fmla="*/ 3087206 w 3293877"/>
              <a:gd name="connsiteY9" fmla="*/ 2143537 h 2743212"/>
              <a:gd name="connsiteX10" fmla="*/ 3203783 w 3293877"/>
              <a:gd name="connsiteY10" fmla="*/ 1995541 h 2743212"/>
              <a:gd name="connsiteX11" fmla="*/ 3293877 w 3293877"/>
              <a:gd name="connsiteY11" fmla="*/ 1849554 h 2743212"/>
              <a:gd name="connsiteX12" fmla="*/ 3293877 w 3293877"/>
              <a:gd name="connsiteY12" fmla="*/ 2133887 h 2743212"/>
              <a:gd name="connsiteX13" fmla="*/ 3222757 w 3293877"/>
              <a:gd name="connsiteY13" fmla="*/ 2223039 h 2743212"/>
              <a:gd name="connsiteX14" fmla="*/ 2503136 w 3293877"/>
              <a:gd name="connsiteY14" fmla="*/ 2565392 h 2743212"/>
              <a:gd name="connsiteX15" fmla="*/ 2232111 w 3293877"/>
              <a:gd name="connsiteY15" fmla="*/ 2635826 h 2743212"/>
              <a:gd name="connsiteX16" fmla="*/ 542319 w 3293877"/>
              <a:gd name="connsiteY16" fmla="*/ 2345567 h 2743212"/>
              <a:gd name="connsiteX17" fmla="*/ 96920 w 3293877"/>
              <a:gd name="connsiteY17" fmla="*/ 1191868 h 2743212"/>
              <a:gd name="connsiteX18" fmla="*/ 71529 w 3293877"/>
              <a:gd name="connsiteY18" fmla="*/ 1019346 h 2743212"/>
              <a:gd name="connsiteX19" fmla="*/ 6623 w 3293877"/>
              <a:gd name="connsiteY19" fmla="*/ 178315 h 2743212"/>
              <a:gd name="connsiteX20" fmla="*/ 34833 w 3293877"/>
              <a:gd name="connsiteY2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175506" y="0"/>
                </a:lnTo>
                <a:lnTo>
                  <a:pt x="149226" y="78193"/>
                </a:lnTo>
                <a:cubicBezTo>
                  <a:pt x="136827" y="128527"/>
                  <a:pt x="128121" y="181246"/>
                  <a:pt x="122819" y="237010"/>
                </a:cubicBezTo>
                <a:cubicBezTo>
                  <a:pt x="100634" y="470331"/>
                  <a:pt x="139609" y="739241"/>
                  <a:pt x="180914" y="1023956"/>
                </a:cubicBezTo>
                <a:cubicBezTo>
                  <a:pt x="188562" y="1076454"/>
                  <a:pt x="196412" y="1130747"/>
                  <a:pt x="203979" y="1185356"/>
                </a:cubicBezTo>
                <a:cubicBezTo>
                  <a:pt x="271754" y="1674130"/>
                  <a:pt x="336774" y="2013298"/>
                  <a:pt x="612631" y="2264082"/>
                </a:cubicBezTo>
                <a:cubicBezTo>
                  <a:pt x="1032949" y="2646196"/>
                  <a:pt x="1499262" y="2726349"/>
                  <a:pt x="2171849" y="2532019"/>
                </a:cubicBezTo>
                <a:cubicBezTo>
                  <a:pt x="2259876" y="2506576"/>
                  <a:pt x="2342402" y="2485683"/>
                  <a:pt x="2422184" y="2465509"/>
                </a:cubicBezTo>
                <a:cubicBezTo>
                  <a:pt x="2752924" y="2381814"/>
                  <a:pt x="2919303" y="2333175"/>
                  <a:pt x="3087206" y="2143537"/>
                </a:cubicBezTo>
                <a:cubicBezTo>
                  <a:pt x="3128886" y="2096462"/>
                  <a:pt x="3167762" y="2047097"/>
                  <a:pt x="3203783" y="1995541"/>
                </a:cubicBezTo>
                <a:lnTo>
                  <a:pt x="3293877" y="1849554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AB851-775A-83E1-6E5B-2DA0BE65791A}"/>
              </a:ext>
            </a:extLst>
          </p:cNvPr>
          <p:cNvSpPr txBox="1"/>
          <p:nvPr/>
        </p:nvSpPr>
        <p:spPr>
          <a:xfrm>
            <a:off x="7419561" y="6553885"/>
            <a:ext cx="60951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https://www.sciencelearn.org.nz/resources/48-reflection-of-light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30FF8-B9D8-50E3-3874-52AD1D32515C}"/>
              </a:ext>
            </a:extLst>
          </p:cNvPr>
          <p:cNvSpPr txBox="1"/>
          <p:nvPr/>
        </p:nvSpPr>
        <p:spPr>
          <a:xfrm>
            <a:off x="573882" y="6596133"/>
            <a:ext cx="67579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https://ethicalleadership.nd.edu/news/self-reflection-helps-you-build-your-roadmap-to-better-leadership/</a:t>
            </a:r>
          </a:p>
        </p:txBody>
      </p:sp>
    </p:spTree>
    <p:extLst>
      <p:ext uri="{BB962C8B-B14F-4D97-AF65-F5344CB8AC3E}">
        <p14:creationId xmlns:p14="http://schemas.microsoft.com/office/powerpoint/2010/main" val="74580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Outcomes</a:t>
            </a:r>
            <a:endParaRPr lang="en-US" sz="4800"/>
          </a:p>
        </p:txBody>
      </p:sp>
      <p:pic>
        <p:nvPicPr>
          <p:cNvPr id="6" name="Picture 5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340E2E42-269E-852D-68B5-47B5C337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"/>
          <a:stretch/>
        </p:blipFill>
        <p:spPr>
          <a:xfrm>
            <a:off x="799188" y="1904281"/>
            <a:ext cx="3374810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825625"/>
            <a:ext cx="6717792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Use the QM Faculty Liaison for e-Learning Builder in order to create an initiative on your campus</a:t>
            </a:r>
          </a:p>
          <a:p>
            <a:pPr marL="457200" marR="0" indent="-457200"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Distinguish between various pathways in order to gain momentum in QM interest and participation on your campus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Choose pathways that align with your institution's mission and goals in order to ensure student success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53" descr="Image preview">
            <a:extLst>
              <a:ext uri="{FF2B5EF4-FFF2-40B4-BE49-F238E27FC236}">
                <a16:creationId xmlns:a16="http://schemas.microsoft.com/office/drawing/2014/main" id="{568D7615-8E47-A1F6-5F1F-B3A53FA1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3688" y="5743441"/>
            <a:ext cx="1462087" cy="7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5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It all started with the APPQMR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81217"/>
            <a:ext cx="7117032" cy="4267207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invitation:  APPQMR Fall 2020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bulb moment: More QM involvement is what our campus needs, but how can a QM vision become reality? </a:t>
            </a:r>
          </a:p>
          <a:p>
            <a:r>
              <a:rPr lang="en-US" sz="2400" dirty="0"/>
              <a:t>How can I help Walsh students so that we can move forward during uncertain times and this pandemic?</a:t>
            </a:r>
          </a:p>
          <a:p>
            <a:r>
              <a:rPr lang="en-US" sz="2400" dirty="0"/>
              <a:t>Continuing Fall 2020:</a:t>
            </a:r>
          </a:p>
          <a:p>
            <a:r>
              <a:rPr lang="en-US" sz="2400" dirty="0"/>
              <a:t>DYBC, my warm-up &amp; gaining experience with Canvas</a:t>
            </a:r>
          </a:p>
          <a:p>
            <a:r>
              <a:rPr lang="en-US" sz="2400" dirty="0"/>
              <a:t>TOC, committed to all 7 courses at once, wow!</a:t>
            </a:r>
          </a:p>
          <a:p>
            <a:r>
              <a:rPr lang="en-US" sz="2400" dirty="0"/>
              <a:t>Dec 2020 PR HE, then PR CPE ad PR K12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DE387-0B4B-8ACD-4A18-D42301EA0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" r="74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C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3" descr="Image preview">
            <a:extLst>
              <a:ext uri="{FF2B5EF4-FFF2-40B4-BE49-F238E27FC236}">
                <a16:creationId xmlns:a16="http://schemas.microsoft.com/office/drawing/2014/main" id="{1D50237C-F765-1F51-2AFB-85C8815A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2775" y="6022709"/>
            <a:ext cx="1243012" cy="638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1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5" name="Rectangle 111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31" y="300038"/>
            <a:ext cx="4691093" cy="1233918"/>
          </a:xfrm>
        </p:spPr>
        <p:txBody>
          <a:bodyPr anchor="b">
            <a:normAutofit/>
          </a:bodyPr>
          <a:lstStyle/>
          <a:p>
            <a:r>
              <a:rPr lang="en-US" sz="3500" dirty="0"/>
              <a:t>More QM Momentum: Courses &amp; Reviews</a:t>
            </a:r>
          </a:p>
        </p:txBody>
      </p:sp>
      <p:sp>
        <p:nvSpPr>
          <p:cNvPr id="1117" name="Freeform: Shape 1116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Digital credential for Quality Matters Master Reviewer">
            <a:extLst>
              <a:ext uri="{FF2B5EF4-FFF2-40B4-BE49-F238E27FC236}">
                <a16:creationId xmlns:a16="http://schemas.microsoft.com/office/drawing/2014/main" id="{82342661-43DD-F706-0ED0-EF121435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854" y="136525"/>
            <a:ext cx="1935439" cy="19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1" name="Freeform: Shape 1120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3" name="Oval 1122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D720-78FB-DF41-B849-1DC3D9EA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448" y="1601385"/>
            <a:ext cx="4804275" cy="2913872"/>
          </a:xfrm>
        </p:spPr>
        <p:txBody>
          <a:bodyPr anchor="t"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2021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Continuing TOC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Started my 1</a:t>
            </a:r>
            <a:r>
              <a:rPr lang="en-US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review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Earned TOC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Completed my 2</a:t>
            </a:r>
            <a:r>
              <a:rPr lang="en-US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review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Earned MR HE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My first QM certified course Fundamentals of Clinical Chemistry, CHEM 120</a:t>
            </a:r>
          </a:p>
          <a:p>
            <a:r>
              <a:rPr lang="en-US" sz="2400" dirty="0"/>
              <a:t>This certification mark recognizes that this course met Quality Matters Review Standards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Graphical user interface, text, application">
            <a:extLst>
              <a:ext uri="{FF2B5EF4-FFF2-40B4-BE49-F238E27FC236}">
                <a16:creationId xmlns:a16="http://schemas.microsoft.com/office/drawing/2014/main" id="{A7F6FBBC-5C6A-A94E-973B-FF2715EF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0" y="3987120"/>
            <a:ext cx="2983972" cy="2230519"/>
          </a:xfrm>
          <a:prstGeom prst="rect">
            <a:avLst/>
          </a:prstGeom>
        </p:spPr>
      </p:pic>
      <p:pic>
        <p:nvPicPr>
          <p:cNvPr id="1028" name="Picture 4" descr="Digital credential for Quality Matters Teaching Online Certificate">
            <a:extLst>
              <a:ext uri="{FF2B5EF4-FFF2-40B4-BE49-F238E27FC236}">
                <a16:creationId xmlns:a16="http://schemas.microsoft.com/office/drawing/2014/main" id="{B5FFADE5-13CF-BD7C-47BA-1D5DD327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633" y="2129895"/>
            <a:ext cx="1697810" cy="16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9" name="Straight Connector 11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7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108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7" name="Picture 106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DE4634C4-4E60-9E1E-F0DB-9C04CDE30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497" b="12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87713-1119-7744-8FD0-BDCE14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QM Momentum: Making a “Bridge”</a:t>
            </a:r>
          </a:p>
        </p:txBody>
      </p:sp>
      <p:graphicFrame>
        <p:nvGraphicFramePr>
          <p:cNvPr id="1066" name="Content Placeholder 2">
            <a:extLst>
              <a:ext uri="{FF2B5EF4-FFF2-40B4-BE49-F238E27FC236}">
                <a16:creationId xmlns:a16="http://schemas.microsoft.com/office/drawing/2014/main" id="{5A33C717-C71A-E36B-F9AE-70C9BC1D4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52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27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3313"/>
  <p:tag name="SLIDO_PRESENTATION_ID" val="00000000-0000-0000-0000-000000000000"/>
  <p:tag name="SLIDO_EVENT_UUID" val="22736f2e-841b-41a1-a7a0-adde6b1339c0"/>
  <p:tag name="SLIDO_EVENT_SECTION_UUID" val="d3e912db-2f76-4940-8bbb-9b0a663e16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Y3MDI5MjZ9"/>
  <p:tag name="SLIDO_TYPE" val="SlidoPoll"/>
  <p:tag name="SLIDO_POLL_UUID" val="544ec6c4-4d6c-40ba-9de6-f4c604acbdc7"/>
  <p:tag name="SLIDO_TIMELINE" val="W3sicG9sbFF1ZXN0aW9uVXVpZCI6IjMyYTAzNGIwLWIxNTItNGE0Mi05NzlhLWFjZjI4ZmY3MWQ1M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CCBD124567243B9D0D119B3C925DD" ma:contentTypeVersion="13" ma:contentTypeDescription="Create a new document." ma:contentTypeScope="" ma:versionID="2169b1e7e9ac04d49befcd1a177f661c">
  <xsd:schema xmlns:xsd="http://www.w3.org/2001/XMLSchema" xmlns:xs="http://www.w3.org/2001/XMLSchema" xmlns:p="http://schemas.microsoft.com/office/2006/metadata/properties" xmlns:ns3="d99c90d2-4196-41f9-9b04-c34f33d66749" xmlns:ns4="aa35895f-2b74-472e-811c-cd9a8030a312" targetNamespace="http://schemas.microsoft.com/office/2006/metadata/properties" ma:root="true" ma:fieldsID="1a402e05c2a8fb32f41e0a848872e50e" ns3:_="" ns4:_="">
    <xsd:import namespace="d99c90d2-4196-41f9-9b04-c34f33d66749"/>
    <xsd:import namespace="aa35895f-2b74-472e-811c-cd9a8030a3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c90d2-4196-41f9-9b04-c34f33d667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5895f-2b74-472e-811c-cd9a8030a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400126-39DD-4B38-9829-1847C56DF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C96B2-44EA-448E-8AEC-B6E5E49A1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c90d2-4196-41f9-9b04-c34f33d66749"/>
    <ds:schemaRef ds:uri="aa35895f-2b74-472e-811c-cd9a8030a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CECF6-1EC5-4219-89EC-FAB627603DD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a35895f-2b74-472e-811c-cd9a8030a312"/>
    <ds:schemaRef ds:uri="d99c90d2-4196-41f9-9b04-c34f33d6674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9810</TotalTime>
  <Words>1636</Words>
  <Application>Microsoft Office PowerPoint</Application>
  <PresentationFormat>Widescreen</PresentationFormat>
  <Paragraphs>242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Meiryo</vt:lpstr>
      <vt:lpstr>Arial</vt:lpstr>
      <vt:lpstr>Calibri</vt:lpstr>
      <vt:lpstr>Calibri Light</vt:lpstr>
      <vt:lpstr>Univers</vt:lpstr>
      <vt:lpstr>Office Theme</vt:lpstr>
      <vt:lpstr>QM Faculty Liaison for e-Learning:  From Vision to Reality </vt:lpstr>
      <vt:lpstr>Introduction</vt:lpstr>
      <vt:lpstr>PowerPoint Presentation</vt:lpstr>
      <vt:lpstr>My QM Journey:  A Personal “Calling”</vt:lpstr>
      <vt:lpstr>Journey Begins </vt:lpstr>
      <vt:lpstr>Learning Outcomes</vt:lpstr>
      <vt:lpstr>It all started with the APPQMR</vt:lpstr>
      <vt:lpstr>More QM Momentum: Courses &amp; Reviews</vt:lpstr>
      <vt:lpstr>More QM Momentum: Making a “Bridge”</vt:lpstr>
      <vt:lpstr>Planting Small “Seeds” in Course Development Outside My Discipline</vt:lpstr>
      <vt:lpstr>Bigger “Seeds” in Division of Math &amp; Science</vt:lpstr>
      <vt:lpstr>“Seeds” in Workshops</vt:lpstr>
      <vt:lpstr>“Seeds” in Professional Development</vt:lpstr>
      <vt:lpstr>Looking Across Campus:  “Seeds” in Assessment</vt:lpstr>
      <vt:lpstr>e-Learning “Seeds”: The e-Learning Hub   </vt:lpstr>
      <vt:lpstr>Beyond Walsh Campus:  “Seeds” in QM Ohio Consortium</vt:lpstr>
      <vt:lpstr>From “Seeds” to Momentum to New Strategies  </vt:lpstr>
      <vt:lpstr>Special Message</vt:lpstr>
      <vt:lpstr>Start Creating Your Own QM Momentum Today! </vt:lpstr>
      <vt:lpstr>Utilizing the QM Faculty Liaison for e-Learning Builder </vt:lpstr>
      <vt:lpstr>Identifying Strategies &amp; Goals</vt:lpstr>
      <vt:lpstr>Finding Your Path</vt:lpstr>
      <vt:lpstr>Special Features of QM Faculty Liaison for e-Learning Builder </vt:lpstr>
      <vt:lpstr>A Deeper Look and Let’s Reflect</vt:lpstr>
      <vt:lpstr>Keeping Momentum at Walsh</vt:lpstr>
      <vt:lpstr>Acknowledgements 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Heston</dc:creator>
  <cp:lastModifiedBy>Amy Heston</cp:lastModifiedBy>
  <cp:revision>91</cp:revision>
  <cp:lastPrinted>2022-09-16T17:00:38Z</cp:lastPrinted>
  <dcterms:created xsi:type="dcterms:W3CDTF">2021-07-13T10:54:46Z</dcterms:created>
  <dcterms:modified xsi:type="dcterms:W3CDTF">2022-10-28T16:06:17Z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0x0101008D4CCBD124567243B9D0D119B3C925DD</vt:lpwstr>
  </property>
  <property fmtid="{D5CDD505-2E9C-101B-9397-08002B2CF9AE}" pid="3" name="SlidoAppVersion">
    <vt:lpwstr>1.5.0.3313</vt:lpwstr>
  </property>
</Properties>
</file>