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58" r:id="rId4"/>
    <p:sldId id="264" r:id="rId5"/>
    <p:sldId id="270" r:id="rId6"/>
    <p:sldId id="259" r:id="rId7"/>
    <p:sldId id="260" r:id="rId8"/>
    <p:sldId id="261" r:id="rId9"/>
    <p:sldId id="262" r:id="rId10"/>
    <p:sldId id="267" r:id="rId11"/>
    <p:sldId id="265" r:id="rId12"/>
    <p:sldId id="263" r:id="rId13"/>
    <p:sldId id="269" r:id="rId14"/>
    <p:sldId id="266" r:id="rId15"/>
    <p:sldId id="268"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44"/>
  </p:normalViewPr>
  <p:slideViewPr>
    <p:cSldViewPr snapToGrid="0">
      <p:cViewPr varScale="1">
        <p:scale>
          <a:sx n="78" d="100"/>
          <a:sy n="78" d="100"/>
        </p:scale>
        <p:origin x="96" y="35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05E14D-EE95-46C8-97AE-7E40A4ABA9E8}"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1037BE24-CD85-497E-A3DF-A3495E6CDC17}">
      <dgm:prSet/>
      <dgm:spPr/>
      <dgm:t>
        <a:bodyPr/>
        <a:lstStyle/>
        <a:p>
          <a:r>
            <a:rPr lang="en-US"/>
            <a:t>What is your work setting and role? </a:t>
          </a:r>
        </a:p>
      </dgm:t>
    </dgm:pt>
    <dgm:pt modelId="{AEE8899A-65C3-420E-A2D5-19303BC94B62}" type="parTrans" cxnId="{11DC26E0-C6A6-490F-964A-2AD2AC09660E}">
      <dgm:prSet/>
      <dgm:spPr/>
      <dgm:t>
        <a:bodyPr/>
        <a:lstStyle/>
        <a:p>
          <a:endParaRPr lang="en-US"/>
        </a:p>
      </dgm:t>
    </dgm:pt>
    <dgm:pt modelId="{0F66EE35-D999-444A-8B18-8AB35BED36D8}" type="sibTrans" cxnId="{11DC26E0-C6A6-490F-964A-2AD2AC09660E}">
      <dgm:prSet/>
      <dgm:spPr/>
      <dgm:t>
        <a:bodyPr/>
        <a:lstStyle/>
        <a:p>
          <a:endParaRPr lang="en-US"/>
        </a:p>
      </dgm:t>
    </dgm:pt>
    <dgm:pt modelId="{756F17C1-28B5-4053-B542-EFAA504D7C92}">
      <dgm:prSet/>
      <dgm:spPr/>
      <dgm:t>
        <a:bodyPr/>
        <a:lstStyle/>
        <a:p>
          <a:r>
            <a:rPr lang="en-US"/>
            <a:t>What do you want to learn from this presentation? </a:t>
          </a:r>
        </a:p>
      </dgm:t>
    </dgm:pt>
    <dgm:pt modelId="{AEA419F1-AFB9-4C1E-81EE-5574C50827D2}" type="parTrans" cxnId="{ABFE03F7-E574-4757-A071-17306E2325DC}">
      <dgm:prSet/>
      <dgm:spPr/>
      <dgm:t>
        <a:bodyPr/>
        <a:lstStyle/>
        <a:p>
          <a:endParaRPr lang="en-US"/>
        </a:p>
      </dgm:t>
    </dgm:pt>
    <dgm:pt modelId="{95F53395-D2BD-4107-9512-AF386442CBB3}" type="sibTrans" cxnId="{ABFE03F7-E574-4757-A071-17306E2325DC}">
      <dgm:prSet/>
      <dgm:spPr/>
      <dgm:t>
        <a:bodyPr/>
        <a:lstStyle/>
        <a:p>
          <a:endParaRPr lang="en-US"/>
        </a:p>
      </dgm:t>
    </dgm:pt>
    <dgm:pt modelId="{405B2848-5DEC-4D4F-AD94-917EE1881184}" type="pres">
      <dgm:prSet presAssocID="{FC05E14D-EE95-46C8-97AE-7E40A4ABA9E8}" presName="hierChild1" presStyleCnt="0">
        <dgm:presLayoutVars>
          <dgm:chPref val="1"/>
          <dgm:dir/>
          <dgm:animOne val="branch"/>
          <dgm:animLvl val="lvl"/>
          <dgm:resizeHandles/>
        </dgm:presLayoutVars>
      </dgm:prSet>
      <dgm:spPr/>
    </dgm:pt>
    <dgm:pt modelId="{85C4049E-AB11-4FF4-9691-F71679A1D621}" type="pres">
      <dgm:prSet presAssocID="{1037BE24-CD85-497E-A3DF-A3495E6CDC17}" presName="hierRoot1" presStyleCnt="0"/>
      <dgm:spPr/>
    </dgm:pt>
    <dgm:pt modelId="{DD24E22B-B983-4347-A979-EF92F5E0D259}" type="pres">
      <dgm:prSet presAssocID="{1037BE24-CD85-497E-A3DF-A3495E6CDC17}" presName="composite" presStyleCnt="0"/>
      <dgm:spPr/>
    </dgm:pt>
    <dgm:pt modelId="{57ADE79C-3254-49F6-906C-8997A815BF1C}" type="pres">
      <dgm:prSet presAssocID="{1037BE24-CD85-497E-A3DF-A3495E6CDC17}" presName="background" presStyleLbl="node0" presStyleIdx="0" presStyleCnt="2"/>
      <dgm:spPr/>
    </dgm:pt>
    <dgm:pt modelId="{6E367E82-E56E-4B2B-8718-8287996D2A6E}" type="pres">
      <dgm:prSet presAssocID="{1037BE24-CD85-497E-A3DF-A3495E6CDC17}" presName="text" presStyleLbl="fgAcc0" presStyleIdx="0" presStyleCnt="2">
        <dgm:presLayoutVars>
          <dgm:chPref val="3"/>
        </dgm:presLayoutVars>
      </dgm:prSet>
      <dgm:spPr/>
    </dgm:pt>
    <dgm:pt modelId="{4BA32047-5C54-4C2C-8739-988C3A35051E}" type="pres">
      <dgm:prSet presAssocID="{1037BE24-CD85-497E-A3DF-A3495E6CDC17}" presName="hierChild2" presStyleCnt="0"/>
      <dgm:spPr/>
    </dgm:pt>
    <dgm:pt modelId="{A3004345-A89E-48A7-BC9F-B748BE73B3C8}" type="pres">
      <dgm:prSet presAssocID="{756F17C1-28B5-4053-B542-EFAA504D7C92}" presName="hierRoot1" presStyleCnt="0"/>
      <dgm:spPr/>
    </dgm:pt>
    <dgm:pt modelId="{2E4E2C2C-4E7B-4E74-AECB-02C03C4D4AF3}" type="pres">
      <dgm:prSet presAssocID="{756F17C1-28B5-4053-B542-EFAA504D7C92}" presName="composite" presStyleCnt="0"/>
      <dgm:spPr/>
    </dgm:pt>
    <dgm:pt modelId="{3492D1C5-B22B-40CA-8D36-A601E1B092B3}" type="pres">
      <dgm:prSet presAssocID="{756F17C1-28B5-4053-B542-EFAA504D7C92}" presName="background" presStyleLbl="node0" presStyleIdx="1" presStyleCnt="2"/>
      <dgm:spPr/>
    </dgm:pt>
    <dgm:pt modelId="{AAD83B47-25E1-402B-8DC9-61E4031512A3}" type="pres">
      <dgm:prSet presAssocID="{756F17C1-28B5-4053-B542-EFAA504D7C92}" presName="text" presStyleLbl="fgAcc0" presStyleIdx="1" presStyleCnt="2">
        <dgm:presLayoutVars>
          <dgm:chPref val="3"/>
        </dgm:presLayoutVars>
      </dgm:prSet>
      <dgm:spPr/>
    </dgm:pt>
    <dgm:pt modelId="{08198E6B-E1C4-4D85-B3F9-2B02B226116B}" type="pres">
      <dgm:prSet presAssocID="{756F17C1-28B5-4053-B542-EFAA504D7C92}" presName="hierChild2" presStyleCnt="0"/>
      <dgm:spPr/>
    </dgm:pt>
  </dgm:ptLst>
  <dgm:cxnLst>
    <dgm:cxn modelId="{72258812-C823-414C-93EF-B3113CCD34D8}" type="presOf" srcId="{756F17C1-28B5-4053-B542-EFAA504D7C92}" destId="{AAD83B47-25E1-402B-8DC9-61E4031512A3}" srcOrd="0" destOrd="0" presId="urn:microsoft.com/office/officeart/2005/8/layout/hierarchy1"/>
    <dgm:cxn modelId="{32A8F29A-F1C5-4A22-8346-9A796272D60D}" type="presOf" srcId="{1037BE24-CD85-497E-A3DF-A3495E6CDC17}" destId="{6E367E82-E56E-4B2B-8718-8287996D2A6E}" srcOrd="0" destOrd="0" presId="urn:microsoft.com/office/officeart/2005/8/layout/hierarchy1"/>
    <dgm:cxn modelId="{D7F089A5-F3C2-4EE7-AF09-FA5FD5266CAF}" type="presOf" srcId="{FC05E14D-EE95-46C8-97AE-7E40A4ABA9E8}" destId="{405B2848-5DEC-4D4F-AD94-917EE1881184}" srcOrd="0" destOrd="0" presId="urn:microsoft.com/office/officeart/2005/8/layout/hierarchy1"/>
    <dgm:cxn modelId="{11DC26E0-C6A6-490F-964A-2AD2AC09660E}" srcId="{FC05E14D-EE95-46C8-97AE-7E40A4ABA9E8}" destId="{1037BE24-CD85-497E-A3DF-A3495E6CDC17}" srcOrd="0" destOrd="0" parTransId="{AEE8899A-65C3-420E-A2D5-19303BC94B62}" sibTransId="{0F66EE35-D999-444A-8B18-8AB35BED36D8}"/>
    <dgm:cxn modelId="{ABFE03F7-E574-4757-A071-17306E2325DC}" srcId="{FC05E14D-EE95-46C8-97AE-7E40A4ABA9E8}" destId="{756F17C1-28B5-4053-B542-EFAA504D7C92}" srcOrd="1" destOrd="0" parTransId="{AEA419F1-AFB9-4C1E-81EE-5574C50827D2}" sibTransId="{95F53395-D2BD-4107-9512-AF386442CBB3}"/>
    <dgm:cxn modelId="{02A2AAE7-BFC9-496F-92E0-17BA994A4B11}" type="presParOf" srcId="{405B2848-5DEC-4D4F-AD94-917EE1881184}" destId="{85C4049E-AB11-4FF4-9691-F71679A1D621}" srcOrd="0" destOrd="0" presId="urn:microsoft.com/office/officeart/2005/8/layout/hierarchy1"/>
    <dgm:cxn modelId="{75C8EE17-148F-42DB-B0B6-58BECCA47C62}" type="presParOf" srcId="{85C4049E-AB11-4FF4-9691-F71679A1D621}" destId="{DD24E22B-B983-4347-A979-EF92F5E0D259}" srcOrd="0" destOrd="0" presId="urn:microsoft.com/office/officeart/2005/8/layout/hierarchy1"/>
    <dgm:cxn modelId="{3696451A-EFC6-40B9-9893-EBB550E4D81B}" type="presParOf" srcId="{DD24E22B-B983-4347-A979-EF92F5E0D259}" destId="{57ADE79C-3254-49F6-906C-8997A815BF1C}" srcOrd="0" destOrd="0" presId="urn:microsoft.com/office/officeart/2005/8/layout/hierarchy1"/>
    <dgm:cxn modelId="{4BCFF471-2EDD-41DD-BAF3-D518917A116A}" type="presParOf" srcId="{DD24E22B-B983-4347-A979-EF92F5E0D259}" destId="{6E367E82-E56E-4B2B-8718-8287996D2A6E}" srcOrd="1" destOrd="0" presId="urn:microsoft.com/office/officeart/2005/8/layout/hierarchy1"/>
    <dgm:cxn modelId="{66F8C445-93C4-45A5-B885-E4F280CADB3D}" type="presParOf" srcId="{85C4049E-AB11-4FF4-9691-F71679A1D621}" destId="{4BA32047-5C54-4C2C-8739-988C3A35051E}" srcOrd="1" destOrd="0" presId="urn:microsoft.com/office/officeart/2005/8/layout/hierarchy1"/>
    <dgm:cxn modelId="{B9AD0026-4133-4D33-8E61-2F5573BE7740}" type="presParOf" srcId="{405B2848-5DEC-4D4F-AD94-917EE1881184}" destId="{A3004345-A89E-48A7-BC9F-B748BE73B3C8}" srcOrd="1" destOrd="0" presId="urn:microsoft.com/office/officeart/2005/8/layout/hierarchy1"/>
    <dgm:cxn modelId="{DBCEFF78-8FF3-4B31-A83E-1DDD1BF1F856}" type="presParOf" srcId="{A3004345-A89E-48A7-BC9F-B748BE73B3C8}" destId="{2E4E2C2C-4E7B-4E74-AECB-02C03C4D4AF3}" srcOrd="0" destOrd="0" presId="urn:microsoft.com/office/officeart/2005/8/layout/hierarchy1"/>
    <dgm:cxn modelId="{E1B2CE57-C756-48E6-9463-8730E388E0E8}" type="presParOf" srcId="{2E4E2C2C-4E7B-4E74-AECB-02C03C4D4AF3}" destId="{3492D1C5-B22B-40CA-8D36-A601E1B092B3}" srcOrd="0" destOrd="0" presId="urn:microsoft.com/office/officeart/2005/8/layout/hierarchy1"/>
    <dgm:cxn modelId="{A58CECDA-AD52-446D-88A4-D189E7ABC484}" type="presParOf" srcId="{2E4E2C2C-4E7B-4E74-AECB-02C03C4D4AF3}" destId="{AAD83B47-25E1-402B-8DC9-61E4031512A3}" srcOrd="1" destOrd="0" presId="urn:microsoft.com/office/officeart/2005/8/layout/hierarchy1"/>
    <dgm:cxn modelId="{6432B564-273C-4293-9D18-072266727A33}" type="presParOf" srcId="{A3004345-A89E-48A7-BC9F-B748BE73B3C8}" destId="{08198E6B-E1C4-4D85-B3F9-2B02B226116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70B63B-32A2-4B37-B707-4B00C09EEFDC}"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E8130037-3088-443A-A17F-8A9E829F584D}">
      <dgm:prSet/>
      <dgm:spPr/>
      <dgm:t>
        <a:bodyPr/>
        <a:lstStyle/>
        <a:p>
          <a:r>
            <a:rPr lang="en-US"/>
            <a:t>Describe one process of curricular update as required by accreditation, using QM standards.</a:t>
          </a:r>
        </a:p>
      </dgm:t>
    </dgm:pt>
    <dgm:pt modelId="{C3185E40-010B-43B2-AA92-E9F34C6AFBBD}" type="parTrans" cxnId="{FE34C223-B6A9-41FF-817D-B6A55E2103F3}">
      <dgm:prSet/>
      <dgm:spPr/>
      <dgm:t>
        <a:bodyPr/>
        <a:lstStyle/>
        <a:p>
          <a:endParaRPr lang="en-US"/>
        </a:p>
      </dgm:t>
    </dgm:pt>
    <dgm:pt modelId="{222C57F3-C830-4B34-A766-035BF545CD0B}" type="sibTrans" cxnId="{FE34C223-B6A9-41FF-817D-B6A55E2103F3}">
      <dgm:prSet phldrT="1" phldr="0"/>
      <dgm:spPr/>
      <dgm:t>
        <a:bodyPr/>
        <a:lstStyle/>
        <a:p>
          <a:r>
            <a:rPr lang="en-US"/>
            <a:t>1</a:t>
          </a:r>
        </a:p>
      </dgm:t>
    </dgm:pt>
    <dgm:pt modelId="{FA4EEBBA-825E-4DDF-B0DF-55AC2A433E16}">
      <dgm:prSet/>
      <dgm:spPr/>
      <dgm:t>
        <a:bodyPr/>
        <a:lstStyle/>
        <a:p>
          <a:r>
            <a:rPr lang="en-US"/>
            <a:t>Compare and contrast strengths and weaknesses of the curricular revision process.</a:t>
          </a:r>
        </a:p>
      </dgm:t>
    </dgm:pt>
    <dgm:pt modelId="{3C6930D9-B987-4A27-B214-DB0EB90F5B01}" type="parTrans" cxnId="{BBB47164-AD5B-41E7-A526-0BD39676D2DF}">
      <dgm:prSet/>
      <dgm:spPr/>
      <dgm:t>
        <a:bodyPr/>
        <a:lstStyle/>
        <a:p>
          <a:endParaRPr lang="en-US"/>
        </a:p>
      </dgm:t>
    </dgm:pt>
    <dgm:pt modelId="{6DF9E448-88FA-45AD-B624-E37966607E5A}" type="sibTrans" cxnId="{BBB47164-AD5B-41E7-A526-0BD39676D2DF}">
      <dgm:prSet phldrT="2" phldr="0"/>
      <dgm:spPr/>
      <dgm:t>
        <a:bodyPr/>
        <a:lstStyle/>
        <a:p>
          <a:r>
            <a:rPr lang="en-US"/>
            <a:t>2</a:t>
          </a:r>
        </a:p>
      </dgm:t>
    </dgm:pt>
    <dgm:pt modelId="{10A90A6C-791E-4D3A-82D1-ED5CBBBAC365}">
      <dgm:prSet/>
      <dgm:spPr/>
      <dgm:t>
        <a:bodyPr/>
        <a:lstStyle/>
        <a:p>
          <a:r>
            <a:rPr lang="en-US"/>
            <a:t>Analyze the proposed process and provide input to the presenters on the pathway to programmatic QM certification</a:t>
          </a:r>
          <a:br>
            <a:rPr lang="en-US"/>
          </a:br>
          <a:endParaRPr lang="en-US"/>
        </a:p>
      </dgm:t>
    </dgm:pt>
    <dgm:pt modelId="{4AABE6E7-C241-4E91-986F-13C30BA1C307}" type="parTrans" cxnId="{46A79FB2-D212-4243-AD53-8C6B111B6191}">
      <dgm:prSet/>
      <dgm:spPr/>
      <dgm:t>
        <a:bodyPr/>
        <a:lstStyle/>
        <a:p>
          <a:endParaRPr lang="en-US"/>
        </a:p>
      </dgm:t>
    </dgm:pt>
    <dgm:pt modelId="{202F36A2-BCA8-4CB9-858C-C0DB7758FA3D}" type="sibTrans" cxnId="{46A79FB2-D212-4243-AD53-8C6B111B6191}">
      <dgm:prSet phldrT="3" phldr="0"/>
      <dgm:spPr/>
      <dgm:t>
        <a:bodyPr/>
        <a:lstStyle/>
        <a:p>
          <a:r>
            <a:rPr lang="en-US"/>
            <a:t>3</a:t>
          </a:r>
        </a:p>
      </dgm:t>
    </dgm:pt>
    <dgm:pt modelId="{2E32D558-72B8-4D8E-BB3F-A38A7A077AC4}" type="pres">
      <dgm:prSet presAssocID="{E070B63B-32A2-4B37-B707-4B00C09EEFDC}" presName="Name0" presStyleCnt="0">
        <dgm:presLayoutVars>
          <dgm:animLvl val="lvl"/>
          <dgm:resizeHandles val="exact"/>
        </dgm:presLayoutVars>
      </dgm:prSet>
      <dgm:spPr/>
    </dgm:pt>
    <dgm:pt modelId="{332740ED-5327-4A4D-938B-086A95B11DF0}" type="pres">
      <dgm:prSet presAssocID="{E8130037-3088-443A-A17F-8A9E829F584D}" presName="compositeNode" presStyleCnt="0">
        <dgm:presLayoutVars>
          <dgm:bulletEnabled val="1"/>
        </dgm:presLayoutVars>
      </dgm:prSet>
      <dgm:spPr/>
    </dgm:pt>
    <dgm:pt modelId="{ECD8B856-8243-49D6-9FD6-D1421998A640}" type="pres">
      <dgm:prSet presAssocID="{E8130037-3088-443A-A17F-8A9E829F584D}" presName="bgRect" presStyleLbl="bgAccFollowNode1" presStyleIdx="0" presStyleCnt="3"/>
      <dgm:spPr/>
    </dgm:pt>
    <dgm:pt modelId="{7D7AE178-EF91-41CE-AB69-ABB850AD1FA0}" type="pres">
      <dgm:prSet presAssocID="{222C57F3-C830-4B34-A766-035BF545CD0B}" presName="sibTransNodeCircle" presStyleLbl="alignNode1" presStyleIdx="0" presStyleCnt="6">
        <dgm:presLayoutVars>
          <dgm:chMax val="0"/>
          <dgm:bulletEnabled/>
        </dgm:presLayoutVars>
      </dgm:prSet>
      <dgm:spPr/>
    </dgm:pt>
    <dgm:pt modelId="{F55B3A69-C424-4F0F-863E-C012DE5B5608}" type="pres">
      <dgm:prSet presAssocID="{E8130037-3088-443A-A17F-8A9E829F584D}" presName="bottomLine" presStyleLbl="alignNode1" presStyleIdx="1" presStyleCnt="6">
        <dgm:presLayoutVars/>
      </dgm:prSet>
      <dgm:spPr/>
    </dgm:pt>
    <dgm:pt modelId="{B4F3BA57-13F5-4EAB-9298-5AC5D0CC7E91}" type="pres">
      <dgm:prSet presAssocID="{E8130037-3088-443A-A17F-8A9E829F584D}" presName="nodeText" presStyleLbl="bgAccFollowNode1" presStyleIdx="0" presStyleCnt="3">
        <dgm:presLayoutVars>
          <dgm:bulletEnabled val="1"/>
        </dgm:presLayoutVars>
      </dgm:prSet>
      <dgm:spPr/>
    </dgm:pt>
    <dgm:pt modelId="{A379054B-D915-4222-A44F-696AFCACE28B}" type="pres">
      <dgm:prSet presAssocID="{222C57F3-C830-4B34-A766-035BF545CD0B}" presName="sibTrans" presStyleCnt="0"/>
      <dgm:spPr/>
    </dgm:pt>
    <dgm:pt modelId="{AA659B8B-029E-4BC6-88BF-689068E76815}" type="pres">
      <dgm:prSet presAssocID="{FA4EEBBA-825E-4DDF-B0DF-55AC2A433E16}" presName="compositeNode" presStyleCnt="0">
        <dgm:presLayoutVars>
          <dgm:bulletEnabled val="1"/>
        </dgm:presLayoutVars>
      </dgm:prSet>
      <dgm:spPr/>
    </dgm:pt>
    <dgm:pt modelId="{8F9893B1-352A-48AC-A019-30723306A8BD}" type="pres">
      <dgm:prSet presAssocID="{FA4EEBBA-825E-4DDF-B0DF-55AC2A433E16}" presName="bgRect" presStyleLbl="bgAccFollowNode1" presStyleIdx="1" presStyleCnt="3"/>
      <dgm:spPr/>
    </dgm:pt>
    <dgm:pt modelId="{C90E8258-8FC1-4FD6-B1F9-A1E561D2E6FB}" type="pres">
      <dgm:prSet presAssocID="{6DF9E448-88FA-45AD-B624-E37966607E5A}" presName="sibTransNodeCircle" presStyleLbl="alignNode1" presStyleIdx="2" presStyleCnt="6">
        <dgm:presLayoutVars>
          <dgm:chMax val="0"/>
          <dgm:bulletEnabled/>
        </dgm:presLayoutVars>
      </dgm:prSet>
      <dgm:spPr/>
    </dgm:pt>
    <dgm:pt modelId="{456935EC-8F3E-48E0-B552-BA96FBF18425}" type="pres">
      <dgm:prSet presAssocID="{FA4EEBBA-825E-4DDF-B0DF-55AC2A433E16}" presName="bottomLine" presStyleLbl="alignNode1" presStyleIdx="3" presStyleCnt="6">
        <dgm:presLayoutVars/>
      </dgm:prSet>
      <dgm:spPr/>
    </dgm:pt>
    <dgm:pt modelId="{8A73BC5F-7ABC-4B7D-ABF8-95C44245C84E}" type="pres">
      <dgm:prSet presAssocID="{FA4EEBBA-825E-4DDF-B0DF-55AC2A433E16}" presName="nodeText" presStyleLbl="bgAccFollowNode1" presStyleIdx="1" presStyleCnt="3">
        <dgm:presLayoutVars>
          <dgm:bulletEnabled val="1"/>
        </dgm:presLayoutVars>
      </dgm:prSet>
      <dgm:spPr/>
    </dgm:pt>
    <dgm:pt modelId="{F2D0AD62-80A7-4ADF-90C4-157D94C6F1D3}" type="pres">
      <dgm:prSet presAssocID="{6DF9E448-88FA-45AD-B624-E37966607E5A}" presName="sibTrans" presStyleCnt="0"/>
      <dgm:spPr/>
    </dgm:pt>
    <dgm:pt modelId="{23856A9B-2F5F-4620-888F-EA2B644768FD}" type="pres">
      <dgm:prSet presAssocID="{10A90A6C-791E-4D3A-82D1-ED5CBBBAC365}" presName="compositeNode" presStyleCnt="0">
        <dgm:presLayoutVars>
          <dgm:bulletEnabled val="1"/>
        </dgm:presLayoutVars>
      </dgm:prSet>
      <dgm:spPr/>
    </dgm:pt>
    <dgm:pt modelId="{D1BFAD65-7B42-4F7A-9C0D-1A0877553B3B}" type="pres">
      <dgm:prSet presAssocID="{10A90A6C-791E-4D3A-82D1-ED5CBBBAC365}" presName="bgRect" presStyleLbl="bgAccFollowNode1" presStyleIdx="2" presStyleCnt="3"/>
      <dgm:spPr/>
    </dgm:pt>
    <dgm:pt modelId="{5FA7A191-BEAD-42AA-AE47-9DF7E934B911}" type="pres">
      <dgm:prSet presAssocID="{202F36A2-BCA8-4CB9-858C-C0DB7758FA3D}" presName="sibTransNodeCircle" presStyleLbl="alignNode1" presStyleIdx="4" presStyleCnt="6">
        <dgm:presLayoutVars>
          <dgm:chMax val="0"/>
          <dgm:bulletEnabled/>
        </dgm:presLayoutVars>
      </dgm:prSet>
      <dgm:spPr/>
    </dgm:pt>
    <dgm:pt modelId="{2D9E11AB-E46B-4771-878C-61B045ACCB4F}" type="pres">
      <dgm:prSet presAssocID="{10A90A6C-791E-4D3A-82D1-ED5CBBBAC365}" presName="bottomLine" presStyleLbl="alignNode1" presStyleIdx="5" presStyleCnt="6">
        <dgm:presLayoutVars/>
      </dgm:prSet>
      <dgm:spPr/>
    </dgm:pt>
    <dgm:pt modelId="{65E13BCD-DBBC-439D-80CF-97620C7BCB9A}" type="pres">
      <dgm:prSet presAssocID="{10A90A6C-791E-4D3A-82D1-ED5CBBBAC365}" presName="nodeText" presStyleLbl="bgAccFollowNode1" presStyleIdx="2" presStyleCnt="3">
        <dgm:presLayoutVars>
          <dgm:bulletEnabled val="1"/>
        </dgm:presLayoutVars>
      </dgm:prSet>
      <dgm:spPr/>
    </dgm:pt>
  </dgm:ptLst>
  <dgm:cxnLst>
    <dgm:cxn modelId="{56E03F11-8D70-4E14-96A1-E2A27518A7AC}" type="presOf" srcId="{10A90A6C-791E-4D3A-82D1-ED5CBBBAC365}" destId="{D1BFAD65-7B42-4F7A-9C0D-1A0877553B3B}" srcOrd="0" destOrd="0" presId="urn:microsoft.com/office/officeart/2016/7/layout/BasicLinearProcessNumbered"/>
    <dgm:cxn modelId="{2CCE6C1D-5658-4680-AA90-D2D12513380D}" type="presOf" srcId="{222C57F3-C830-4B34-A766-035BF545CD0B}" destId="{7D7AE178-EF91-41CE-AB69-ABB850AD1FA0}" srcOrd="0" destOrd="0" presId="urn:microsoft.com/office/officeart/2016/7/layout/BasicLinearProcessNumbered"/>
    <dgm:cxn modelId="{FE34C223-B6A9-41FF-817D-B6A55E2103F3}" srcId="{E070B63B-32A2-4B37-B707-4B00C09EEFDC}" destId="{E8130037-3088-443A-A17F-8A9E829F584D}" srcOrd="0" destOrd="0" parTransId="{C3185E40-010B-43B2-AA92-E9F34C6AFBBD}" sibTransId="{222C57F3-C830-4B34-A766-035BF545CD0B}"/>
    <dgm:cxn modelId="{F008B32F-6F9D-4FED-81D9-5D43EB31E844}" type="presOf" srcId="{FA4EEBBA-825E-4DDF-B0DF-55AC2A433E16}" destId="{8F9893B1-352A-48AC-A019-30723306A8BD}" srcOrd="0" destOrd="0" presId="urn:microsoft.com/office/officeart/2016/7/layout/BasicLinearProcessNumbered"/>
    <dgm:cxn modelId="{BBB47164-AD5B-41E7-A526-0BD39676D2DF}" srcId="{E070B63B-32A2-4B37-B707-4B00C09EEFDC}" destId="{FA4EEBBA-825E-4DDF-B0DF-55AC2A433E16}" srcOrd="1" destOrd="0" parTransId="{3C6930D9-B987-4A27-B214-DB0EB90F5B01}" sibTransId="{6DF9E448-88FA-45AD-B624-E37966607E5A}"/>
    <dgm:cxn modelId="{A609907A-108E-4B78-832E-99AE29D9910E}" type="presOf" srcId="{E070B63B-32A2-4B37-B707-4B00C09EEFDC}" destId="{2E32D558-72B8-4D8E-BB3F-A38A7A077AC4}" srcOrd="0" destOrd="0" presId="urn:microsoft.com/office/officeart/2016/7/layout/BasicLinearProcessNumbered"/>
    <dgm:cxn modelId="{46A79FB2-D212-4243-AD53-8C6B111B6191}" srcId="{E070B63B-32A2-4B37-B707-4B00C09EEFDC}" destId="{10A90A6C-791E-4D3A-82D1-ED5CBBBAC365}" srcOrd="2" destOrd="0" parTransId="{4AABE6E7-C241-4E91-986F-13C30BA1C307}" sibTransId="{202F36A2-BCA8-4CB9-858C-C0DB7758FA3D}"/>
    <dgm:cxn modelId="{5EA1A6D0-7A00-42D5-84E1-83964385CA0B}" type="presOf" srcId="{202F36A2-BCA8-4CB9-858C-C0DB7758FA3D}" destId="{5FA7A191-BEAD-42AA-AE47-9DF7E934B911}" srcOrd="0" destOrd="0" presId="urn:microsoft.com/office/officeart/2016/7/layout/BasicLinearProcessNumbered"/>
    <dgm:cxn modelId="{07B85CD9-150F-4631-9E43-05BF16E160A4}" type="presOf" srcId="{E8130037-3088-443A-A17F-8A9E829F584D}" destId="{ECD8B856-8243-49D6-9FD6-D1421998A640}" srcOrd="0" destOrd="0" presId="urn:microsoft.com/office/officeart/2016/7/layout/BasicLinearProcessNumbered"/>
    <dgm:cxn modelId="{0349ECD9-5508-4830-9CD5-2D6095583B02}" type="presOf" srcId="{FA4EEBBA-825E-4DDF-B0DF-55AC2A433E16}" destId="{8A73BC5F-7ABC-4B7D-ABF8-95C44245C84E}" srcOrd="1" destOrd="0" presId="urn:microsoft.com/office/officeart/2016/7/layout/BasicLinearProcessNumbered"/>
    <dgm:cxn modelId="{E73800DE-6D18-4B52-AC49-6E92A07A1F86}" type="presOf" srcId="{E8130037-3088-443A-A17F-8A9E829F584D}" destId="{B4F3BA57-13F5-4EAB-9298-5AC5D0CC7E91}" srcOrd="1" destOrd="0" presId="urn:microsoft.com/office/officeart/2016/7/layout/BasicLinearProcessNumbered"/>
    <dgm:cxn modelId="{211660FA-0584-4719-989A-FD01477D8E1B}" type="presOf" srcId="{6DF9E448-88FA-45AD-B624-E37966607E5A}" destId="{C90E8258-8FC1-4FD6-B1F9-A1E561D2E6FB}" srcOrd="0" destOrd="0" presId="urn:microsoft.com/office/officeart/2016/7/layout/BasicLinearProcessNumbered"/>
    <dgm:cxn modelId="{D31612FC-1B88-4627-AE48-62F914A981D1}" type="presOf" srcId="{10A90A6C-791E-4D3A-82D1-ED5CBBBAC365}" destId="{65E13BCD-DBBC-439D-80CF-97620C7BCB9A}" srcOrd="1" destOrd="0" presId="urn:microsoft.com/office/officeart/2016/7/layout/BasicLinearProcessNumbered"/>
    <dgm:cxn modelId="{C6C4699C-446B-4119-A987-3D0B05C4B05F}" type="presParOf" srcId="{2E32D558-72B8-4D8E-BB3F-A38A7A077AC4}" destId="{332740ED-5327-4A4D-938B-086A95B11DF0}" srcOrd="0" destOrd="0" presId="urn:microsoft.com/office/officeart/2016/7/layout/BasicLinearProcessNumbered"/>
    <dgm:cxn modelId="{7BD07B58-25F7-4026-8B9C-CC19F3601B5F}" type="presParOf" srcId="{332740ED-5327-4A4D-938B-086A95B11DF0}" destId="{ECD8B856-8243-49D6-9FD6-D1421998A640}" srcOrd="0" destOrd="0" presId="urn:microsoft.com/office/officeart/2016/7/layout/BasicLinearProcessNumbered"/>
    <dgm:cxn modelId="{B13BF776-BB7E-4590-96AA-857D3B168AAA}" type="presParOf" srcId="{332740ED-5327-4A4D-938B-086A95B11DF0}" destId="{7D7AE178-EF91-41CE-AB69-ABB850AD1FA0}" srcOrd="1" destOrd="0" presId="urn:microsoft.com/office/officeart/2016/7/layout/BasicLinearProcessNumbered"/>
    <dgm:cxn modelId="{D7955DC4-88C6-4E2E-A712-C6998C8C7363}" type="presParOf" srcId="{332740ED-5327-4A4D-938B-086A95B11DF0}" destId="{F55B3A69-C424-4F0F-863E-C012DE5B5608}" srcOrd="2" destOrd="0" presId="urn:microsoft.com/office/officeart/2016/7/layout/BasicLinearProcessNumbered"/>
    <dgm:cxn modelId="{879EF204-68A8-4259-B379-184B0D1E377C}" type="presParOf" srcId="{332740ED-5327-4A4D-938B-086A95B11DF0}" destId="{B4F3BA57-13F5-4EAB-9298-5AC5D0CC7E91}" srcOrd="3" destOrd="0" presId="urn:microsoft.com/office/officeart/2016/7/layout/BasicLinearProcessNumbered"/>
    <dgm:cxn modelId="{4DEEAD8A-70E5-464F-B153-F3FFE5FD39D1}" type="presParOf" srcId="{2E32D558-72B8-4D8E-BB3F-A38A7A077AC4}" destId="{A379054B-D915-4222-A44F-696AFCACE28B}" srcOrd="1" destOrd="0" presId="urn:microsoft.com/office/officeart/2016/7/layout/BasicLinearProcessNumbered"/>
    <dgm:cxn modelId="{69D95954-5312-49C5-9610-FC41A7EF00C7}" type="presParOf" srcId="{2E32D558-72B8-4D8E-BB3F-A38A7A077AC4}" destId="{AA659B8B-029E-4BC6-88BF-689068E76815}" srcOrd="2" destOrd="0" presId="urn:microsoft.com/office/officeart/2016/7/layout/BasicLinearProcessNumbered"/>
    <dgm:cxn modelId="{442BE1CE-4F78-4891-87FB-A505B8CC6C61}" type="presParOf" srcId="{AA659B8B-029E-4BC6-88BF-689068E76815}" destId="{8F9893B1-352A-48AC-A019-30723306A8BD}" srcOrd="0" destOrd="0" presId="urn:microsoft.com/office/officeart/2016/7/layout/BasicLinearProcessNumbered"/>
    <dgm:cxn modelId="{76758B8E-6870-406C-B7F7-902F90FAEDF3}" type="presParOf" srcId="{AA659B8B-029E-4BC6-88BF-689068E76815}" destId="{C90E8258-8FC1-4FD6-B1F9-A1E561D2E6FB}" srcOrd="1" destOrd="0" presId="urn:microsoft.com/office/officeart/2016/7/layout/BasicLinearProcessNumbered"/>
    <dgm:cxn modelId="{CA040C82-2618-4A4D-833B-0E8E7179716B}" type="presParOf" srcId="{AA659B8B-029E-4BC6-88BF-689068E76815}" destId="{456935EC-8F3E-48E0-B552-BA96FBF18425}" srcOrd="2" destOrd="0" presId="urn:microsoft.com/office/officeart/2016/7/layout/BasicLinearProcessNumbered"/>
    <dgm:cxn modelId="{A233DC67-2F9E-431E-8579-558C46618D59}" type="presParOf" srcId="{AA659B8B-029E-4BC6-88BF-689068E76815}" destId="{8A73BC5F-7ABC-4B7D-ABF8-95C44245C84E}" srcOrd="3" destOrd="0" presId="urn:microsoft.com/office/officeart/2016/7/layout/BasicLinearProcessNumbered"/>
    <dgm:cxn modelId="{AD8C2248-2499-4A6B-AF6F-533986F90946}" type="presParOf" srcId="{2E32D558-72B8-4D8E-BB3F-A38A7A077AC4}" destId="{F2D0AD62-80A7-4ADF-90C4-157D94C6F1D3}" srcOrd="3" destOrd="0" presId="urn:microsoft.com/office/officeart/2016/7/layout/BasicLinearProcessNumbered"/>
    <dgm:cxn modelId="{98129E7E-86F8-4D44-B9EE-00F1B6506878}" type="presParOf" srcId="{2E32D558-72B8-4D8E-BB3F-A38A7A077AC4}" destId="{23856A9B-2F5F-4620-888F-EA2B644768FD}" srcOrd="4" destOrd="0" presId="urn:microsoft.com/office/officeart/2016/7/layout/BasicLinearProcessNumbered"/>
    <dgm:cxn modelId="{69A03060-AB33-43C5-99C0-27961D4309D4}" type="presParOf" srcId="{23856A9B-2F5F-4620-888F-EA2B644768FD}" destId="{D1BFAD65-7B42-4F7A-9C0D-1A0877553B3B}" srcOrd="0" destOrd="0" presId="urn:microsoft.com/office/officeart/2016/7/layout/BasicLinearProcessNumbered"/>
    <dgm:cxn modelId="{3389406B-69CB-4BFA-ACD3-492F3512EC20}" type="presParOf" srcId="{23856A9B-2F5F-4620-888F-EA2B644768FD}" destId="{5FA7A191-BEAD-42AA-AE47-9DF7E934B911}" srcOrd="1" destOrd="0" presId="urn:microsoft.com/office/officeart/2016/7/layout/BasicLinearProcessNumbered"/>
    <dgm:cxn modelId="{0D6D8EC5-E405-464D-8B53-01CF6B4DDB50}" type="presParOf" srcId="{23856A9B-2F5F-4620-888F-EA2B644768FD}" destId="{2D9E11AB-E46B-4771-878C-61B045ACCB4F}" srcOrd="2" destOrd="0" presId="urn:microsoft.com/office/officeart/2016/7/layout/BasicLinearProcessNumbered"/>
    <dgm:cxn modelId="{1FC03991-FD05-49A2-AC18-FECDB7800F98}" type="presParOf" srcId="{23856A9B-2F5F-4620-888F-EA2B644768FD}" destId="{65E13BCD-DBBC-439D-80CF-97620C7BCB9A}"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19DDDE-AB85-4C6F-ABEA-139F7964570E}" type="doc">
      <dgm:prSet loTypeId="urn:microsoft.com/office/officeart/2016/7/layout/BasicTimeline" loCatId="process" qsTypeId="urn:microsoft.com/office/officeart/2005/8/quickstyle/simple1" qsCatId="simple" csTypeId="urn:microsoft.com/office/officeart/2005/8/colors/colorful5" csCatId="colorful" phldr="1"/>
      <dgm:spPr/>
      <dgm:t>
        <a:bodyPr/>
        <a:lstStyle/>
        <a:p>
          <a:endParaRPr lang="en-US"/>
        </a:p>
      </dgm:t>
    </dgm:pt>
    <dgm:pt modelId="{3DD19F7B-7D42-40BF-A902-4EE44F715135}">
      <dgm:prSet/>
      <dgm:spPr/>
      <dgm:t>
        <a:bodyPr/>
        <a:lstStyle/>
        <a:p>
          <a:pPr>
            <a:defRPr b="1"/>
          </a:pPr>
          <a:r>
            <a:rPr lang="en-US" dirty="0"/>
            <a:t>spring 2024</a:t>
          </a:r>
        </a:p>
      </dgm:t>
    </dgm:pt>
    <dgm:pt modelId="{290D2EE6-E270-41D0-A497-55FE6D57F6E4}" type="parTrans" cxnId="{8D70A679-230E-4CA5-9A40-8B9AD39F3945}">
      <dgm:prSet/>
      <dgm:spPr/>
      <dgm:t>
        <a:bodyPr/>
        <a:lstStyle/>
        <a:p>
          <a:endParaRPr lang="en-US"/>
        </a:p>
      </dgm:t>
    </dgm:pt>
    <dgm:pt modelId="{1AA95735-5EB4-40DD-8220-3758D6EFB8AB}" type="sibTrans" cxnId="{8D70A679-230E-4CA5-9A40-8B9AD39F3945}">
      <dgm:prSet/>
      <dgm:spPr/>
      <dgm:t>
        <a:bodyPr/>
        <a:lstStyle/>
        <a:p>
          <a:endParaRPr lang="en-US"/>
        </a:p>
      </dgm:t>
    </dgm:pt>
    <dgm:pt modelId="{DA95D737-18A2-4F8F-9C50-2F6ADC90D90B}">
      <dgm:prSet custT="1"/>
      <dgm:spPr/>
      <dgm:t>
        <a:bodyPr/>
        <a:lstStyle/>
        <a:p>
          <a:r>
            <a:rPr lang="en-US" sz="1600" dirty="0"/>
            <a:t>Eight nursing faculty completed the QM TOC in spring 2024</a:t>
          </a:r>
        </a:p>
      </dgm:t>
    </dgm:pt>
    <dgm:pt modelId="{84377636-BCED-40C7-979D-7CD19CE3D6B4}" type="parTrans" cxnId="{57C67EC5-2B87-4873-933A-F233D854CFB9}">
      <dgm:prSet/>
      <dgm:spPr/>
      <dgm:t>
        <a:bodyPr/>
        <a:lstStyle/>
        <a:p>
          <a:endParaRPr lang="en-US"/>
        </a:p>
      </dgm:t>
    </dgm:pt>
    <dgm:pt modelId="{216F4EE9-9D7A-48F2-BFAE-F60479DC2355}" type="sibTrans" cxnId="{57C67EC5-2B87-4873-933A-F233D854CFB9}">
      <dgm:prSet/>
      <dgm:spPr/>
      <dgm:t>
        <a:bodyPr/>
        <a:lstStyle/>
        <a:p>
          <a:endParaRPr lang="en-US"/>
        </a:p>
      </dgm:t>
    </dgm:pt>
    <dgm:pt modelId="{E8F805C1-50F0-452C-B644-131825F1B790}">
      <dgm:prSet custT="1"/>
      <dgm:spPr/>
      <dgm:t>
        <a:bodyPr/>
        <a:lstStyle/>
        <a:p>
          <a:r>
            <a:rPr lang="en-US" sz="1400" dirty="0"/>
            <a:t>7 workshops</a:t>
          </a:r>
        </a:p>
      </dgm:t>
    </dgm:pt>
    <dgm:pt modelId="{2F9CA7A1-8C9E-455F-BD99-66AD5A73783F}" type="parTrans" cxnId="{2DD4F968-DA3F-4396-BAF7-92A0CEF9FA75}">
      <dgm:prSet/>
      <dgm:spPr/>
      <dgm:t>
        <a:bodyPr/>
        <a:lstStyle/>
        <a:p>
          <a:endParaRPr lang="en-US"/>
        </a:p>
      </dgm:t>
    </dgm:pt>
    <dgm:pt modelId="{F5A1AFB9-96CE-447B-B94C-739C6C549D9B}" type="sibTrans" cxnId="{2DD4F968-DA3F-4396-BAF7-92A0CEF9FA75}">
      <dgm:prSet/>
      <dgm:spPr/>
      <dgm:t>
        <a:bodyPr/>
        <a:lstStyle/>
        <a:p>
          <a:endParaRPr lang="en-US"/>
        </a:p>
      </dgm:t>
    </dgm:pt>
    <dgm:pt modelId="{098E850D-3047-4A92-8BAC-A01301B37ED4}">
      <dgm:prSet custT="1"/>
      <dgm:spPr/>
      <dgm:t>
        <a:bodyPr/>
        <a:lstStyle/>
        <a:p>
          <a:r>
            <a:rPr lang="en-US" sz="1400" dirty="0"/>
            <a:t>Cost</a:t>
          </a:r>
        </a:p>
      </dgm:t>
    </dgm:pt>
    <dgm:pt modelId="{63D30347-77D7-48F9-8EA4-DD92E00EA76B}" type="parTrans" cxnId="{4188559E-9691-41DD-B4A9-2F7D2450BD98}">
      <dgm:prSet/>
      <dgm:spPr/>
      <dgm:t>
        <a:bodyPr/>
        <a:lstStyle/>
        <a:p>
          <a:endParaRPr lang="en-US"/>
        </a:p>
      </dgm:t>
    </dgm:pt>
    <dgm:pt modelId="{2CB191C1-1862-4B51-A40F-C0F8B3CEA949}" type="sibTrans" cxnId="{4188559E-9691-41DD-B4A9-2F7D2450BD98}">
      <dgm:prSet/>
      <dgm:spPr/>
      <dgm:t>
        <a:bodyPr/>
        <a:lstStyle/>
        <a:p>
          <a:endParaRPr lang="en-US"/>
        </a:p>
      </dgm:t>
    </dgm:pt>
    <dgm:pt modelId="{7F1FE08B-11D0-4CFD-A250-81A0AB8B1B61}">
      <dgm:prSet custT="1"/>
      <dgm:spPr/>
      <dgm:t>
        <a:bodyPr/>
        <a:lstStyle/>
        <a:p>
          <a:r>
            <a:rPr lang="en-US" sz="1400" dirty="0"/>
            <a:t>Time commitment</a:t>
          </a:r>
        </a:p>
      </dgm:t>
    </dgm:pt>
    <dgm:pt modelId="{9B6C1D25-23D3-4A37-9D28-D8F22EF3827C}" type="parTrans" cxnId="{7A487856-B51D-4FBC-81A7-C4E5CD60E807}">
      <dgm:prSet/>
      <dgm:spPr/>
      <dgm:t>
        <a:bodyPr/>
        <a:lstStyle/>
        <a:p>
          <a:endParaRPr lang="en-US"/>
        </a:p>
      </dgm:t>
    </dgm:pt>
    <dgm:pt modelId="{788ACDE6-7AEF-43B5-8CF2-2D08E2720B71}" type="sibTrans" cxnId="{7A487856-B51D-4FBC-81A7-C4E5CD60E807}">
      <dgm:prSet/>
      <dgm:spPr/>
      <dgm:t>
        <a:bodyPr/>
        <a:lstStyle/>
        <a:p>
          <a:endParaRPr lang="en-US"/>
        </a:p>
      </dgm:t>
    </dgm:pt>
    <dgm:pt modelId="{7C4D9D7E-1DA4-4E1E-A5D2-03A803260456}">
      <dgm:prSet/>
      <dgm:spPr/>
      <dgm:t>
        <a:bodyPr/>
        <a:lstStyle/>
        <a:p>
          <a:pPr>
            <a:defRPr b="1"/>
          </a:pPr>
          <a:r>
            <a:rPr lang="en-US"/>
            <a:t>2024–2025</a:t>
          </a:r>
        </a:p>
      </dgm:t>
    </dgm:pt>
    <dgm:pt modelId="{15FC306D-3663-4B47-961B-905CBF39BBD1}" type="parTrans" cxnId="{7CF5EDC9-4213-4B08-A13B-23156AB74310}">
      <dgm:prSet/>
      <dgm:spPr/>
      <dgm:t>
        <a:bodyPr/>
        <a:lstStyle/>
        <a:p>
          <a:endParaRPr lang="en-US"/>
        </a:p>
      </dgm:t>
    </dgm:pt>
    <dgm:pt modelId="{982AA9E3-B20A-4D9D-9841-CF2B1E779D8C}" type="sibTrans" cxnId="{7CF5EDC9-4213-4B08-A13B-23156AB74310}">
      <dgm:prSet/>
      <dgm:spPr/>
      <dgm:t>
        <a:bodyPr/>
        <a:lstStyle/>
        <a:p>
          <a:endParaRPr lang="en-US"/>
        </a:p>
      </dgm:t>
    </dgm:pt>
    <dgm:pt modelId="{AB9ACDCD-618E-4A4C-9C04-F5C92B2A826C}">
      <dgm:prSet custT="1"/>
      <dgm:spPr/>
      <dgm:t>
        <a:bodyPr/>
        <a:lstStyle/>
        <a:p>
          <a:r>
            <a:rPr lang="en-US" sz="1600" dirty="0"/>
            <a:t>Three nursing faculty participating in Teaching Online Learning Community in fall 2024- spring 2025</a:t>
          </a:r>
        </a:p>
      </dgm:t>
    </dgm:pt>
    <dgm:pt modelId="{0BC52D57-B096-4ECE-A9A6-F9321E5B2C5E}" type="parTrans" cxnId="{35EB375D-0CA3-4927-A008-5691CB7EA918}">
      <dgm:prSet/>
      <dgm:spPr/>
      <dgm:t>
        <a:bodyPr/>
        <a:lstStyle/>
        <a:p>
          <a:endParaRPr lang="en-US"/>
        </a:p>
      </dgm:t>
    </dgm:pt>
    <dgm:pt modelId="{AA32CC45-2517-4F65-B199-28F0DFC03BE8}" type="sibTrans" cxnId="{35EB375D-0CA3-4927-A008-5691CB7EA918}">
      <dgm:prSet/>
      <dgm:spPr/>
      <dgm:t>
        <a:bodyPr/>
        <a:lstStyle/>
        <a:p>
          <a:endParaRPr lang="en-US"/>
        </a:p>
      </dgm:t>
    </dgm:pt>
    <dgm:pt modelId="{9EF42B5D-4A70-48D6-99AA-724B6A668BC3}">
      <dgm:prSet custT="1"/>
      <dgm:spPr/>
      <dgm:t>
        <a:bodyPr/>
        <a:lstStyle/>
        <a:p>
          <a:r>
            <a:rPr lang="en-US" sz="1400" dirty="0"/>
            <a:t>Reading Small Teaching Online book in the fall</a:t>
          </a:r>
        </a:p>
      </dgm:t>
    </dgm:pt>
    <dgm:pt modelId="{0ED77604-9A72-4894-BC39-C57B3E86367F}" type="parTrans" cxnId="{1E2F68AE-858C-47BC-9DCF-9033455B2A06}">
      <dgm:prSet/>
      <dgm:spPr/>
      <dgm:t>
        <a:bodyPr/>
        <a:lstStyle/>
        <a:p>
          <a:endParaRPr lang="en-US"/>
        </a:p>
      </dgm:t>
    </dgm:pt>
    <dgm:pt modelId="{B1E26403-7F4F-40E5-9F3F-DB445E673F6A}" type="sibTrans" cxnId="{1E2F68AE-858C-47BC-9DCF-9033455B2A06}">
      <dgm:prSet/>
      <dgm:spPr/>
      <dgm:t>
        <a:bodyPr/>
        <a:lstStyle/>
        <a:p>
          <a:endParaRPr lang="en-US"/>
        </a:p>
      </dgm:t>
    </dgm:pt>
    <dgm:pt modelId="{7D55BD8F-F97F-4A35-8164-2C4470580573}">
      <dgm:prSet custT="1"/>
      <dgm:spPr/>
      <dgm:t>
        <a:bodyPr/>
        <a:lstStyle/>
        <a:p>
          <a:r>
            <a:rPr lang="en-US" sz="1400" dirty="0"/>
            <a:t>Implementation in the spring</a:t>
          </a:r>
        </a:p>
      </dgm:t>
    </dgm:pt>
    <dgm:pt modelId="{F48526F2-553D-4951-BFF2-77B1793FE2D0}" type="sibTrans" cxnId="{AA58AA1B-6FF6-46BE-8845-A02F0B233B60}">
      <dgm:prSet/>
      <dgm:spPr/>
      <dgm:t>
        <a:bodyPr/>
        <a:lstStyle/>
        <a:p>
          <a:endParaRPr lang="en-US"/>
        </a:p>
      </dgm:t>
    </dgm:pt>
    <dgm:pt modelId="{97575ED0-FD34-4405-BFA4-07EAEDC085FC}" type="parTrans" cxnId="{AA58AA1B-6FF6-46BE-8845-A02F0B233B60}">
      <dgm:prSet/>
      <dgm:spPr/>
      <dgm:t>
        <a:bodyPr/>
        <a:lstStyle/>
        <a:p>
          <a:endParaRPr lang="en-US"/>
        </a:p>
      </dgm:t>
    </dgm:pt>
    <dgm:pt modelId="{BD27A523-0A83-46C3-B2FB-2D24A1331DD3}" type="pres">
      <dgm:prSet presAssocID="{F119DDDE-AB85-4C6F-ABEA-139F7964570E}" presName="root" presStyleCnt="0">
        <dgm:presLayoutVars>
          <dgm:chMax/>
          <dgm:chPref/>
          <dgm:animLvl val="lvl"/>
        </dgm:presLayoutVars>
      </dgm:prSet>
      <dgm:spPr/>
    </dgm:pt>
    <dgm:pt modelId="{F26ACD96-9DFE-4420-9C05-F365DBEC8C83}" type="pres">
      <dgm:prSet presAssocID="{F119DDDE-AB85-4C6F-ABEA-139F7964570E}" presName="divider" presStyleLbl="fgAccFollowNode1" presStyleIdx="0" presStyleCnt="1"/>
      <dgm:spPr>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tailEnd type="triangle" w="lg" len="lg"/>
        </a:ln>
        <a:effectLst/>
      </dgm:spPr>
    </dgm:pt>
    <dgm:pt modelId="{B6544843-A580-4B3B-A9CB-40D64548A53A}" type="pres">
      <dgm:prSet presAssocID="{F119DDDE-AB85-4C6F-ABEA-139F7964570E}" presName="nodes" presStyleCnt="0">
        <dgm:presLayoutVars>
          <dgm:chMax/>
          <dgm:chPref/>
          <dgm:animLvl val="lvl"/>
        </dgm:presLayoutVars>
      </dgm:prSet>
      <dgm:spPr/>
    </dgm:pt>
    <dgm:pt modelId="{F9BF06CF-57BA-42BD-A6EE-491B8112FF40}" type="pres">
      <dgm:prSet presAssocID="{3DD19F7B-7D42-40BF-A902-4EE44F715135}" presName="composite" presStyleCnt="0"/>
      <dgm:spPr/>
    </dgm:pt>
    <dgm:pt modelId="{1B0A61F5-9FB2-4C8B-960D-E83845CEA3E7}" type="pres">
      <dgm:prSet presAssocID="{3DD19F7B-7D42-40BF-A902-4EE44F715135}" presName="L1TextContainer" presStyleLbl="revTx" presStyleIdx="0" presStyleCnt="2">
        <dgm:presLayoutVars>
          <dgm:chMax val="1"/>
          <dgm:chPref val="1"/>
          <dgm:bulletEnabled val="1"/>
        </dgm:presLayoutVars>
      </dgm:prSet>
      <dgm:spPr/>
    </dgm:pt>
    <dgm:pt modelId="{8FAF1C26-5C69-4E7F-902C-0282D23017DA}" type="pres">
      <dgm:prSet presAssocID="{3DD19F7B-7D42-40BF-A902-4EE44F715135}" presName="L2TextContainerWrapper" presStyleCnt="0">
        <dgm:presLayoutVars>
          <dgm:chMax val="0"/>
          <dgm:chPref val="0"/>
          <dgm:bulletEnabled val="1"/>
        </dgm:presLayoutVars>
      </dgm:prSet>
      <dgm:spPr/>
    </dgm:pt>
    <dgm:pt modelId="{101C9BB9-4999-499A-96C3-B691A0CDA314}" type="pres">
      <dgm:prSet presAssocID="{3DD19F7B-7D42-40BF-A902-4EE44F715135}" presName="L2TextContainer" presStyleLbl="bgAcc1" presStyleIdx="0" presStyleCnt="2" custLinFactNeighborX="-19475" custLinFactNeighborY="-1898"/>
      <dgm:spPr/>
    </dgm:pt>
    <dgm:pt modelId="{9CEF2049-66DC-4E1A-828F-0F1DD479ADF5}" type="pres">
      <dgm:prSet presAssocID="{3DD19F7B-7D42-40BF-A902-4EE44F715135}" presName="FlexibleEmptyPlaceHolder" presStyleCnt="0"/>
      <dgm:spPr/>
    </dgm:pt>
    <dgm:pt modelId="{7D1A1B85-93E2-46ED-9A00-69A908BD64FF}" type="pres">
      <dgm:prSet presAssocID="{3DD19F7B-7D42-40BF-A902-4EE44F715135}" presName="ConnectLine" presStyleLbl="sibTrans1D1" presStyleIdx="0" presStyleCnt="2"/>
      <dgm:spPr>
        <a:noFill/>
        <a:ln w="6350" cap="flat" cmpd="sng" algn="ctr">
          <a:solidFill>
            <a:schemeClr val="accent5">
              <a:hueOff val="0"/>
              <a:satOff val="0"/>
              <a:lumOff val="0"/>
              <a:alphaOff val="0"/>
            </a:schemeClr>
          </a:solidFill>
          <a:prstDash val="dash"/>
          <a:miter lim="800000"/>
        </a:ln>
        <a:effectLst/>
      </dgm:spPr>
    </dgm:pt>
    <dgm:pt modelId="{0D38031A-53EA-4980-9B9B-874F37A6FA26}" type="pres">
      <dgm:prSet presAssocID="{3DD19F7B-7D42-40BF-A902-4EE44F715135}" presName="ConnectorPoint" presStyleLbl="alignNode1" presStyleIdx="0" presStyleCnt="2"/>
      <dgm:spPr/>
    </dgm:pt>
    <dgm:pt modelId="{3C0C170D-AF34-422C-92D9-F151AC48ECDB}" type="pres">
      <dgm:prSet presAssocID="{3DD19F7B-7D42-40BF-A902-4EE44F715135}" presName="EmptyPlaceHolder" presStyleCnt="0"/>
      <dgm:spPr/>
    </dgm:pt>
    <dgm:pt modelId="{319E436C-85C3-478B-8857-3598D91F1B1B}" type="pres">
      <dgm:prSet presAssocID="{1AA95735-5EB4-40DD-8220-3758D6EFB8AB}" presName="spaceBetweenRectangles" presStyleCnt="0"/>
      <dgm:spPr/>
    </dgm:pt>
    <dgm:pt modelId="{01753F1F-0219-4A84-ACB3-61A6D66733CF}" type="pres">
      <dgm:prSet presAssocID="{7C4D9D7E-1DA4-4E1E-A5D2-03A803260456}" presName="composite" presStyleCnt="0"/>
      <dgm:spPr/>
    </dgm:pt>
    <dgm:pt modelId="{CB4E8929-7A21-4CFF-B9D0-234BF263D0C1}" type="pres">
      <dgm:prSet presAssocID="{7C4D9D7E-1DA4-4E1E-A5D2-03A803260456}" presName="L1TextContainer" presStyleLbl="revTx" presStyleIdx="1" presStyleCnt="2">
        <dgm:presLayoutVars>
          <dgm:chMax val="1"/>
          <dgm:chPref val="1"/>
          <dgm:bulletEnabled val="1"/>
        </dgm:presLayoutVars>
      </dgm:prSet>
      <dgm:spPr/>
    </dgm:pt>
    <dgm:pt modelId="{64687ABD-9B48-4B57-ADD3-1D60C3B531FD}" type="pres">
      <dgm:prSet presAssocID="{7C4D9D7E-1DA4-4E1E-A5D2-03A803260456}" presName="L2TextContainerWrapper" presStyleCnt="0">
        <dgm:presLayoutVars>
          <dgm:chMax val="0"/>
          <dgm:chPref val="0"/>
          <dgm:bulletEnabled val="1"/>
        </dgm:presLayoutVars>
      </dgm:prSet>
      <dgm:spPr/>
    </dgm:pt>
    <dgm:pt modelId="{DD7ED2C6-B2C0-436B-BABB-7C69C9173A06}" type="pres">
      <dgm:prSet presAssocID="{7C4D9D7E-1DA4-4E1E-A5D2-03A803260456}" presName="L2TextContainer" presStyleLbl="bgAcc1" presStyleIdx="1" presStyleCnt="2"/>
      <dgm:spPr/>
    </dgm:pt>
    <dgm:pt modelId="{DB0B8049-06EE-45D8-B750-469E13FF56CF}" type="pres">
      <dgm:prSet presAssocID="{7C4D9D7E-1DA4-4E1E-A5D2-03A803260456}" presName="FlexibleEmptyPlaceHolder" presStyleCnt="0"/>
      <dgm:spPr/>
    </dgm:pt>
    <dgm:pt modelId="{B828C3CD-6DD6-4626-AD50-6BCFAE5A54A4}" type="pres">
      <dgm:prSet presAssocID="{7C4D9D7E-1DA4-4E1E-A5D2-03A803260456}" presName="ConnectLine" presStyleLbl="sibTrans1D1" presStyleIdx="1" presStyleCnt="2"/>
      <dgm:spPr>
        <a:noFill/>
        <a:ln w="6350" cap="flat" cmpd="sng" algn="ctr">
          <a:solidFill>
            <a:schemeClr val="accent5">
              <a:hueOff val="-6758543"/>
              <a:satOff val="-17419"/>
              <a:lumOff val="-11765"/>
              <a:alphaOff val="0"/>
            </a:schemeClr>
          </a:solidFill>
          <a:prstDash val="dash"/>
          <a:miter lim="800000"/>
        </a:ln>
        <a:effectLst/>
      </dgm:spPr>
    </dgm:pt>
    <dgm:pt modelId="{8564C12F-0F00-4D6D-B31C-56BA2E26471E}" type="pres">
      <dgm:prSet presAssocID="{7C4D9D7E-1DA4-4E1E-A5D2-03A803260456}" presName="ConnectorPoint" presStyleLbl="alignNode1" presStyleIdx="1" presStyleCnt="2"/>
      <dgm:spPr/>
    </dgm:pt>
    <dgm:pt modelId="{E5E642B9-045B-44C3-B720-7F4B184200DC}" type="pres">
      <dgm:prSet presAssocID="{7C4D9D7E-1DA4-4E1E-A5D2-03A803260456}" presName="EmptyPlaceHolder" presStyleCnt="0"/>
      <dgm:spPr/>
    </dgm:pt>
  </dgm:ptLst>
  <dgm:cxnLst>
    <dgm:cxn modelId="{AA58AA1B-6FF6-46BE-8845-A02F0B233B60}" srcId="{AB9ACDCD-618E-4A4C-9C04-F5C92B2A826C}" destId="{7D55BD8F-F97F-4A35-8164-2C4470580573}" srcOrd="1" destOrd="0" parTransId="{97575ED0-FD34-4405-BFA4-07EAEDC085FC}" sibTransId="{F48526F2-553D-4951-BFF2-77B1793FE2D0}"/>
    <dgm:cxn modelId="{105E7C31-D74C-46CF-B672-CACB79BA02DE}" type="presOf" srcId="{AB9ACDCD-618E-4A4C-9C04-F5C92B2A826C}" destId="{DD7ED2C6-B2C0-436B-BABB-7C69C9173A06}" srcOrd="0" destOrd="0" presId="urn:microsoft.com/office/officeart/2016/7/layout/BasicTimeline"/>
    <dgm:cxn modelId="{35EB375D-0CA3-4927-A008-5691CB7EA918}" srcId="{7C4D9D7E-1DA4-4E1E-A5D2-03A803260456}" destId="{AB9ACDCD-618E-4A4C-9C04-F5C92B2A826C}" srcOrd="0" destOrd="0" parTransId="{0BC52D57-B096-4ECE-A9A6-F9321E5B2C5E}" sibTransId="{AA32CC45-2517-4F65-B199-28F0DFC03BE8}"/>
    <dgm:cxn modelId="{2DD4F968-DA3F-4396-BAF7-92A0CEF9FA75}" srcId="{DA95D737-18A2-4F8F-9C50-2F6ADC90D90B}" destId="{E8F805C1-50F0-452C-B644-131825F1B790}" srcOrd="0" destOrd="0" parTransId="{2F9CA7A1-8C9E-455F-BD99-66AD5A73783F}" sibTransId="{F5A1AFB9-96CE-447B-B94C-739C6C549D9B}"/>
    <dgm:cxn modelId="{58CE904A-41B5-4BEB-8A24-4A7B58BFCF79}" type="presOf" srcId="{9EF42B5D-4A70-48D6-99AA-724B6A668BC3}" destId="{DD7ED2C6-B2C0-436B-BABB-7C69C9173A06}" srcOrd="0" destOrd="1" presId="urn:microsoft.com/office/officeart/2016/7/layout/BasicTimeline"/>
    <dgm:cxn modelId="{0199BD6A-044A-4043-8421-63DBB7719B18}" type="presOf" srcId="{7C4D9D7E-1DA4-4E1E-A5D2-03A803260456}" destId="{CB4E8929-7A21-4CFF-B9D0-234BF263D0C1}" srcOrd="0" destOrd="0" presId="urn:microsoft.com/office/officeart/2016/7/layout/BasicTimeline"/>
    <dgm:cxn modelId="{29672951-8625-4F3C-9C53-CCE0B300F3A6}" type="presOf" srcId="{DA95D737-18A2-4F8F-9C50-2F6ADC90D90B}" destId="{101C9BB9-4999-499A-96C3-B691A0CDA314}" srcOrd="0" destOrd="0" presId="urn:microsoft.com/office/officeart/2016/7/layout/BasicTimeline"/>
    <dgm:cxn modelId="{7A487856-B51D-4FBC-81A7-C4E5CD60E807}" srcId="{DA95D737-18A2-4F8F-9C50-2F6ADC90D90B}" destId="{7F1FE08B-11D0-4CFD-A250-81A0AB8B1B61}" srcOrd="2" destOrd="0" parTransId="{9B6C1D25-23D3-4A37-9D28-D8F22EF3827C}" sibTransId="{788ACDE6-7AEF-43B5-8CF2-2D08E2720B71}"/>
    <dgm:cxn modelId="{8D70A679-230E-4CA5-9A40-8B9AD39F3945}" srcId="{F119DDDE-AB85-4C6F-ABEA-139F7964570E}" destId="{3DD19F7B-7D42-40BF-A902-4EE44F715135}" srcOrd="0" destOrd="0" parTransId="{290D2EE6-E270-41D0-A497-55FE6D57F6E4}" sibTransId="{1AA95735-5EB4-40DD-8220-3758D6EFB8AB}"/>
    <dgm:cxn modelId="{DF4E7D8C-3AC4-421A-8C4A-FD02008F1F77}" type="presOf" srcId="{E8F805C1-50F0-452C-B644-131825F1B790}" destId="{101C9BB9-4999-499A-96C3-B691A0CDA314}" srcOrd="0" destOrd="1" presId="urn:microsoft.com/office/officeart/2016/7/layout/BasicTimeline"/>
    <dgm:cxn modelId="{1447F492-24A6-451F-AAAA-C47117936F94}" type="presOf" srcId="{F119DDDE-AB85-4C6F-ABEA-139F7964570E}" destId="{BD27A523-0A83-46C3-B2FB-2D24A1331DD3}" srcOrd="0" destOrd="0" presId="urn:microsoft.com/office/officeart/2016/7/layout/BasicTimeline"/>
    <dgm:cxn modelId="{B50B009A-17DB-47B5-BF6E-0C9BD01A99F7}" type="presOf" srcId="{7D55BD8F-F97F-4A35-8164-2C4470580573}" destId="{DD7ED2C6-B2C0-436B-BABB-7C69C9173A06}" srcOrd="0" destOrd="2" presId="urn:microsoft.com/office/officeart/2016/7/layout/BasicTimeline"/>
    <dgm:cxn modelId="{4188559E-9691-41DD-B4A9-2F7D2450BD98}" srcId="{DA95D737-18A2-4F8F-9C50-2F6ADC90D90B}" destId="{098E850D-3047-4A92-8BAC-A01301B37ED4}" srcOrd="1" destOrd="0" parTransId="{63D30347-77D7-48F9-8EA4-DD92E00EA76B}" sibTransId="{2CB191C1-1862-4B51-A40F-C0F8B3CEA949}"/>
    <dgm:cxn modelId="{7B1B03AD-0EAC-48D9-A61E-FCA7E1CCD162}" type="presOf" srcId="{098E850D-3047-4A92-8BAC-A01301B37ED4}" destId="{101C9BB9-4999-499A-96C3-B691A0CDA314}" srcOrd="0" destOrd="2" presId="urn:microsoft.com/office/officeart/2016/7/layout/BasicTimeline"/>
    <dgm:cxn modelId="{1E2F68AE-858C-47BC-9DCF-9033455B2A06}" srcId="{AB9ACDCD-618E-4A4C-9C04-F5C92B2A826C}" destId="{9EF42B5D-4A70-48D6-99AA-724B6A668BC3}" srcOrd="0" destOrd="0" parTransId="{0ED77604-9A72-4894-BC39-C57B3E86367F}" sibTransId="{B1E26403-7F4F-40E5-9F3F-DB445E673F6A}"/>
    <dgm:cxn modelId="{738EB0C0-01D3-4EF7-8305-DF37A9FB93C3}" type="presOf" srcId="{7F1FE08B-11D0-4CFD-A250-81A0AB8B1B61}" destId="{101C9BB9-4999-499A-96C3-B691A0CDA314}" srcOrd="0" destOrd="3" presId="urn:microsoft.com/office/officeart/2016/7/layout/BasicTimeline"/>
    <dgm:cxn modelId="{4C9303C2-DFD1-43E8-A3B5-9B5678797FD2}" type="presOf" srcId="{3DD19F7B-7D42-40BF-A902-4EE44F715135}" destId="{1B0A61F5-9FB2-4C8B-960D-E83845CEA3E7}" srcOrd="0" destOrd="0" presId="urn:microsoft.com/office/officeart/2016/7/layout/BasicTimeline"/>
    <dgm:cxn modelId="{57C67EC5-2B87-4873-933A-F233D854CFB9}" srcId="{3DD19F7B-7D42-40BF-A902-4EE44F715135}" destId="{DA95D737-18A2-4F8F-9C50-2F6ADC90D90B}" srcOrd="0" destOrd="0" parTransId="{84377636-BCED-40C7-979D-7CD19CE3D6B4}" sibTransId="{216F4EE9-9D7A-48F2-BFAE-F60479DC2355}"/>
    <dgm:cxn modelId="{7CF5EDC9-4213-4B08-A13B-23156AB74310}" srcId="{F119DDDE-AB85-4C6F-ABEA-139F7964570E}" destId="{7C4D9D7E-1DA4-4E1E-A5D2-03A803260456}" srcOrd="1" destOrd="0" parTransId="{15FC306D-3663-4B47-961B-905CBF39BBD1}" sibTransId="{982AA9E3-B20A-4D9D-9841-CF2B1E779D8C}"/>
    <dgm:cxn modelId="{04D1A371-8FEC-4F4F-9571-4035E01E70EE}" type="presParOf" srcId="{BD27A523-0A83-46C3-B2FB-2D24A1331DD3}" destId="{F26ACD96-9DFE-4420-9C05-F365DBEC8C83}" srcOrd="0" destOrd="0" presId="urn:microsoft.com/office/officeart/2016/7/layout/BasicTimeline"/>
    <dgm:cxn modelId="{340BE030-0B91-4878-854A-BDD2C642DE34}" type="presParOf" srcId="{BD27A523-0A83-46C3-B2FB-2D24A1331DD3}" destId="{B6544843-A580-4B3B-A9CB-40D64548A53A}" srcOrd="1" destOrd="0" presId="urn:microsoft.com/office/officeart/2016/7/layout/BasicTimeline"/>
    <dgm:cxn modelId="{09B28DCC-97C6-435F-998C-58D1E77F15F7}" type="presParOf" srcId="{B6544843-A580-4B3B-A9CB-40D64548A53A}" destId="{F9BF06CF-57BA-42BD-A6EE-491B8112FF40}" srcOrd="0" destOrd="0" presId="urn:microsoft.com/office/officeart/2016/7/layout/BasicTimeline"/>
    <dgm:cxn modelId="{06FB881D-3797-43AD-8EA5-09E8C2F88F58}" type="presParOf" srcId="{F9BF06CF-57BA-42BD-A6EE-491B8112FF40}" destId="{1B0A61F5-9FB2-4C8B-960D-E83845CEA3E7}" srcOrd="0" destOrd="0" presId="urn:microsoft.com/office/officeart/2016/7/layout/BasicTimeline"/>
    <dgm:cxn modelId="{C2A95E7D-84D0-43C9-9673-1185E58C4773}" type="presParOf" srcId="{F9BF06CF-57BA-42BD-A6EE-491B8112FF40}" destId="{8FAF1C26-5C69-4E7F-902C-0282D23017DA}" srcOrd="1" destOrd="0" presId="urn:microsoft.com/office/officeart/2016/7/layout/BasicTimeline"/>
    <dgm:cxn modelId="{51C5EA8C-6335-4148-B513-8D17F1F2A5CF}" type="presParOf" srcId="{8FAF1C26-5C69-4E7F-902C-0282D23017DA}" destId="{101C9BB9-4999-499A-96C3-B691A0CDA314}" srcOrd="0" destOrd="0" presId="urn:microsoft.com/office/officeart/2016/7/layout/BasicTimeline"/>
    <dgm:cxn modelId="{CAED46CF-1956-4873-9B0C-B9981B6E5EDD}" type="presParOf" srcId="{8FAF1C26-5C69-4E7F-902C-0282D23017DA}" destId="{9CEF2049-66DC-4E1A-828F-0F1DD479ADF5}" srcOrd="1" destOrd="0" presId="urn:microsoft.com/office/officeart/2016/7/layout/BasicTimeline"/>
    <dgm:cxn modelId="{88E54AF0-DC44-4BCB-A2EF-652A71288AB8}" type="presParOf" srcId="{F9BF06CF-57BA-42BD-A6EE-491B8112FF40}" destId="{7D1A1B85-93E2-46ED-9A00-69A908BD64FF}" srcOrd="2" destOrd="0" presId="urn:microsoft.com/office/officeart/2016/7/layout/BasicTimeline"/>
    <dgm:cxn modelId="{7CDDFB90-CE01-4BF6-838D-B9A69C9BB07E}" type="presParOf" srcId="{F9BF06CF-57BA-42BD-A6EE-491B8112FF40}" destId="{0D38031A-53EA-4980-9B9B-874F37A6FA26}" srcOrd="3" destOrd="0" presId="urn:microsoft.com/office/officeart/2016/7/layout/BasicTimeline"/>
    <dgm:cxn modelId="{413962B4-2D2B-4C2A-BDAE-580ADA08EE8E}" type="presParOf" srcId="{F9BF06CF-57BA-42BD-A6EE-491B8112FF40}" destId="{3C0C170D-AF34-422C-92D9-F151AC48ECDB}" srcOrd="4" destOrd="0" presId="urn:microsoft.com/office/officeart/2016/7/layout/BasicTimeline"/>
    <dgm:cxn modelId="{90DE31C1-DABD-4F64-93D0-B19C1A2375F8}" type="presParOf" srcId="{B6544843-A580-4B3B-A9CB-40D64548A53A}" destId="{319E436C-85C3-478B-8857-3598D91F1B1B}" srcOrd="1" destOrd="0" presId="urn:microsoft.com/office/officeart/2016/7/layout/BasicTimeline"/>
    <dgm:cxn modelId="{CA0CB76F-5C93-4E65-859A-5E77D0107A53}" type="presParOf" srcId="{B6544843-A580-4B3B-A9CB-40D64548A53A}" destId="{01753F1F-0219-4A84-ACB3-61A6D66733CF}" srcOrd="2" destOrd="0" presId="urn:microsoft.com/office/officeart/2016/7/layout/BasicTimeline"/>
    <dgm:cxn modelId="{9B6511AA-5B17-426D-95E4-6191806FA2EC}" type="presParOf" srcId="{01753F1F-0219-4A84-ACB3-61A6D66733CF}" destId="{CB4E8929-7A21-4CFF-B9D0-234BF263D0C1}" srcOrd="0" destOrd="0" presId="urn:microsoft.com/office/officeart/2016/7/layout/BasicTimeline"/>
    <dgm:cxn modelId="{0123D091-9DF2-4257-A4E8-0B5E6F986F4A}" type="presParOf" srcId="{01753F1F-0219-4A84-ACB3-61A6D66733CF}" destId="{64687ABD-9B48-4B57-ADD3-1D60C3B531FD}" srcOrd="1" destOrd="0" presId="urn:microsoft.com/office/officeart/2016/7/layout/BasicTimeline"/>
    <dgm:cxn modelId="{9904A4C6-9F44-4F51-924E-7D4C14296865}" type="presParOf" srcId="{64687ABD-9B48-4B57-ADD3-1D60C3B531FD}" destId="{DD7ED2C6-B2C0-436B-BABB-7C69C9173A06}" srcOrd="0" destOrd="0" presId="urn:microsoft.com/office/officeart/2016/7/layout/BasicTimeline"/>
    <dgm:cxn modelId="{E0ECC057-B8A4-4210-8108-D8614CED8FBB}" type="presParOf" srcId="{64687ABD-9B48-4B57-ADD3-1D60C3B531FD}" destId="{DB0B8049-06EE-45D8-B750-469E13FF56CF}" srcOrd="1" destOrd="0" presId="urn:microsoft.com/office/officeart/2016/7/layout/BasicTimeline"/>
    <dgm:cxn modelId="{9C5BDA49-45F6-494A-B068-CB49D37ADEC4}" type="presParOf" srcId="{01753F1F-0219-4A84-ACB3-61A6D66733CF}" destId="{B828C3CD-6DD6-4626-AD50-6BCFAE5A54A4}" srcOrd="2" destOrd="0" presId="urn:microsoft.com/office/officeart/2016/7/layout/BasicTimeline"/>
    <dgm:cxn modelId="{C86CD3D1-482B-4B93-B8CC-DF2A38D21A54}" type="presParOf" srcId="{01753F1F-0219-4A84-ACB3-61A6D66733CF}" destId="{8564C12F-0F00-4D6D-B31C-56BA2E26471E}" srcOrd="3" destOrd="0" presId="urn:microsoft.com/office/officeart/2016/7/layout/BasicTimeline"/>
    <dgm:cxn modelId="{6833275A-AB47-4A63-A565-AC1BD4659F94}" type="presParOf" srcId="{01753F1F-0219-4A84-ACB3-61A6D66733CF}" destId="{E5E642B9-045B-44C3-B720-7F4B184200DC}"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DE79C-3254-49F6-906C-8997A815BF1C}">
      <dsp:nvSpPr>
        <dsp:cNvPr id="0" name=""/>
        <dsp:cNvSpPr/>
      </dsp:nvSpPr>
      <dsp:spPr>
        <a:xfrm>
          <a:off x="1283" y="314546"/>
          <a:ext cx="4505585" cy="286104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367E82-E56E-4B2B-8718-8287996D2A6E}">
      <dsp:nvSpPr>
        <dsp:cNvPr id="0" name=""/>
        <dsp:cNvSpPr/>
      </dsp:nvSpPr>
      <dsp:spPr>
        <a:xfrm>
          <a:off x="501904" y="790136"/>
          <a:ext cx="4505585" cy="286104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t>What is your work setting and role? </a:t>
          </a:r>
        </a:p>
      </dsp:txBody>
      <dsp:txXfrm>
        <a:off x="585701" y="873933"/>
        <a:ext cx="4337991" cy="2693452"/>
      </dsp:txXfrm>
    </dsp:sp>
    <dsp:sp modelId="{3492D1C5-B22B-40CA-8D36-A601E1B092B3}">
      <dsp:nvSpPr>
        <dsp:cNvPr id="0" name=""/>
        <dsp:cNvSpPr/>
      </dsp:nvSpPr>
      <dsp:spPr>
        <a:xfrm>
          <a:off x="5508110" y="314546"/>
          <a:ext cx="4505585" cy="286104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D83B47-25E1-402B-8DC9-61E4031512A3}">
      <dsp:nvSpPr>
        <dsp:cNvPr id="0" name=""/>
        <dsp:cNvSpPr/>
      </dsp:nvSpPr>
      <dsp:spPr>
        <a:xfrm>
          <a:off x="6008730" y="790136"/>
          <a:ext cx="4505585" cy="286104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t>What do you want to learn from this presentation? </a:t>
          </a:r>
        </a:p>
      </dsp:txBody>
      <dsp:txXfrm>
        <a:off x="6092527" y="873933"/>
        <a:ext cx="4337991" cy="2693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8B856-8243-49D6-9FD6-D1421998A640}">
      <dsp:nvSpPr>
        <dsp:cNvPr id="0" name=""/>
        <dsp:cNvSpPr/>
      </dsp:nvSpPr>
      <dsp:spPr>
        <a:xfrm>
          <a:off x="0" y="0"/>
          <a:ext cx="3414946" cy="419280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243" tIns="330200" rIns="266243" bIns="330200" numCol="1" spcCol="1270" anchor="t" anchorCtr="0">
          <a:noAutofit/>
        </a:bodyPr>
        <a:lstStyle/>
        <a:p>
          <a:pPr marL="0" lvl="0" indent="0" algn="l" defTabSz="933450">
            <a:lnSpc>
              <a:spcPct val="90000"/>
            </a:lnSpc>
            <a:spcBef>
              <a:spcPct val="0"/>
            </a:spcBef>
            <a:spcAft>
              <a:spcPct val="35000"/>
            </a:spcAft>
            <a:buNone/>
          </a:pPr>
          <a:r>
            <a:rPr lang="en-US" sz="2100" kern="1200"/>
            <a:t>Describe one process of curricular update as required by accreditation, using QM standards.</a:t>
          </a:r>
        </a:p>
      </dsp:txBody>
      <dsp:txXfrm>
        <a:off x="0" y="1593265"/>
        <a:ext cx="3414946" cy="2515683"/>
      </dsp:txXfrm>
    </dsp:sp>
    <dsp:sp modelId="{7D7AE178-EF91-41CE-AB69-ABB850AD1FA0}">
      <dsp:nvSpPr>
        <dsp:cNvPr id="0" name=""/>
        <dsp:cNvSpPr/>
      </dsp:nvSpPr>
      <dsp:spPr>
        <a:xfrm>
          <a:off x="1078552" y="419280"/>
          <a:ext cx="1257841" cy="1257841"/>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066" tIns="12700" rIns="98066"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62759" y="603487"/>
        <a:ext cx="889427" cy="889427"/>
      </dsp:txXfrm>
    </dsp:sp>
    <dsp:sp modelId="{F55B3A69-C424-4F0F-863E-C012DE5B5608}">
      <dsp:nvSpPr>
        <dsp:cNvPr id="0" name=""/>
        <dsp:cNvSpPr/>
      </dsp:nvSpPr>
      <dsp:spPr>
        <a:xfrm>
          <a:off x="0" y="4192733"/>
          <a:ext cx="3414946" cy="72"/>
        </a:xfrm>
        <a:prstGeom prst="rect">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9893B1-352A-48AC-A019-30723306A8BD}">
      <dsp:nvSpPr>
        <dsp:cNvPr id="0" name=""/>
        <dsp:cNvSpPr/>
      </dsp:nvSpPr>
      <dsp:spPr>
        <a:xfrm>
          <a:off x="3756441" y="0"/>
          <a:ext cx="3414946" cy="4192805"/>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243" tIns="330200" rIns="266243" bIns="330200" numCol="1" spcCol="1270" anchor="t" anchorCtr="0">
          <a:noAutofit/>
        </a:bodyPr>
        <a:lstStyle/>
        <a:p>
          <a:pPr marL="0" lvl="0" indent="0" algn="l" defTabSz="933450">
            <a:lnSpc>
              <a:spcPct val="90000"/>
            </a:lnSpc>
            <a:spcBef>
              <a:spcPct val="0"/>
            </a:spcBef>
            <a:spcAft>
              <a:spcPct val="35000"/>
            </a:spcAft>
            <a:buNone/>
          </a:pPr>
          <a:r>
            <a:rPr lang="en-US" sz="2100" kern="1200"/>
            <a:t>Compare and contrast strengths and weaknesses of the curricular revision process.</a:t>
          </a:r>
        </a:p>
      </dsp:txBody>
      <dsp:txXfrm>
        <a:off x="3756441" y="1593265"/>
        <a:ext cx="3414946" cy="2515683"/>
      </dsp:txXfrm>
    </dsp:sp>
    <dsp:sp modelId="{C90E8258-8FC1-4FD6-B1F9-A1E561D2E6FB}">
      <dsp:nvSpPr>
        <dsp:cNvPr id="0" name=""/>
        <dsp:cNvSpPr/>
      </dsp:nvSpPr>
      <dsp:spPr>
        <a:xfrm>
          <a:off x="4834993" y="419280"/>
          <a:ext cx="1257841" cy="1257841"/>
        </a:xfrm>
        <a:prstGeom prst="ellips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066" tIns="12700" rIns="98066"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5019200" y="603487"/>
        <a:ext cx="889427" cy="889427"/>
      </dsp:txXfrm>
    </dsp:sp>
    <dsp:sp modelId="{456935EC-8F3E-48E0-B552-BA96FBF18425}">
      <dsp:nvSpPr>
        <dsp:cNvPr id="0" name=""/>
        <dsp:cNvSpPr/>
      </dsp:nvSpPr>
      <dsp:spPr>
        <a:xfrm>
          <a:off x="3756441" y="4192733"/>
          <a:ext cx="3414946" cy="72"/>
        </a:xfrm>
        <a:prstGeom prst="rect">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BFAD65-7B42-4F7A-9C0D-1A0877553B3B}">
      <dsp:nvSpPr>
        <dsp:cNvPr id="0" name=""/>
        <dsp:cNvSpPr/>
      </dsp:nvSpPr>
      <dsp:spPr>
        <a:xfrm>
          <a:off x="7512882" y="0"/>
          <a:ext cx="3414946" cy="4192805"/>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243" tIns="330200" rIns="266243" bIns="330200" numCol="1" spcCol="1270" anchor="t" anchorCtr="0">
          <a:noAutofit/>
        </a:bodyPr>
        <a:lstStyle/>
        <a:p>
          <a:pPr marL="0" lvl="0" indent="0" algn="l" defTabSz="933450">
            <a:lnSpc>
              <a:spcPct val="90000"/>
            </a:lnSpc>
            <a:spcBef>
              <a:spcPct val="0"/>
            </a:spcBef>
            <a:spcAft>
              <a:spcPct val="35000"/>
            </a:spcAft>
            <a:buNone/>
          </a:pPr>
          <a:r>
            <a:rPr lang="en-US" sz="2100" kern="1200"/>
            <a:t>Analyze the proposed process and provide input to the presenters on the pathway to programmatic QM certification</a:t>
          </a:r>
          <a:br>
            <a:rPr lang="en-US" sz="2100" kern="1200"/>
          </a:br>
          <a:endParaRPr lang="en-US" sz="2100" kern="1200"/>
        </a:p>
      </dsp:txBody>
      <dsp:txXfrm>
        <a:off x="7512882" y="1593265"/>
        <a:ext cx="3414946" cy="2515683"/>
      </dsp:txXfrm>
    </dsp:sp>
    <dsp:sp modelId="{5FA7A191-BEAD-42AA-AE47-9DF7E934B911}">
      <dsp:nvSpPr>
        <dsp:cNvPr id="0" name=""/>
        <dsp:cNvSpPr/>
      </dsp:nvSpPr>
      <dsp:spPr>
        <a:xfrm>
          <a:off x="8591434" y="419280"/>
          <a:ext cx="1257841" cy="1257841"/>
        </a:xfrm>
        <a:prstGeom prst="ellips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066" tIns="12700" rIns="98066"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775641" y="603487"/>
        <a:ext cx="889427" cy="889427"/>
      </dsp:txXfrm>
    </dsp:sp>
    <dsp:sp modelId="{2D9E11AB-E46B-4771-878C-61B045ACCB4F}">
      <dsp:nvSpPr>
        <dsp:cNvPr id="0" name=""/>
        <dsp:cNvSpPr/>
      </dsp:nvSpPr>
      <dsp:spPr>
        <a:xfrm>
          <a:off x="7512882" y="4192733"/>
          <a:ext cx="3414946"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ACD96-9DFE-4420-9C05-F365DBEC8C83}">
      <dsp:nvSpPr>
        <dsp:cNvPr id="0" name=""/>
        <dsp:cNvSpPr/>
      </dsp:nvSpPr>
      <dsp:spPr>
        <a:xfrm>
          <a:off x="0" y="1974438"/>
          <a:ext cx="10515600" cy="0"/>
        </a:xfrm>
        <a:prstGeom prst="line">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1B0A61F5-9FB2-4C8B-960D-E83845CEA3E7}">
      <dsp:nvSpPr>
        <dsp:cNvPr id="0" name=""/>
        <dsp:cNvSpPr/>
      </dsp:nvSpPr>
      <dsp:spPr>
        <a:xfrm>
          <a:off x="292875" y="2120546"/>
          <a:ext cx="4283463" cy="446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spring 2024</a:t>
          </a:r>
        </a:p>
      </dsp:txBody>
      <dsp:txXfrm>
        <a:off x="292875" y="2120546"/>
        <a:ext cx="4283463" cy="446222"/>
      </dsp:txXfrm>
    </dsp:sp>
    <dsp:sp modelId="{101C9BB9-4999-499A-96C3-B691A0CDA314}">
      <dsp:nvSpPr>
        <dsp:cNvPr id="0" name=""/>
        <dsp:cNvSpPr/>
      </dsp:nvSpPr>
      <dsp:spPr>
        <a:xfrm>
          <a:off x="0" y="0"/>
          <a:ext cx="4867572" cy="1224151"/>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pPr>
          <a:r>
            <a:rPr lang="en-US" sz="1600" kern="1200" dirty="0"/>
            <a:t>Eight nursing faculty completed the QM TOC in spring 2024</a:t>
          </a:r>
        </a:p>
        <a:p>
          <a:pPr marL="114300" lvl="1" indent="-114300" algn="l" defTabSz="622300">
            <a:lnSpc>
              <a:spcPct val="90000"/>
            </a:lnSpc>
            <a:spcBef>
              <a:spcPct val="0"/>
            </a:spcBef>
            <a:spcAft>
              <a:spcPct val="15000"/>
            </a:spcAft>
            <a:buChar char="•"/>
          </a:pPr>
          <a:r>
            <a:rPr lang="en-US" sz="1400" kern="1200" dirty="0"/>
            <a:t>7 workshops</a:t>
          </a:r>
        </a:p>
        <a:p>
          <a:pPr marL="114300" lvl="1" indent="-114300" algn="l" defTabSz="622300">
            <a:lnSpc>
              <a:spcPct val="90000"/>
            </a:lnSpc>
            <a:spcBef>
              <a:spcPct val="0"/>
            </a:spcBef>
            <a:spcAft>
              <a:spcPct val="15000"/>
            </a:spcAft>
            <a:buChar char="•"/>
          </a:pPr>
          <a:r>
            <a:rPr lang="en-US" sz="1400" kern="1200" dirty="0"/>
            <a:t>Cost</a:t>
          </a:r>
        </a:p>
        <a:p>
          <a:pPr marL="114300" lvl="1" indent="-114300" algn="l" defTabSz="622300">
            <a:lnSpc>
              <a:spcPct val="90000"/>
            </a:lnSpc>
            <a:spcBef>
              <a:spcPct val="0"/>
            </a:spcBef>
            <a:spcAft>
              <a:spcPct val="15000"/>
            </a:spcAft>
            <a:buChar char="•"/>
          </a:pPr>
          <a:r>
            <a:rPr lang="en-US" sz="1400" kern="1200" dirty="0"/>
            <a:t>Time commitment</a:t>
          </a:r>
        </a:p>
      </dsp:txBody>
      <dsp:txXfrm>
        <a:off x="59758" y="59758"/>
        <a:ext cx="4748056" cy="1104635"/>
      </dsp:txXfrm>
    </dsp:sp>
    <dsp:sp modelId="{7D1A1B85-93E2-46ED-9A00-69A908BD64FF}">
      <dsp:nvSpPr>
        <dsp:cNvPr id="0" name=""/>
        <dsp:cNvSpPr/>
      </dsp:nvSpPr>
      <dsp:spPr>
        <a:xfrm>
          <a:off x="2434607" y="1224151"/>
          <a:ext cx="0" cy="750286"/>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B4E8929-7A21-4CFF-B9D0-234BF263D0C1}">
      <dsp:nvSpPr>
        <dsp:cNvPr id="0" name=""/>
        <dsp:cNvSpPr/>
      </dsp:nvSpPr>
      <dsp:spPr>
        <a:xfrm>
          <a:off x="5939260" y="1382106"/>
          <a:ext cx="4283463" cy="446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2024–2025</a:t>
          </a:r>
        </a:p>
      </dsp:txBody>
      <dsp:txXfrm>
        <a:off x="5939260" y="1382106"/>
        <a:ext cx="4283463" cy="446222"/>
      </dsp:txXfrm>
    </dsp:sp>
    <dsp:sp modelId="{0D38031A-53EA-4980-9B9B-874F37A6FA26}">
      <dsp:nvSpPr>
        <dsp:cNvPr id="0" name=""/>
        <dsp:cNvSpPr/>
      </dsp:nvSpPr>
      <dsp:spPr>
        <a:xfrm>
          <a:off x="2404991" y="1944821"/>
          <a:ext cx="59233" cy="59233"/>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7ED2C6-B2C0-436B-BABB-7C69C9173A06}">
      <dsp:nvSpPr>
        <dsp:cNvPr id="0" name=""/>
        <dsp:cNvSpPr/>
      </dsp:nvSpPr>
      <dsp:spPr>
        <a:xfrm>
          <a:off x="5647205" y="2724724"/>
          <a:ext cx="4867572" cy="1224151"/>
        </a:xfrm>
        <a:prstGeom prst="round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pPr>
          <a:r>
            <a:rPr lang="en-US" sz="1600" kern="1200" dirty="0"/>
            <a:t>Three nursing faculty participating in Teaching Online Learning Community in fall 2024- spring 2025</a:t>
          </a:r>
        </a:p>
        <a:p>
          <a:pPr marL="114300" lvl="1" indent="-114300" algn="l" defTabSz="622300">
            <a:lnSpc>
              <a:spcPct val="90000"/>
            </a:lnSpc>
            <a:spcBef>
              <a:spcPct val="0"/>
            </a:spcBef>
            <a:spcAft>
              <a:spcPct val="15000"/>
            </a:spcAft>
            <a:buChar char="•"/>
          </a:pPr>
          <a:r>
            <a:rPr lang="en-US" sz="1400" kern="1200" dirty="0"/>
            <a:t>Reading Small Teaching Online book in the fall</a:t>
          </a:r>
        </a:p>
        <a:p>
          <a:pPr marL="114300" lvl="1" indent="-114300" algn="l" defTabSz="622300">
            <a:lnSpc>
              <a:spcPct val="90000"/>
            </a:lnSpc>
            <a:spcBef>
              <a:spcPct val="0"/>
            </a:spcBef>
            <a:spcAft>
              <a:spcPct val="15000"/>
            </a:spcAft>
            <a:buChar char="•"/>
          </a:pPr>
          <a:r>
            <a:rPr lang="en-US" sz="1400" kern="1200" dirty="0"/>
            <a:t>Implementation in the spring</a:t>
          </a:r>
        </a:p>
      </dsp:txBody>
      <dsp:txXfrm>
        <a:off x="5706963" y="2784482"/>
        <a:ext cx="4748056" cy="1104635"/>
      </dsp:txXfrm>
    </dsp:sp>
    <dsp:sp modelId="{B828C3CD-6DD6-4626-AD50-6BCFAE5A54A4}">
      <dsp:nvSpPr>
        <dsp:cNvPr id="0" name=""/>
        <dsp:cNvSpPr/>
      </dsp:nvSpPr>
      <dsp:spPr>
        <a:xfrm>
          <a:off x="8080992" y="1974437"/>
          <a:ext cx="0" cy="750286"/>
        </a:xfrm>
        <a:prstGeom prst="line">
          <a:avLst/>
        </a:prstGeom>
        <a:noFill/>
        <a:ln w="6350" cap="flat" cmpd="sng" algn="ctr">
          <a:solidFill>
            <a:schemeClr val="accent5">
              <a:hueOff val="-6758543"/>
              <a:satOff val="-17419"/>
              <a:lumOff val="-11765"/>
              <a:alphaOff val="0"/>
            </a:schemeClr>
          </a:solidFill>
          <a:prstDash val="dash"/>
          <a:miter lim="800000"/>
        </a:ln>
        <a:effectLst/>
      </dsp:spPr>
      <dsp:style>
        <a:lnRef idx="1">
          <a:scrgbClr r="0" g="0" b="0"/>
        </a:lnRef>
        <a:fillRef idx="0">
          <a:scrgbClr r="0" g="0" b="0"/>
        </a:fillRef>
        <a:effectRef idx="0">
          <a:scrgbClr r="0" g="0" b="0"/>
        </a:effectRef>
        <a:fontRef idx="minor"/>
      </dsp:style>
    </dsp:sp>
    <dsp:sp modelId="{8564C12F-0F00-4D6D-B31C-56BA2E26471E}">
      <dsp:nvSpPr>
        <dsp:cNvPr id="0" name=""/>
        <dsp:cNvSpPr/>
      </dsp:nvSpPr>
      <dsp:spPr>
        <a:xfrm>
          <a:off x="8051375" y="1944821"/>
          <a:ext cx="59233" cy="59233"/>
        </a:xfrm>
        <a:prstGeom prst="ellips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36EB64-13EC-48BC-9276-52565DF56543}" type="datetimeFigureOut">
              <a:rPr lang="en-US" smtClean="0"/>
              <a:t>10/24/2024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3687C1-CA91-4175-8A35-CEADC6ACC0A1}" type="slidenum">
              <a:rPr lang="en-US" smtClean="0"/>
              <a:t>‹#›</a:t>
            </a:fld>
            <a:endParaRPr lang="en-US"/>
          </a:p>
        </p:txBody>
      </p:sp>
    </p:spTree>
    <p:extLst>
      <p:ext uri="{BB962C8B-B14F-4D97-AF65-F5344CB8AC3E}">
        <p14:creationId xmlns:p14="http://schemas.microsoft.com/office/powerpoint/2010/main" val="2405998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3687C1-CA91-4175-8A35-CEADC6ACC0A1}" type="slidenum">
              <a:rPr lang="en-US" smtClean="0"/>
              <a:t>11</a:t>
            </a:fld>
            <a:endParaRPr lang="en-US"/>
          </a:p>
        </p:txBody>
      </p:sp>
    </p:spTree>
    <p:extLst>
      <p:ext uri="{BB962C8B-B14F-4D97-AF65-F5344CB8AC3E}">
        <p14:creationId xmlns:p14="http://schemas.microsoft.com/office/powerpoint/2010/main" val="236174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99750-C854-2E01-4186-70BE0B9385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1B7BC1-C149-B9CB-1AEA-3C030502F6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CA8C2A-06BC-7154-A85A-9E4257B15D7C}"/>
              </a:ext>
            </a:extLst>
          </p:cNvPr>
          <p:cNvSpPr>
            <a:spLocks noGrp="1"/>
          </p:cNvSpPr>
          <p:nvPr>
            <p:ph type="dt" sz="half" idx="10"/>
          </p:nvPr>
        </p:nvSpPr>
        <p:spPr/>
        <p:txBody>
          <a:bodyPr/>
          <a:lstStyle/>
          <a:p>
            <a:fld id="{A813F735-E22B-D642-AFB3-2FA058777284}" type="datetimeFigureOut">
              <a:rPr lang="en-US" smtClean="0"/>
              <a:t>10/24/2024</a:t>
            </a:fld>
            <a:endParaRPr lang="en-US"/>
          </a:p>
        </p:txBody>
      </p:sp>
      <p:sp>
        <p:nvSpPr>
          <p:cNvPr id="5" name="Footer Placeholder 4">
            <a:extLst>
              <a:ext uri="{FF2B5EF4-FFF2-40B4-BE49-F238E27FC236}">
                <a16:creationId xmlns:a16="http://schemas.microsoft.com/office/drawing/2014/main" id="{998880DE-D90E-AAEC-639C-2F82E4DB9C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F0655C-9E0B-09D2-F450-8CBFA5EDAC7D}"/>
              </a:ext>
            </a:extLst>
          </p:cNvPr>
          <p:cNvSpPr>
            <a:spLocks noGrp="1"/>
          </p:cNvSpPr>
          <p:nvPr>
            <p:ph type="sldNum" sz="quarter" idx="12"/>
          </p:nvPr>
        </p:nvSpPr>
        <p:spPr/>
        <p:txBody>
          <a:bodyPr/>
          <a:lstStyle/>
          <a:p>
            <a:fld id="{C86EC13E-F1D2-314A-AA08-EA7BB8A1BD08}" type="slidenum">
              <a:rPr lang="en-US" smtClean="0"/>
              <a:t>‹#›</a:t>
            </a:fld>
            <a:endParaRPr lang="en-US"/>
          </a:p>
        </p:txBody>
      </p:sp>
    </p:spTree>
    <p:extLst>
      <p:ext uri="{BB962C8B-B14F-4D97-AF65-F5344CB8AC3E}">
        <p14:creationId xmlns:p14="http://schemas.microsoft.com/office/powerpoint/2010/main" val="2188433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B5301-FAEA-B28C-A47A-72507B3FB1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8A9AAA-7FEA-1BE6-1EFE-629CD60D5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189DF0-80F9-6C00-9BBC-FB6CE4432276}"/>
              </a:ext>
            </a:extLst>
          </p:cNvPr>
          <p:cNvSpPr>
            <a:spLocks noGrp="1"/>
          </p:cNvSpPr>
          <p:nvPr>
            <p:ph type="dt" sz="half" idx="10"/>
          </p:nvPr>
        </p:nvSpPr>
        <p:spPr/>
        <p:txBody>
          <a:bodyPr/>
          <a:lstStyle/>
          <a:p>
            <a:fld id="{A813F735-E22B-D642-AFB3-2FA058777284}" type="datetimeFigureOut">
              <a:rPr lang="en-US" smtClean="0"/>
              <a:t>10/24/2024</a:t>
            </a:fld>
            <a:endParaRPr lang="en-US"/>
          </a:p>
        </p:txBody>
      </p:sp>
      <p:sp>
        <p:nvSpPr>
          <p:cNvPr id="5" name="Footer Placeholder 4">
            <a:extLst>
              <a:ext uri="{FF2B5EF4-FFF2-40B4-BE49-F238E27FC236}">
                <a16:creationId xmlns:a16="http://schemas.microsoft.com/office/drawing/2014/main" id="{D8D2D2B8-0A64-0089-0206-BBE418D56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909C3A-243D-8F55-2316-D0E4BFE5D852}"/>
              </a:ext>
            </a:extLst>
          </p:cNvPr>
          <p:cNvSpPr>
            <a:spLocks noGrp="1"/>
          </p:cNvSpPr>
          <p:nvPr>
            <p:ph type="sldNum" sz="quarter" idx="12"/>
          </p:nvPr>
        </p:nvSpPr>
        <p:spPr/>
        <p:txBody>
          <a:bodyPr/>
          <a:lstStyle/>
          <a:p>
            <a:fld id="{C86EC13E-F1D2-314A-AA08-EA7BB8A1BD08}" type="slidenum">
              <a:rPr lang="en-US" smtClean="0"/>
              <a:t>‹#›</a:t>
            </a:fld>
            <a:endParaRPr lang="en-US"/>
          </a:p>
        </p:txBody>
      </p:sp>
    </p:spTree>
    <p:extLst>
      <p:ext uri="{BB962C8B-B14F-4D97-AF65-F5344CB8AC3E}">
        <p14:creationId xmlns:p14="http://schemas.microsoft.com/office/powerpoint/2010/main" val="1192773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2104CF-BABD-8757-CBD8-1B9E71179A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BB9DBC-F37B-5C9F-7413-AAED654E1B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7A662D-F5DA-9C9C-4E4E-4689BFFB69CC}"/>
              </a:ext>
            </a:extLst>
          </p:cNvPr>
          <p:cNvSpPr>
            <a:spLocks noGrp="1"/>
          </p:cNvSpPr>
          <p:nvPr>
            <p:ph type="dt" sz="half" idx="10"/>
          </p:nvPr>
        </p:nvSpPr>
        <p:spPr/>
        <p:txBody>
          <a:bodyPr/>
          <a:lstStyle/>
          <a:p>
            <a:fld id="{A813F735-E22B-D642-AFB3-2FA058777284}" type="datetimeFigureOut">
              <a:rPr lang="en-US" smtClean="0"/>
              <a:t>10/24/2024</a:t>
            </a:fld>
            <a:endParaRPr lang="en-US"/>
          </a:p>
        </p:txBody>
      </p:sp>
      <p:sp>
        <p:nvSpPr>
          <p:cNvPr id="5" name="Footer Placeholder 4">
            <a:extLst>
              <a:ext uri="{FF2B5EF4-FFF2-40B4-BE49-F238E27FC236}">
                <a16:creationId xmlns:a16="http://schemas.microsoft.com/office/drawing/2014/main" id="{DA6B742B-42AC-66B8-9512-0D3139A704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99A00F-CD95-2289-13DD-212567C6918F}"/>
              </a:ext>
            </a:extLst>
          </p:cNvPr>
          <p:cNvSpPr>
            <a:spLocks noGrp="1"/>
          </p:cNvSpPr>
          <p:nvPr>
            <p:ph type="sldNum" sz="quarter" idx="12"/>
          </p:nvPr>
        </p:nvSpPr>
        <p:spPr/>
        <p:txBody>
          <a:bodyPr/>
          <a:lstStyle/>
          <a:p>
            <a:fld id="{C86EC13E-F1D2-314A-AA08-EA7BB8A1BD08}" type="slidenum">
              <a:rPr lang="en-US" smtClean="0"/>
              <a:t>‹#›</a:t>
            </a:fld>
            <a:endParaRPr lang="en-US"/>
          </a:p>
        </p:txBody>
      </p:sp>
    </p:spTree>
    <p:extLst>
      <p:ext uri="{BB962C8B-B14F-4D97-AF65-F5344CB8AC3E}">
        <p14:creationId xmlns:p14="http://schemas.microsoft.com/office/powerpoint/2010/main" val="2959191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2C1D3-DFDA-FD68-4420-51AEA896C2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5B7BDA-91E2-412D-82A2-349EB52752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F69AA7-4D43-4A99-91A6-D98A20567148}"/>
              </a:ext>
            </a:extLst>
          </p:cNvPr>
          <p:cNvSpPr>
            <a:spLocks noGrp="1"/>
          </p:cNvSpPr>
          <p:nvPr>
            <p:ph type="dt" sz="half" idx="10"/>
          </p:nvPr>
        </p:nvSpPr>
        <p:spPr/>
        <p:txBody>
          <a:bodyPr/>
          <a:lstStyle/>
          <a:p>
            <a:fld id="{A813F735-E22B-D642-AFB3-2FA058777284}" type="datetimeFigureOut">
              <a:rPr lang="en-US" smtClean="0"/>
              <a:t>10/24/2024</a:t>
            </a:fld>
            <a:endParaRPr lang="en-US"/>
          </a:p>
        </p:txBody>
      </p:sp>
      <p:sp>
        <p:nvSpPr>
          <p:cNvPr id="5" name="Footer Placeholder 4">
            <a:extLst>
              <a:ext uri="{FF2B5EF4-FFF2-40B4-BE49-F238E27FC236}">
                <a16:creationId xmlns:a16="http://schemas.microsoft.com/office/drawing/2014/main" id="{981B03A2-2FE2-9592-0A00-1C29BB7FC3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AD97F-277F-EF4C-90C5-A23CD2D6459C}"/>
              </a:ext>
            </a:extLst>
          </p:cNvPr>
          <p:cNvSpPr>
            <a:spLocks noGrp="1"/>
          </p:cNvSpPr>
          <p:nvPr>
            <p:ph type="sldNum" sz="quarter" idx="12"/>
          </p:nvPr>
        </p:nvSpPr>
        <p:spPr/>
        <p:txBody>
          <a:bodyPr/>
          <a:lstStyle/>
          <a:p>
            <a:fld id="{C86EC13E-F1D2-314A-AA08-EA7BB8A1BD08}" type="slidenum">
              <a:rPr lang="en-US" smtClean="0"/>
              <a:t>‹#›</a:t>
            </a:fld>
            <a:endParaRPr lang="en-US"/>
          </a:p>
        </p:txBody>
      </p:sp>
    </p:spTree>
    <p:extLst>
      <p:ext uri="{BB962C8B-B14F-4D97-AF65-F5344CB8AC3E}">
        <p14:creationId xmlns:p14="http://schemas.microsoft.com/office/powerpoint/2010/main" val="73432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13FA7-C856-BF0D-883F-C2B45687A1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C22F85-2275-0462-28FB-EE3E5CF7C4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91EB4A-2B85-1D0A-E445-176C9102DCC0}"/>
              </a:ext>
            </a:extLst>
          </p:cNvPr>
          <p:cNvSpPr>
            <a:spLocks noGrp="1"/>
          </p:cNvSpPr>
          <p:nvPr>
            <p:ph type="dt" sz="half" idx="10"/>
          </p:nvPr>
        </p:nvSpPr>
        <p:spPr/>
        <p:txBody>
          <a:bodyPr/>
          <a:lstStyle/>
          <a:p>
            <a:fld id="{A813F735-E22B-D642-AFB3-2FA058777284}" type="datetimeFigureOut">
              <a:rPr lang="en-US" smtClean="0"/>
              <a:t>10/24/2024</a:t>
            </a:fld>
            <a:endParaRPr lang="en-US"/>
          </a:p>
        </p:txBody>
      </p:sp>
      <p:sp>
        <p:nvSpPr>
          <p:cNvPr id="5" name="Footer Placeholder 4">
            <a:extLst>
              <a:ext uri="{FF2B5EF4-FFF2-40B4-BE49-F238E27FC236}">
                <a16:creationId xmlns:a16="http://schemas.microsoft.com/office/drawing/2014/main" id="{C143EEBC-6793-CA7C-1504-90B042995A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2CBB2B-2AF9-3E67-076E-F6C7F54C8AA3}"/>
              </a:ext>
            </a:extLst>
          </p:cNvPr>
          <p:cNvSpPr>
            <a:spLocks noGrp="1"/>
          </p:cNvSpPr>
          <p:nvPr>
            <p:ph type="sldNum" sz="quarter" idx="12"/>
          </p:nvPr>
        </p:nvSpPr>
        <p:spPr/>
        <p:txBody>
          <a:bodyPr/>
          <a:lstStyle/>
          <a:p>
            <a:fld id="{C86EC13E-F1D2-314A-AA08-EA7BB8A1BD08}" type="slidenum">
              <a:rPr lang="en-US" smtClean="0"/>
              <a:t>‹#›</a:t>
            </a:fld>
            <a:endParaRPr lang="en-US"/>
          </a:p>
        </p:txBody>
      </p:sp>
    </p:spTree>
    <p:extLst>
      <p:ext uri="{BB962C8B-B14F-4D97-AF65-F5344CB8AC3E}">
        <p14:creationId xmlns:p14="http://schemas.microsoft.com/office/powerpoint/2010/main" val="2938133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725A2-354D-9ACE-7568-BA4A5DAEE2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F346B5-A541-72A7-2C25-1036F9AD32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ECDDA5-0C5B-DF5D-5499-9F156DD4C3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161622-EA16-2BFE-EEF6-354AEE8D7926}"/>
              </a:ext>
            </a:extLst>
          </p:cNvPr>
          <p:cNvSpPr>
            <a:spLocks noGrp="1"/>
          </p:cNvSpPr>
          <p:nvPr>
            <p:ph type="dt" sz="half" idx="10"/>
          </p:nvPr>
        </p:nvSpPr>
        <p:spPr/>
        <p:txBody>
          <a:bodyPr/>
          <a:lstStyle/>
          <a:p>
            <a:fld id="{A813F735-E22B-D642-AFB3-2FA058777284}" type="datetimeFigureOut">
              <a:rPr lang="en-US" smtClean="0"/>
              <a:t>10/24/2024</a:t>
            </a:fld>
            <a:endParaRPr lang="en-US"/>
          </a:p>
        </p:txBody>
      </p:sp>
      <p:sp>
        <p:nvSpPr>
          <p:cNvPr id="6" name="Footer Placeholder 5">
            <a:extLst>
              <a:ext uri="{FF2B5EF4-FFF2-40B4-BE49-F238E27FC236}">
                <a16:creationId xmlns:a16="http://schemas.microsoft.com/office/drawing/2014/main" id="{A9F39AF1-B083-ED2E-3D19-11970248EB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CC9F42-17E0-E28B-F2E8-C177F89E6071}"/>
              </a:ext>
            </a:extLst>
          </p:cNvPr>
          <p:cNvSpPr>
            <a:spLocks noGrp="1"/>
          </p:cNvSpPr>
          <p:nvPr>
            <p:ph type="sldNum" sz="quarter" idx="12"/>
          </p:nvPr>
        </p:nvSpPr>
        <p:spPr/>
        <p:txBody>
          <a:bodyPr/>
          <a:lstStyle/>
          <a:p>
            <a:fld id="{C86EC13E-F1D2-314A-AA08-EA7BB8A1BD08}" type="slidenum">
              <a:rPr lang="en-US" smtClean="0"/>
              <a:t>‹#›</a:t>
            </a:fld>
            <a:endParaRPr lang="en-US"/>
          </a:p>
        </p:txBody>
      </p:sp>
    </p:spTree>
    <p:extLst>
      <p:ext uri="{BB962C8B-B14F-4D97-AF65-F5344CB8AC3E}">
        <p14:creationId xmlns:p14="http://schemas.microsoft.com/office/powerpoint/2010/main" val="351991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05B22-3891-6C65-3404-7D8F8C53EB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4A711D-CC3E-9CAE-B617-1828594C40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F6B614-4738-BD92-DB57-1906F3D42F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9487CF-180C-551E-04BD-0FCDBAC20F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FEDB2D-93E3-521E-E5E8-8C35E38F73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18C9A9-B6B5-8841-0247-8E195B563058}"/>
              </a:ext>
            </a:extLst>
          </p:cNvPr>
          <p:cNvSpPr>
            <a:spLocks noGrp="1"/>
          </p:cNvSpPr>
          <p:nvPr>
            <p:ph type="dt" sz="half" idx="10"/>
          </p:nvPr>
        </p:nvSpPr>
        <p:spPr/>
        <p:txBody>
          <a:bodyPr/>
          <a:lstStyle/>
          <a:p>
            <a:fld id="{A813F735-E22B-D642-AFB3-2FA058777284}" type="datetimeFigureOut">
              <a:rPr lang="en-US" smtClean="0"/>
              <a:t>10/24/2024</a:t>
            </a:fld>
            <a:endParaRPr lang="en-US"/>
          </a:p>
        </p:txBody>
      </p:sp>
      <p:sp>
        <p:nvSpPr>
          <p:cNvPr id="8" name="Footer Placeholder 7">
            <a:extLst>
              <a:ext uri="{FF2B5EF4-FFF2-40B4-BE49-F238E27FC236}">
                <a16:creationId xmlns:a16="http://schemas.microsoft.com/office/drawing/2014/main" id="{73426751-6E5F-5A50-9E89-712C4BF2C0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F0DFB3-7864-6402-8503-847084E8C39C}"/>
              </a:ext>
            </a:extLst>
          </p:cNvPr>
          <p:cNvSpPr>
            <a:spLocks noGrp="1"/>
          </p:cNvSpPr>
          <p:nvPr>
            <p:ph type="sldNum" sz="quarter" idx="12"/>
          </p:nvPr>
        </p:nvSpPr>
        <p:spPr/>
        <p:txBody>
          <a:bodyPr/>
          <a:lstStyle/>
          <a:p>
            <a:fld id="{C86EC13E-F1D2-314A-AA08-EA7BB8A1BD08}" type="slidenum">
              <a:rPr lang="en-US" smtClean="0"/>
              <a:t>‹#›</a:t>
            </a:fld>
            <a:endParaRPr lang="en-US"/>
          </a:p>
        </p:txBody>
      </p:sp>
    </p:spTree>
    <p:extLst>
      <p:ext uri="{BB962C8B-B14F-4D97-AF65-F5344CB8AC3E}">
        <p14:creationId xmlns:p14="http://schemas.microsoft.com/office/powerpoint/2010/main" val="971978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85718-4AA2-29E1-57CF-8738EF13B7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E21DE3-AC2D-18C4-83DD-B3CFEF0A4DBA}"/>
              </a:ext>
            </a:extLst>
          </p:cNvPr>
          <p:cNvSpPr>
            <a:spLocks noGrp="1"/>
          </p:cNvSpPr>
          <p:nvPr>
            <p:ph type="dt" sz="half" idx="10"/>
          </p:nvPr>
        </p:nvSpPr>
        <p:spPr/>
        <p:txBody>
          <a:bodyPr/>
          <a:lstStyle/>
          <a:p>
            <a:fld id="{A813F735-E22B-D642-AFB3-2FA058777284}" type="datetimeFigureOut">
              <a:rPr lang="en-US" smtClean="0"/>
              <a:t>10/24/2024</a:t>
            </a:fld>
            <a:endParaRPr lang="en-US"/>
          </a:p>
        </p:txBody>
      </p:sp>
      <p:sp>
        <p:nvSpPr>
          <p:cNvPr id="4" name="Footer Placeholder 3">
            <a:extLst>
              <a:ext uri="{FF2B5EF4-FFF2-40B4-BE49-F238E27FC236}">
                <a16:creationId xmlns:a16="http://schemas.microsoft.com/office/drawing/2014/main" id="{C9E2DDB1-E8FF-098F-A833-3D7137B54A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4739A1-7960-69BA-B4A6-349B600BBBC7}"/>
              </a:ext>
            </a:extLst>
          </p:cNvPr>
          <p:cNvSpPr>
            <a:spLocks noGrp="1"/>
          </p:cNvSpPr>
          <p:nvPr>
            <p:ph type="sldNum" sz="quarter" idx="12"/>
          </p:nvPr>
        </p:nvSpPr>
        <p:spPr/>
        <p:txBody>
          <a:bodyPr/>
          <a:lstStyle/>
          <a:p>
            <a:fld id="{C86EC13E-F1D2-314A-AA08-EA7BB8A1BD08}" type="slidenum">
              <a:rPr lang="en-US" smtClean="0"/>
              <a:t>‹#›</a:t>
            </a:fld>
            <a:endParaRPr lang="en-US"/>
          </a:p>
        </p:txBody>
      </p:sp>
    </p:spTree>
    <p:extLst>
      <p:ext uri="{BB962C8B-B14F-4D97-AF65-F5344CB8AC3E}">
        <p14:creationId xmlns:p14="http://schemas.microsoft.com/office/powerpoint/2010/main" val="3249634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AE5E16-66AC-2A15-4DB5-D5B8996EF51C}"/>
              </a:ext>
            </a:extLst>
          </p:cNvPr>
          <p:cNvSpPr>
            <a:spLocks noGrp="1"/>
          </p:cNvSpPr>
          <p:nvPr>
            <p:ph type="dt" sz="half" idx="10"/>
          </p:nvPr>
        </p:nvSpPr>
        <p:spPr/>
        <p:txBody>
          <a:bodyPr/>
          <a:lstStyle/>
          <a:p>
            <a:fld id="{A813F735-E22B-D642-AFB3-2FA058777284}" type="datetimeFigureOut">
              <a:rPr lang="en-US" smtClean="0"/>
              <a:t>10/24/2024</a:t>
            </a:fld>
            <a:endParaRPr lang="en-US"/>
          </a:p>
        </p:txBody>
      </p:sp>
      <p:sp>
        <p:nvSpPr>
          <p:cNvPr id="3" name="Footer Placeholder 2">
            <a:extLst>
              <a:ext uri="{FF2B5EF4-FFF2-40B4-BE49-F238E27FC236}">
                <a16:creationId xmlns:a16="http://schemas.microsoft.com/office/drawing/2014/main" id="{3EA2954E-26F2-A153-EC5E-E61D269969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0CE38D-44CA-207B-EA26-7B39BC92E189}"/>
              </a:ext>
            </a:extLst>
          </p:cNvPr>
          <p:cNvSpPr>
            <a:spLocks noGrp="1"/>
          </p:cNvSpPr>
          <p:nvPr>
            <p:ph type="sldNum" sz="quarter" idx="12"/>
          </p:nvPr>
        </p:nvSpPr>
        <p:spPr/>
        <p:txBody>
          <a:bodyPr/>
          <a:lstStyle/>
          <a:p>
            <a:fld id="{C86EC13E-F1D2-314A-AA08-EA7BB8A1BD08}" type="slidenum">
              <a:rPr lang="en-US" smtClean="0"/>
              <a:t>‹#›</a:t>
            </a:fld>
            <a:endParaRPr lang="en-US"/>
          </a:p>
        </p:txBody>
      </p:sp>
    </p:spTree>
    <p:extLst>
      <p:ext uri="{BB962C8B-B14F-4D97-AF65-F5344CB8AC3E}">
        <p14:creationId xmlns:p14="http://schemas.microsoft.com/office/powerpoint/2010/main" val="1949759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5373-B00A-44B7-A3C7-ED8D8A03F9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E509A3-FE95-2A02-3D94-AC8E7565C6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297A30-C332-013C-A5B7-E06236568A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584294-BF86-8EC4-604C-D5674A84F45F}"/>
              </a:ext>
            </a:extLst>
          </p:cNvPr>
          <p:cNvSpPr>
            <a:spLocks noGrp="1"/>
          </p:cNvSpPr>
          <p:nvPr>
            <p:ph type="dt" sz="half" idx="10"/>
          </p:nvPr>
        </p:nvSpPr>
        <p:spPr/>
        <p:txBody>
          <a:bodyPr/>
          <a:lstStyle/>
          <a:p>
            <a:fld id="{A813F735-E22B-D642-AFB3-2FA058777284}" type="datetimeFigureOut">
              <a:rPr lang="en-US" smtClean="0"/>
              <a:t>10/24/2024</a:t>
            </a:fld>
            <a:endParaRPr lang="en-US"/>
          </a:p>
        </p:txBody>
      </p:sp>
      <p:sp>
        <p:nvSpPr>
          <p:cNvPr id="6" name="Footer Placeholder 5">
            <a:extLst>
              <a:ext uri="{FF2B5EF4-FFF2-40B4-BE49-F238E27FC236}">
                <a16:creationId xmlns:a16="http://schemas.microsoft.com/office/drawing/2014/main" id="{ED21044F-DF8B-9073-4CB5-AB49D09799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A21105-2D4A-0226-B44E-581EFA89869B}"/>
              </a:ext>
            </a:extLst>
          </p:cNvPr>
          <p:cNvSpPr>
            <a:spLocks noGrp="1"/>
          </p:cNvSpPr>
          <p:nvPr>
            <p:ph type="sldNum" sz="quarter" idx="12"/>
          </p:nvPr>
        </p:nvSpPr>
        <p:spPr/>
        <p:txBody>
          <a:bodyPr/>
          <a:lstStyle/>
          <a:p>
            <a:fld id="{C86EC13E-F1D2-314A-AA08-EA7BB8A1BD08}" type="slidenum">
              <a:rPr lang="en-US" smtClean="0"/>
              <a:t>‹#›</a:t>
            </a:fld>
            <a:endParaRPr lang="en-US"/>
          </a:p>
        </p:txBody>
      </p:sp>
    </p:spTree>
    <p:extLst>
      <p:ext uri="{BB962C8B-B14F-4D97-AF65-F5344CB8AC3E}">
        <p14:creationId xmlns:p14="http://schemas.microsoft.com/office/powerpoint/2010/main" val="3549212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885D1-530F-06DF-918C-E04174CD33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B0F0AD-CE0B-D36D-BBE0-C26C1BEB78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BA345A-C053-FC8B-1FCF-C7121BCA7F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CB7297-10AB-7905-69F5-9C073A8E49B7}"/>
              </a:ext>
            </a:extLst>
          </p:cNvPr>
          <p:cNvSpPr>
            <a:spLocks noGrp="1"/>
          </p:cNvSpPr>
          <p:nvPr>
            <p:ph type="dt" sz="half" idx="10"/>
          </p:nvPr>
        </p:nvSpPr>
        <p:spPr/>
        <p:txBody>
          <a:bodyPr/>
          <a:lstStyle/>
          <a:p>
            <a:fld id="{A813F735-E22B-D642-AFB3-2FA058777284}" type="datetimeFigureOut">
              <a:rPr lang="en-US" smtClean="0"/>
              <a:t>10/24/2024</a:t>
            </a:fld>
            <a:endParaRPr lang="en-US"/>
          </a:p>
        </p:txBody>
      </p:sp>
      <p:sp>
        <p:nvSpPr>
          <p:cNvPr id="6" name="Footer Placeholder 5">
            <a:extLst>
              <a:ext uri="{FF2B5EF4-FFF2-40B4-BE49-F238E27FC236}">
                <a16:creationId xmlns:a16="http://schemas.microsoft.com/office/drawing/2014/main" id="{3016A49A-48D8-755E-6BF0-54AA5F1712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2CB372-0E8A-2C54-846E-FEC34BFA1025}"/>
              </a:ext>
            </a:extLst>
          </p:cNvPr>
          <p:cNvSpPr>
            <a:spLocks noGrp="1"/>
          </p:cNvSpPr>
          <p:nvPr>
            <p:ph type="sldNum" sz="quarter" idx="12"/>
          </p:nvPr>
        </p:nvSpPr>
        <p:spPr/>
        <p:txBody>
          <a:bodyPr/>
          <a:lstStyle/>
          <a:p>
            <a:fld id="{C86EC13E-F1D2-314A-AA08-EA7BB8A1BD08}" type="slidenum">
              <a:rPr lang="en-US" smtClean="0"/>
              <a:t>‹#›</a:t>
            </a:fld>
            <a:endParaRPr lang="en-US"/>
          </a:p>
        </p:txBody>
      </p:sp>
    </p:spTree>
    <p:extLst>
      <p:ext uri="{BB962C8B-B14F-4D97-AF65-F5344CB8AC3E}">
        <p14:creationId xmlns:p14="http://schemas.microsoft.com/office/powerpoint/2010/main" val="397059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74E929-7D3C-A8B0-80DE-681A291DC0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724ABC-DBE5-78A1-30E6-6BB62E478F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ACA13-CA95-3C39-557B-AC36203A90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13F735-E22B-D642-AFB3-2FA058777284}" type="datetimeFigureOut">
              <a:rPr lang="en-US" smtClean="0"/>
              <a:t>10/24/2024</a:t>
            </a:fld>
            <a:endParaRPr lang="en-US"/>
          </a:p>
        </p:txBody>
      </p:sp>
      <p:sp>
        <p:nvSpPr>
          <p:cNvPr id="5" name="Footer Placeholder 4">
            <a:extLst>
              <a:ext uri="{FF2B5EF4-FFF2-40B4-BE49-F238E27FC236}">
                <a16:creationId xmlns:a16="http://schemas.microsoft.com/office/drawing/2014/main" id="{EE2B3769-DE95-D205-91C0-DCE0EE7495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826D5C-82BA-C6B6-0AE4-67F38354D4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EC13E-F1D2-314A-AA08-EA7BB8A1BD08}" type="slidenum">
              <a:rPr lang="en-US" smtClean="0"/>
              <a:t>‹#›</a:t>
            </a:fld>
            <a:endParaRPr lang="en-US"/>
          </a:p>
        </p:txBody>
      </p:sp>
    </p:spTree>
    <p:extLst>
      <p:ext uri="{BB962C8B-B14F-4D97-AF65-F5344CB8AC3E}">
        <p14:creationId xmlns:p14="http://schemas.microsoft.com/office/powerpoint/2010/main" val="2688394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uwyo.edu/ctl/divisions-and-initiatives/online-and-digital-learning/online-course-design-cycle.html"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Kgorton@uwyo.edu"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linkedin.com/in/oksanawasilik/" TargetMode="External"/><Relationship Id="rId5" Type="http://schemas.openxmlformats.org/officeDocument/2006/relationships/hyperlink" Target="mailto:Oksana@uwyo.edu" TargetMode="External"/><Relationship Id="rId4" Type="http://schemas.openxmlformats.org/officeDocument/2006/relationships/hyperlink" Target="https://www.linkedin.com/in/karengorton/"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trees in a forest&#10;&#10;Description automatically generated">
            <a:extLst>
              <a:ext uri="{FF2B5EF4-FFF2-40B4-BE49-F238E27FC236}">
                <a16:creationId xmlns:a16="http://schemas.microsoft.com/office/drawing/2014/main" id="{41F44AB4-A447-46EF-FDDA-8A782D322596}"/>
              </a:ext>
            </a:extLst>
          </p:cNvPr>
          <p:cNvPicPr>
            <a:picLocks noChangeAspect="1"/>
          </p:cNvPicPr>
          <p:nvPr/>
        </p:nvPicPr>
        <p:blipFill>
          <a:blip r:embed="rId2"/>
          <a:srcRect t="1797" r="9089" b="12580"/>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616DAF2-82A9-2282-1567-E21FF81FC004}"/>
              </a:ext>
            </a:extLst>
          </p:cNvPr>
          <p:cNvSpPr>
            <a:spLocks noGrp="1"/>
          </p:cNvSpPr>
          <p:nvPr>
            <p:ph type="ctrTitle"/>
          </p:nvPr>
        </p:nvSpPr>
        <p:spPr>
          <a:xfrm>
            <a:off x="477981" y="1122363"/>
            <a:ext cx="4023360" cy="3204134"/>
          </a:xfrm>
        </p:spPr>
        <p:txBody>
          <a:bodyPr anchor="b">
            <a:normAutofit/>
          </a:bodyPr>
          <a:lstStyle/>
          <a:p>
            <a:pPr algn="l"/>
            <a:r>
              <a:rPr lang="en-US" sz="4800">
                <a:solidFill>
                  <a:schemeClr val="bg1"/>
                </a:solidFill>
              </a:rPr>
              <a:t>Quality Assurance to Benchmarking-can we do it? </a:t>
            </a:r>
          </a:p>
        </p:txBody>
      </p:sp>
      <p:sp>
        <p:nvSpPr>
          <p:cNvPr id="3" name="Subtitle 2">
            <a:extLst>
              <a:ext uri="{FF2B5EF4-FFF2-40B4-BE49-F238E27FC236}">
                <a16:creationId xmlns:a16="http://schemas.microsoft.com/office/drawing/2014/main" id="{52662982-C25F-9974-BB93-015B74BE882E}"/>
              </a:ext>
            </a:extLst>
          </p:cNvPr>
          <p:cNvSpPr>
            <a:spLocks noGrp="1"/>
          </p:cNvSpPr>
          <p:nvPr>
            <p:ph type="subTitle" idx="1"/>
          </p:nvPr>
        </p:nvSpPr>
        <p:spPr>
          <a:xfrm>
            <a:off x="477980" y="4872922"/>
            <a:ext cx="4023359" cy="1208141"/>
          </a:xfrm>
        </p:spPr>
        <p:txBody>
          <a:bodyPr vert="horz" lIns="91440" tIns="45720" rIns="91440" bIns="45720" rtlCol="0">
            <a:normAutofit/>
          </a:bodyPr>
          <a:lstStyle/>
          <a:p>
            <a:pPr algn="l"/>
            <a:r>
              <a:rPr lang="en-US" sz="2000">
                <a:solidFill>
                  <a:schemeClr val="bg1"/>
                </a:solidFill>
              </a:rPr>
              <a:t>Karen Gorton, PhD, RN, FNP, MS</a:t>
            </a:r>
          </a:p>
          <a:p>
            <a:pPr algn="l"/>
            <a:r>
              <a:rPr lang="en-US" sz="2000">
                <a:solidFill>
                  <a:schemeClr val="bg1"/>
                </a:solidFill>
              </a:rPr>
              <a:t>Oksana Wasilik, PhD</a:t>
            </a:r>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1159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C2D0B2-5D74-80E3-ABA9-7DADFBFA3F56}"/>
              </a:ext>
            </a:extLst>
          </p:cNvPr>
          <p:cNvSpPr>
            <a:spLocks noGrp="1"/>
          </p:cNvSpPr>
          <p:nvPr>
            <p:ph type="title"/>
          </p:nvPr>
        </p:nvSpPr>
        <p:spPr>
          <a:xfrm>
            <a:off x="838200" y="365125"/>
            <a:ext cx="10515600" cy="1325563"/>
          </a:xfrm>
        </p:spPr>
        <p:txBody>
          <a:bodyPr>
            <a:normAutofit/>
          </a:bodyPr>
          <a:lstStyle/>
          <a:p>
            <a:r>
              <a:rPr lang="en-US" sz="4200">
                <a:cs typeface="Calibri Light"/>
              </a:rPr>
              <a:t>Alignment between CCNE and QM Standards</a:t>
            </a:r>
            <a:endParaRPr lang="en-US" sz="4200"/>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65CA63C0-7C9A-CB95-26C0-A23B54DA203F}"/>
              </a:ext>
            </a:extLst>
          </p:cNvPr>
          <p:cNvGraphicFramePr>
            <a:graphicFrameLocks noGrp="1"/>
          </p:cNvGraphicFramePr>
          <p:nvPr>
            <p:ph idx="1"/>
            <p:extLst>
              <p:ext uri="{D42A27DB-BD31-4B8C-83A1-F6EECF244321}">
                <p14:modId xmlns:p14="http://schemas.microsoft.com/office/powerpoint/2010/main" val="3705692997"/>
              </p:ext>
            </p:extLst>
          </p:nvPr>
        </p:nvGraphicFramePr>
        <p:xfrm>
          <a:off x="1859556" y="2228087"/>
          <a:ext cx="8472889" cy="3948880"/>
        </p:xfrm>
        <a:graphic>
          <a:graphicData uri="http://schemas.openxmlformats.org/drawingml/2006/table">
            <a:tbl>
              <a:tblPr firstRow="1" bandRow="1">
                <a:tableStyleId>{5C22544A-7EE6-4342-B048-85BDC9FD1C3A}</a:tableStyleId>
              </a:tblPr>
              <a:tblGrid>
                <a:gridCol w="4355029">
                  <a:extLst>
                    <a:ext uri="{9D8B030D-6E8A-4147-A177-3AD203B41FA5}">
                      <a16:colId xmlns:a16="http://schemas.microsoft.com/office/drawing/2014/main" val="501512520"/>
                    </a:ext>
                  </a:extLst>
                </a:gridCol>
                <a:gridCol w="4117860">
                  <a:extLst>
                    <a:ext uri="{9D8B030D-6E8A-4147-A177-3AD203B41FA5}">
                      <a16:colId xmlns:a16="http://schemas.microsoft.com/office/drawing/2014/main" val="1684793347"/>
                    </a:ext>
                  </a:extLst>
                </a:gridCol>
              </a:tblGrid>
              <a:tr h="469597">
                <a:tc>
                  <a:txBody>
                    <a:bodyPr/>
                    <a:lstStyle/>
                    <a:p>
                      <a:pPr lvl="0">
                        <a:buNone/>
                      </a:pPr>
                      <a:r>
                        <a:rPr lang="en-US" sz="2100" b="1" kern="1200" noProof="0">
                          <a:solidFill>
                            <a:schemeClr val="lt1"/>
                          </a:solidFill>
                          <a:latin typeface="+mn-lt"/>
                          <a:ea typeface="+mn-ea"/>
                          <a:cs typeface="+mn-cs"/>
                        </a:rPr>
                        <a:t>CCNE Standard III</a:t>
                      </a:r>
                      <a:endParaRPr lang="en-US" sz="2100" b="1" kern="1200">
                        <a:solidFill>
                          <a:schemeClr val="lt1"/>
                        </a:solidFill>
                        <a:latin typeface="+mn-lt"/>
                        <a:ea typeface="+mn-ea"/>
                        <a:cs typeface="+mn-cs"/>
                      </a:endParaRPr>
                    </a:p>
                  </a:txBody>
                  <a:tcPr marL="106726" marR="106726" marT="53363" marB="53363"/>
                </a:tc>
                <a:tc>
                  <a:txBody>
                    <a:bodyPr/>
                    <a:lstStyle/>
                    <a:p>
                      <a:r>
                        <a:rPr lang="en-US" sz="2100"/>
                        <a:t>QM Standards</a:t>
                      </a:r>
                    </a:p>
                  </a:txBody>
                  <a:tcPr marL="106726" marR="106726" marT="53363" marB="53363"/>
                </a:tc>
                <a:extLst>
                  <a:ext uri="{0D108BD9-81ED-4DB2-BD59-A6C34878D82A}">
                    <a16:rowId xmlns:a16="http://schemas.microsoft.com/office/drawing/2014/main" val="2613383685"/>
                  </a:ext>
                </a:extLst>
              </a:tr>
              <a:tr h="1109955">
                <a:tc>
                  <a:txBody>
                    <a:bodyPr/>
                    <a:lstStyle/>
                    <a:p>
                      <a:r>
                        <a:rPr lang="en-US" sz="2100"/>
                        <a:t>Program Quality: Curriculum and Teaching-Learning Practices – 12 Key Elements</a:t>
                      </a:r>
                    </a:p>
                  </a:txBody>
                  <a:tcPr marL="106726" marR="106726" marT="53363" marB="53363"/>
                </a:tc>
                <a:tc>
                  <a:txBody>
                    <a:bodyPr/>
                    <a:lstStyle/>
                    <a:p>
                      <a:r>
                        <a:rPr lang="en-US" sz="2100"/>
                        <a:t>SRS 4.4. Instructional materials represent up-to-date theory and practice in the discipline</a:t>
                      </a:r>
                    </a:p>
                  </a:txBody>
                  <a:tcPr marL="106726" marR="106726" marT="53363" marB="53363"/>
                </a:tc>
                <a:extLst>
                  <a:ext uri="{0D108BD9-81ED-4DB2-BD59-A6C34878D82A}">
                    <a16:rowId xmlns:a16="http://schemas.microsoft.com/office/drawing/2014/main" val="639732036"/>
                  </a:ext>
                </a:extLst>
              </a:tr>
              <a:tr h="789776">
                <a:tc>
                  <a:txBody>
                    <a:bodyPr/>
                    <a:lstStyle/>
                    <a:p>
                      <a:endParaRPr lang="en-US" sz="2100"/>
                    </a:p>
                  </a:txBody>
                  <a:tcPr marL="106726" marR="106726" marT="53363" marB="53363"/>
                </a:tc>
                <a:tc>
                  <a:txBody>
                    <a:bodyPr/>
                    <a:lstStyle/>
                    <a:p>
                      <a:r>
                        <a:rPr lang="en-US" sz="2100"/>
                        <a:t>GS 5. Learning Activities and Learner Interaction</a:t>
                      </a:r>
                    </a:p>
                  </a:txBody>
                  <a:tcPr marL="106726" marR="106726" marT="53363" marB="53363"/>
                </a:tc>
                <a:extLst>
                  <a:ext uri="{0D108BD9-81ED-4DB2-BD59-A6C34878D82A}">
                    <a16:rowId xmlns:a16="http://schemas.microsoft.com/office/drawing/2014/main" val="819299779"/>
                  </a:ext>
                </a:extLst>
              </a:tr>
              <a:tr h="789776">
                <a:tc>
                  <a:txBody>
                    <a:bodyPr/>
                    <a:lstStyle/>
                    <a:p>
                      <a:pPr lvl="0">
                        <a:buNone/>
                      </a:pPr>
                      <a:endParaRPr lang="en-US" sz="2100"/>
                    </a:p>
                  </a:txBody>
                  <a:tcPr marL="106726" marR="106726" marT="53363" marB="53363"/>
                </a:tc>
                <a:tc>
                  <a:txBody>
                    <a:bodyPr/>
                    <a:lstStyle/>
                    <a:p>
                      <a:pPr lvl="0">
                        <a:buNone/>
                      </a:pPr>
                      <a:r>
                        <a:rPr lang="en-US" sz="2100"/>
                        <a:t>GS 2 – Learning Objectives (Competencies)</a:t>
                      </a:r>
                    </a:p>
                  </a:txBody>
                  <a:tcPr marL="106726" marR="106726" marT="53363" marB="53363"/>
                </a:tc>
                <a:extLst>
                  <a:ext uri="{0D108BD9-81ED-4DB2-BD59-A6C34878D82A}">
                    <a16:rowId xmlns:a16="http://schemas.microsoft.com/office/drawing/2014/main" val="1669200024"/>
                  </a:ext>
                </a:extLst>
              </a:tr>
              <a:tr h="789776">
                <a:tc>
                  <a:txBody>
                    <a:bodyPr/>
                    <a:lstStyle/>
                    <a:p>
                      <a:pPr lvl="0">
                        <a:buNone/>
                      </a:pPr>
                      <a:endParaRPr lang="en-US" sz="2100"/>
                    </a:p>
                  </a:txBody>
                  <a:tcPr marL="106726" marR="106726" marT="53363" marB="53363"/>
                </a:tc>
                <a:tc>
                  <a:txBody>
                    <a:bodyPr/>
                    <a:lstStyle/>
                    <a:p>
                      <a:pPr lvl="0">
                        <a:buNone/>
                      </a:pPr>
                      <a:r>
                        <a:rPr lang="en-US" sz="2100"/>
                        <a:t>GS 3 – Assessment and Measurement</a:t>
                      </a:r>
                    </a:p>
                  </a:txBody>
                  <a:tcPr marL="106726" marR="106726" marT="53363" marB="53363"/>
                </a:tc>
                <a:extLst>
                  <a:ext uri="{0D108BD9-81ED-4DB2-BD59-A6C34878D82A}">
                    <a16:rowId xmlns:a16="http://schemas.microsoft.com/office/drawing/2014/main" val="4584355"/>
                  </a:ext>
                </a:extLst>
              </a:tr>
            </a:tbl>
          </a:graphicData>
        </a:graphic>
      </p:graphicFrame>
    </p:spTree>
    <p:extLst>
      <p:ext uri="{BB962C8B-B14F-4D97-AF65-F5344CB8AC3E}">
        <p14:creationId xmlns:p14="http://schemas.microsoft.com/office/powerpoint/2010/main" val="187711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FD813-1588-CDD3-46C2-5D4014A8734F}"/>
              </a:ext>
            </a:extLst>
          </p:cNvPr>
          <p:cNvSpPr>
            <a:spLocks noGrp="1"/>
          </p:cNvSpPr>
          <p:nvPr>
            <p:ph type="title"/>
          </p:nvPr>
        </p:nvSpPr>
        <p:spPr>
          <a:xfrm>
            <a:off x="838200" y="365125"/>
            <a:ext cx="10515600" cy="1325563"/>
          </a:xfrm>
        </p:spPr>
        <p:txBody>
          <a:bodyPr>
            <a:normAutofit/>
          </a:bodyPr>
          <a:lstStyle/>
          <a:p>
            <a:r>
              <a:rPr lang="en-US" sz="4200">
                <a:cs typeface="Calibri Light"/>
              </a:rPr>
              <a:t>The Process: Faculty Professional Development</a:t>
            </a:r>
            <a:endParaRPr lang="en-US" sz="4200"/>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3437E55-5CCE-26E9-F81B-92155B3E87C3}"/>
              </a:ext>
            </a:extLst>
          </p:cNvPr>
          <p:cNvGraphicFramePr>
            <a:graphicFrameLocks noGrp="1"/>
          </p:cNvGraphicFramePr>
          <p:nvPr>
            <p:ph idx="1"/>
            <p:extLst>
              <p:ext uri="{D42A27DB-BD31-4B8C-83A1-F6EECF244321}">
                <p14:modId xmlns:p14="http://schemas.microsoft.com/office/powerpoint/2010/main" val="54323956"/>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7788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603E24-F486-5377-A6BE-2209EA42A499}"/>
              </a:ext>
            </a:extLst>
          </p:cNvPr>
          <p:cNvSpPr>
            <a:spLocks noGrp="1"/>
          </p:cNvSpPr>
          <p:nvPr>
            <p:ph type="title"/>
          </p:nvPr>
        </p:nvSpPr>
        <p:spPr>
          <a:xfrm>
            <a:off x="838200" y="365125"/>
            <a:ext cx="5558489" cy="1325563"/>
          </a:xfrm>
        </p:spPr>
        <p:txBody>
          <a:bodyPr>
            <a:normAutofit/>
          </a:bodyPr>
          <a:lstStyle/>
          <a:p>
            <a:r>
              <a:rPr lang="en-US" dirty="0">
                <a:ea typeface="Calibri Light"/>
                <a:cs typeface="Calibri Light"/>
              </a:rPr>
              <a:t>The Process – Course Redesign </a:t>
            </a:r>
            <a:endParaRPr lang="en-US" dirty="0"/>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67836AC-A7A9-2CAD-5B4A-D8B72098A636}"/>
              </a:ext>
            </a:extLst>
          </p:cNvPr>
          <p:cNvSpPr>
            <a:spLocks noGrp="1"/>
          </p:cNvSpPr>
          <p:nvPr>
            <p:ph idx="1"/>
          </p:nvPr>
        </p:nvSpPr>
        <p:spPr>
          <a:xfrm>
            <a:off x="838200" y="1825625"/>
            <a:ext cx="5558489" cy="4351338"/>
          </a:xfrm>
        </p:spPr>
        <p:txBody>
          <a:bodyPr vert="horz" lIns="91440" tIns="45720" rIns="91440" bIns="45720" rtlCol="0" anchor="t">
            <a:normAutofit/>
          </a:bodyPr>
          <a:lstStyle/>
          <a:p>
            <a:r>
              <a:rPr lang="en-US" sz="2000" dirty="0">
                <a:ea typeface="Calibri"/>
                <a:cs typeface="Calibri"/>
              </a:rPr>
              <a:t>Pilot course going through updated design process</a:t>
            </a:r>
          </a:p>
          <a:p>
            <a:pPr lvl="1"/>
            <a:r>
              <a:rPr lang="en-US" sz="2000" dirty="0">
                <a:ea typeface="Calibri"/>
                <a:cs typeface="Calibri"/>
              </a:rPr>
              <a:t>Collaboration with Online &amp; Continuing Education Vice Provost's office</a:t>
            </a:r>
          </a:p>
          <a:p>
            <a:pPr lvl="1"/>
            <a:r>
              <a:rPr lang="en-US" sz="2000" dirty="0">
                <a:ea typeface="Calibri"/>
                <a:cs typeface="Calibri"/>
              </a:rPr>
              <a:t>Collaboration with Instructional Designers</a:t>
            </a:r>
          </a:p>
          <a:p>
            <a:pPr lvl="1"/>
            <a:r>
              <a:rPr lang="en-US" sz="2000" dirty="0">
                <a:ea typeface="Calibri"/>
                <a:cs typeface="Calibri"/>
              </a:rPr>
              <a:t>Collaboration with Librarians </a:t>
            </a:r>
          </a:p>
          <a:p>
            <a:pPr lvl="1"/>
            <a:endParaRPr lang="en-US" sz="2000" dirty="0">
              <a:ea typeface="Calibri"/>
              <a:cs typeface="Calibri"/>
            </a:endParaRPr>
          </a:p>
          <a:p>
            <a:r>
              <a:rPr lang="en-US" sz="2000" dirty="0">
                <a:ea typeface="Calibri"/>
                <a:cs typeface="Calibri"/>
              </a:rPr>
              <a:t>Nine of the BSN completion courses are scheduled for the updated design process in Spring 25</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702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681C32C-7AFC-4BB3-9088-65CBDFC5D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5D820D-4268-2F73-F6AF-315ADC786676}"/>
              </a:ext>
            </a:extLst>
          </p:cNvPr>
          <p:cNvSpPr>
            <a:spLocks noGrp="1"/>
          </p:cNvSpPr>
          <p:nvPr>
            <p:ph type="title"/>
          </p:nvPr>
        </p:nvSpPr>
        <p:spPr>
          <a:xfrm>
            <a:off x="917275" y="4583953"/>
            <a:ext cx="4685857" cy="1465973"/>
          </a:xfrm>
        </p:spPr>
        <p:txBody>
          <a:bodyPr vert="horz" lIns="91440" tIns="45720" rIns="91440" bIns="45720" rtlCol="0" anchor="t">
            <a:normAutofit/>
          </a:bodyPr>
          <a:lstStyle/>
          <a:p>
            <a:r>
              <a:rPr lang="en-US" sz="4000"/>
              <a:t>Four Design Phases</a:t>
            </a:r>
          </a:p>
        </p:txBody>
      </p:sp>
      <p:pic>
        <p:nvPicPr>
          <p:cNvPr id="4" name="Picture 3" descr="Design Phases. Click here to view an acceible version">
            <a:extLst>
              <a:ext uri="{FF2B5EF4-FFF2-40B4-BE49-F238E27FC236}">
                <a16:creationId xmlns:a16="http://schemas.microsoft.com/office/drawing/2014/main" id="{1FE0F814-AA88-AD5C-FF84-97DE99177FDC}"/>
              </a:ext>
            </a:extLst>
          </p:cNvPr>
          <p:cNvPicPr>
            <a:picLocks noChangeAspect="1"/>
          </p:cNvPicPr>
          <p:nvPr/>
        </p:nvPicPr>
        <p:blipFill>
          <a:blip r:embed="rId2"/>
          <a:srcRect b="8379"/>
          <a:stretch/>
        </p:blipFill>
        <p:spPr>
          <a:xfrm>
            <a:off x="20" y="432"/>
            <a:ext cx="12191980" cy="4244759"/>
          </a:xfrm>
          <a:prstGeom prst="rect">
            <a:avLst/>
          </a:prstGeom>
        </p:spPr>
      </p:pic>
      <p:sp>
        <p:nvSpPr>
          <p:cNvPr id="5" name="TextBox 4">
            <a:extLst>
              <a:ext uri="{FF2B5EF4-FFF2-40B4-BE49-F238E27FC236}">
                <a16:creationId xmlns:a16="http://schemas.microsoft.com/office/drawing/2014/main" id="{250B3993-8CAA-8726-56B8-CCEBD066F643}"/>
              </a:ext>
            </a:extLst>
          </p:cNvPr>
          <p:cNvSpPr txBox="1"/>
          <p:nvPr/>
        </p:nvSpPr>
        <p:spPr>
          <a:xfrm>
            <a:off x="6096000" y="4583953"/>
            <a:ext cx="5638800" cy="1465973"/>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a:t>Retrieved from </a:t>
            </a:r>
            <a:r>
              <a:rPr lang="en-US" sz="2000">
                <a:hlinkClick r:id="rId3"/>
              </a:rPr>
              <a:t>https://www.uwyo.edu/ctl/divisions-and-initiatives/online-and-digital-learning/online-course-design-cycle.html</a:t>
            </a:r>
            <a:r>
              <a:rPr lang="en-US" sz="2000"/>
              <a:t> </a:t>
            </a:r>
          </a:p>
        </p:txBody>
      </p:sp>
      <p:sp>
        <p:nvSpPr>
          <p:cNvPr id="27" name="Rectangle 26">
            <a:extLst>
              <a:ext uri="{FF2B5EF4-FFF2-40B4-BE49-F238E27FC236}">
                <a16:creationId xmlns:a16="http://schemas.microsoft.com/office/drawing/2014/main" id="{199C0ED0-69DE-4C31-A5CF-E2A46FD30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D42B8BD-40AF-488E-8A79-D7256C917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6382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8D8F5D-9F06-6D68-8584-40035B3C55DA}"/>
              </a:ext>
            </a:extLst>
          </p:cNvPr>
          <p:cNvSpPr>
            <a:spLocks noGrp="1"/>
          </p:cNvSpPr>
          <p:nvPr>
            <p:ph type="title"/>
          </p:nvPr>
        </p:nvSpPr>
        <p:spPr>
          <a:xfrm>
            <a:off x="1901162" y="3050434"/>
            <a:ext cx="3722933" cy="757130"/>
          </a:xfrm>
          <a:ln w="25400" cap="sq">
            <a:solidFill>
              <a:srgbClr val="FFFFFF"/>
            </a:solidFill>
            <a:miter lim="800000"/>
          </a:ln>
        </p:spPr>
        <p:txBody>
          <a:bodyPr wrap="square">
            <a:normAutofit/>
          </a:bodyPr>
          <a:lstStyle/>
          <a:p>
            <a:pPr algn="ctr"/>
            <a:r>
              <a:rPr lang="en-US" sz="2400">
                <a:solidFill>
                  <a:srgbClr val="FFFFFF"/>
                </a:solidFill>
                <a:cs typeface="Calibri Light"/>
              </a:rPr>
              <a:t>Curricular Redesign Process: Audience Feedback</a:t>
            </a:r>
            <a:endParaRPr lang="en-US" sz="2400">
              <a:solidFill>
                <a:srgbClr val="FFFFFF"/>
              </a:solidFill>
            </a:endParaRPr>
          </a:p>
        </p:txBody>
      </p:sp>
      <p:sp>
        <p:nvSpPr>
          <p:cNvPr id="13" name="Rectangle 12">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B5722BC-5A2A-31CE-99E7-37F412D67A4F}"/>
              </a:ext>
            </a:extLst>
          </p:cNvPr>
          <p:cNvSpPr>
            <a:spLocks noGrp="1"/>
          </p:cNvSpPr>
          <p:nvPr>
            <p:ph sz="half" idx="1"/>
          </p:nvPr>
        </p:nvSpPr>
        <p:spPr>
          <a:xfrm>
            <a:off x="6574536" y="640080"/>
            <a:ext cx="5053066" cy="2546604"/>
          </a:xfrm>
        </p:spPr>
        <p:txBody>
          <a:bodyPr vert="horz" lIns="91440" tIns="45720" rIns="91440" bIns="45720" rtlCol="0">
            <a:normAutofit/>
          </a:bodyPr>
          <a:lstStyle/>
          <a:p>
            <a:r>
              <a:rPr lang="en-US" sz="2000">
                <a:ea typeface="Calibri"/>
                <a:cs typeface="Calibri"/>
              </a:rPr>
              <a:t>Strengths</a:t>
            </a:r>
            <a:endParaRPr lang="en-US" sz="2000"/>
          </a:p>
        </p:txBody>
      </p:sp>
      <p:sp>
        <p:nvSpPr>
          <p:cNvPr id="4" name="Content Placeholder 3">
            <a:extLst>
              <a:ext uri="{FF2B5EF4-FFF2-40B4-BE49-F238E27FC236}">
                <a16:creationId xmlns:a16="http://schemas.microsoft.com/office/drawing/2014/main" id="{93E5492B-C16C-C191-11CD-058C2F9CC3DD}"/>
              </a:ext>
            </a:extLst>
          </p:cNvPr>
          <p:cNvSpPr>
            <a:spLocks noGrp="1"/>
          </p:cNvSpPr>
          <p:nvPr>
            <p:ph sz="half" idx="2"/>
          </p:nvPr>
        </p:nvSpPr>
        <p:spPr>
          <a:xfrm>
            <a:off x="6570204" y="3671315"/>
            <a:ext cx="5057398" cy="2546605"/>
          </a:xfrm>
        </p:spPr>
        <p:txBody>
          <a:bodyPr vert="horz" lIns="91440" tIns="45720" rIns="91440" bIns="45720" rtlCol="0">
            <a:normAutofit/>
          </a:bodyPr>
          <a:lstStyle/>
          <a:p>
            <a:r>
              <a:rPr lang="en-US" sz="2000">
                <a:ea typeface="Calibri"/>
                <a:cs typeface="Calibri"/>
              </a:rPr>
              <a:t>Weakness</a:t>
            </a:r>
            <a:endParaRPr lang="en-US" sz="2000"/>
          </a:p>
        </p:txBody>
      </p:sp>
    </p:spTree>
    <p:extLst>
      <p:ext uri="{BB962C8B-B14F-4D97-AF65-F5344CB8AC3E}">
        <p14:creationId xmlns:p14="http://schemas.microsoft.com/office/powerpoint/2010/main" val="1899448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BADD7C-A8F4-E6CB-DFD0-D5F8863DAC74}"/>
              </a:ext>
            </a:extLst>
          </p:cNvPr>
          <p:cNvSpPr>
            <a:spLocks noGrp="1"/>
          </p:cNvSpPr>
          <p:nvPr>
            <p:ph type="title"/>
          </p:nvPr>
        </p:nvSpPr>
        <p:spPr>
          <a:xfrm>
            <a:off x="838200" y="365125"/>
            <a:ext cx="5558489" cy="1325563"/>
          </a:xfrm>
        </p:spPr>
        <p:txBody>
          <a:bodyPr>
            <a:normAutofit/>
          </a:bodyPr>
          <a:lstStyle/>
          <a:p>
            <a:r>
              <a:rPr lang="en-US" dirty="0">
                <a:ea typeface="Calibri Light"/>
                <a:cs typeface="Calibri Light"/>
              </a:rPr>
              <a:t>Next steps</a:t>
            </a:r>
            <a:endParaRPr lang="en-US" dirty="0"/>
          </a:p>
        </p:txBody>
      </p:sp>
      <p:sp>
        <p:nvSpPr>
          <p:cNvPr id="46" name="Freeform: Shape 45">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Content Placeholder 2">
            <a:extLst>
              <a:ext uri="{FF2B5EF4-FFF2-40B4-BE49-F238E27FC236}">
                <a16:creationId xmlns:a16="http://schemas.microsoft.com/office/drawing/2014/main" id="{046DD317-2FE2-49A4-F7C4-71AE446EF294}"/>
              </a:ext>
            </a:extLst>
          </p:cNvPr>
          <p:cNvSpPr>
            <a:spLocks noGrp="1"/>
          </p:cNvSpPr>
          <p:nvPr>
            <p:ph idx="1"/>
          </p:nvPr>
        </p:nvSpPr>
        <p:spPr>
          <a:xfrm>
            <a:off x="838200" y="1825625"/>
            <a:ext cx="5558489" cy="4351338"/>
          </a:xfrm>
        </p:spPr>
        <p:txBody>
          <a:bodyPr vert="horz" lIns="91440" tIns="45720" rIns="91440" bIns="45720" rtlCol="0">
            <a:normAutofit/>
          </a:bodyPr>
          <a:lstStyle/>
          <a:p>
            <a:r>
              <a:rPr lang="en-US">
                <a:ea typeface="Calibri"/>
                <a:cs typeface="Calibri"/>
              </a:rPr>
              <a:t>Complete the update for all 13 BSNc (Bachelor of Science in Nursing Completion) courses to launch in Fall 2025</a:t>
            </a:r>
          </a:p>
          <a:p>
            <a:r>
              <a:rPr lang="en-US">
                <a:ea typeface="Calibri"/>
                <a:cs typeface="Calibri"/>
              </a:rPr>
              <a:t>? QM Certification ?</a:t>
            </a:r>
          </a:p>
          <a:p>
            <a:pPr lvl="1">
              <a:buFont typeface="Courier New" panose="020B0604020202020204" pitchFamily="34" charset="0"/>
              <a:buChar char="o"/>
            </a:pPr>
            <a:r>
              <a:rPr lang="en-US">
                <a:ea typeface="Calibri"/>
                <a:cs typeface="Calibri"/>
              </a:rPr>
              <a:t>Individual Courses</a:t>
            </a:r>
          </a:p>
          <a:p>
            <a:pPr lvl="1">
              <a:buFont typeface="Courier New" panose="020B0604020202020204" pitchFamily="34" charset="0"/>
              <a:buChar char="o"/>
            </a:pPr>
            <a:r>
              <a:rPr lang="en-US">
                <a:ea typeface="Calibri"/>
                <a:cs typeface="Calibri"/>
              </a:rPr>
              <a:t>Whole Program </a:t>
            </a:r>
          </a:p>
          <a:p>
            <a:r>
              <a:rPr lang="en-US">
                <a:ea typeface="Calibri"/>
                <a:cs typeface="Calibri"/>
              </a:rPr>
              <a:t>QM Benchmarking</a:t>
            </a:r>
          </a:p>
          <a:p>
            <a:pPr lvl="1">
              <a:buFont typeface="Courier New" panose="020B0604020202020204" pitchFamily="34" charset="0"/>
              <a:buChar char="o"/>
            </a:pPr>
            <a:endParaRPr lang="en-US">
              <a:ea typeface="Calibri"/>
              <a:cs typeface="Calibri"/>
            </a:endParaRPr>
          </a:p>
        </p:txBody>
      </p:sp>
      <p:sp>
        <p:nvSpPr>
          <p:cNvPr id="48" name="Oval 47">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Block Arc 48">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eeform: Shape 49">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51" name="Straight Connector 50">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3" name="Arc 52">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785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990B959-44EF-B937-CA7B-3EBD23C1CD13}"/>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100" kern="1200">
                <a:solidFill>
                  <a:srgbClr val="FFFFFF"/>
                </a:solidFill>
                <a:latin typeface="+mj-lt"/>
                <a:ea typeface="+mj-ea"/>
                <a:cs typeface="+mj-cs"/>
              </a:rPr>
              <a:t>QM Implementation Model</a:t>
            </a:r>
          </a:p>
        </p:txBody>
      </p:sp>
      <p:pic>
        <p:nvPicPr>
          <p:cNvPr id="5" name="Content Placeholder 4" descr="A diagram of a process&#10;&#10;Description automatically generated">
            <a:extLst>
              <a:ext uri="{FF2B5EF4-FFF2-40B4-BE49-F238E27FC236}">
                <a16:creationId xmlns:a16="http://schemas.microsoft.com/office/drawing/2014/main" id="{26DB0D54-AF53-F807-4539-1F371D4109D2}"/>
              </a:ext>
            </a:extLst>
          </p:cNvPr>
          <p:cNvPicPr>
            <a:picLocks noGrp="1" noChangeAspect="1"/>
          </p:cNvPicPr>
          <p:nvPr>
            <p:ph idx="1"/>
          </p:nvPr>
        </p:nvPicPr>
        <p:blipFill>
          <a:blip r:embed="rId2"/>
          <a:stretch>
            <a:fillRect/>
          </a:stretch>
        </p:blipFill>
        <p:spPr>
          <a:xfrm>
            <a:off x="4502428" y="2263849"/>
            <a:ext cx="7225748" cy="2330302"/>
          </a:xfrm>
          <a:prstGeom prst="rect">
            <a:avLst/>
          </a:prstGeom>
        </p:spPr>
      </p:pic>
    </p:spTree>
    <p:extLst>
      <p:ext uri="{BB962C8B-B14F-4D97-AF65-F5344CB8AC3E}">
        <p14:creationId xmlns:p14="http://schemas.microsoft.com/office/powerpoint/2010/main" val="2819550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trees in a forest&#10;&#10;Description automatically generated">
            <a:extLst>
              <a:ext uri="{FF2B5EF4-FFF2-40B4-BE49-F238E27FC236}">
                <a16:creationId xmlns:a16="http://schemas.microsoft.com/office/drawing/2014/main" id="{BD746059-5A43-2A6B-E791-4455826A7351}"/>
              </a:ext>
            </a:extLst>
          </p:cNvPr>
          <p:cNvPicPr>
            <a:picLocks noChangeAspect="1"/>
          </p:cNvPicPr>
          <p:nvPr/>
        </p:nvPicPr>
        <p:blipFill>
          <a:blip r:embed="rId2"/>
          <a:srcRect b="15568"/>
          <a:stretch/>
        </p:blipFill>
        <p:spPr>
          <a:xfrm flipH="1">
            <a:off x="1"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58E193-A1B1-75F2-205D-FDA96B3809E3}"/>
              </a:ext>
            </a:extLst>
          </p:cNvPr>
          <p:cNvSpPr>
            <a:spLocks noGrp="1"/>
          </p:cNvSpPr>
          <p:nvPr>
            <p:ph type="title"/>
          </p:nvPr>
        </p:nvSpPr>
        <p:spPr>
          <a:xfrm>
            <a:off x="7945411" y="163271"/>
            <a:ext cx="3822189" cy="1899912"/>
          </a:xfrm>
        </p:spPr>
        <p:txBody>
          <a:bodyPr>
            <a:normAutofit/>
          </a:bodyPr>
          <a:lstStyle/>
          <a:p>
            <a:r>
              <a:rPr lang="en-US" sz="4000">
                <a:ea typeface="Calibri Light"/>
                <a:cs typeface="Calibri Light"/>
              </a:rPr>
              <a:t>Thank you</a:t>
            </a:r>
            <a:endParaRPr lang="en-US" sz="4000"/>
          </a:p>
        </p:txBody>
      </p:sp>
      <p:sp>
        <p:nvSpPr>
          <p:cNvPr id="3" name="Content Placeholder 2">
            <a:extLst>
              <a:ext uri="{FF2B5EF4-FFF2-40B4-BE49-F238E27FC236}">
                <a16:creationId xmlns:a16="http://schemas.microsoft.com/office/drawing/2014/main" id="{C6AB888D-D677-C637-2697-62E68E062A9B}"/>
              </a:ext>
            </a:extLst>
          </p:cNvPr>
          <p:cNvSpPr>
            <a:spLocks noGrp="1"/>
          </p:cNvSpPr>
          <p:nvPr>
            <p:ph idx="1"/>
          </p:nvPr>
        </p:nvSpPr>
        <p:spPr>
          <a:xfrm>
            <a:off x="7531610" y="1803407"/>
            <a:ext cx="4644745" cy="4373556"/>
          </a:xfrm>
        </p:spPr>
        <p:txBody>
          <a:bodyPr vert="horz" lIns="91440" tIns="45720" rIns="91440" bIns="45720" rtlCol="0">
            <a:normAutofit/>
          </a:bodyPr>
          <a:lstStyle/>
          <a:p>
            <a:r>
              <a:rPr lang="en-US" sz="2000">
                <a:ea typeface="Calibri"/>
                <a:cs typeface="Calibri"/>
              </a:rPr>
              <a:t>Karen Gorton, PhD, RN, FNP, MS</a:t>
            </a:r>
          </a:p>
          <a:p>
            <a:pPr lvl="1">
              <a:buFont typeface="Courier New" panose="020B0604020202020204" pitchFamily="34" charset="0"/>
              <a:buChar char="o"/>
            </a:pPr>
            <a:r>
              <a:rPr lang="en-US" sz="2000">
                <a:ea typeface="Calibri"/>
                <a:cs typeface="Calibri"/>
                <a:hlinkClick r:id="rId3"/>
              </a:rPr>
              <a:t>Kgorton@uwyo.edu</a:t>
            </a:r>
            <a:endParaRPr lang="en-US" sz="2000">
              <a:ea typeface="Calibri"/>
              <a:cs typeface="Calibri"/>
            </a:endParaRPr>
          </a:p>
          <a:p>
            <a:pPr lvl="1">
              <a:buFont typeface="Courier New" panose="020B0604020202020204" pitchFamily="34" charset="0"/>
              <a:buChar char="o"/>
            </a:pPr>
            <a:r>
              <a:rPr lang="en-US" sz="2000">
                <a:ea typeface="+mn-lt"/>
                <a:cs typeface="+mn-lt"/>
                <a:hlinkClick r:id="rId4"/>
              </a:rPr>
              <a:t>https://www.linkedin.com/in/karengorton/</a:t>
            </a:r>
            <a:r>
              <a:rPr lang="en-US" sz="2000">
                <a:ea typeface="+mn-lt"/>
                <a:cs typeface="+mn-lt"/>
              </a:rPr>
              <a:t> </a:t>
            </a:r>
            <a:endParaRPr lang="en-US" sz="2000">
              <a:ea typeface="Calibri"/>
              <a:cs typeface="Calibri"/>
            </a:endParaRPr>
          </a:p>
          <a:p>
            <a:r>
              <a:rPr lang="en-US" sz="2000">
                <a:ea typeface="Calibri"/>
                <a:cs typeface="Calibri"/>
              </a:rPr>
              <a:t>Oksana Wasilik, PhD</a:t>
            </a:r>
          </a:p>
          <a:p>
            <a:pPr lvl="1">
              <a:buFont typeface="Courier New" panose="020B0604020202020204" pitchFamily="34" charset="0"/>
              <a:buChar char="o"/>
            </a:pPr>
            <a:r>
              <a:rPr lang="en-US" sz="2000">
                <a:ea typeface="Calibri"/>
                <a:cs typeface="Calibri"/>
                <a:hlinkClick r:id="rId5"/>
              </a:rPr>
              <a:t>Oksana@uwyo.edu</a:t>
            </a:r>
            <a:r>
              <a:rPr lang="en-US" sz="2000">
                <a:ea typeface="Calibri"/>
                <a:cs typeface="Calibri"/>
              </a:rPr>
              <a:t> </a:t>
            </a:r>
          </a:p>
          <a:p>
            <a:pPr lvl="1">
              <a:buFont typeface="Courier New" panose="020B0604020202020204" pitchFamily="34" charset="0"/>
              <a:buChar char="o"/>
            </a:pPr>
            <a:r>
              <a:rPr lang="en-US" sz="2000">
                <a:ea typeface="+mn-lt"/>
                <a:cs typeface="+mn-lt"/>
                <a:hlinkClick r:id="rId6"/>
              </a:rPr>
              <a:t>https://www.linkedin.com/in/oksanawasilik/</a:t>
            </a:r>
            <a:r>
              <a:rPr lang="en-US" sz="2000">
                <a:ea typeface="+mn-lt"/>
                <a:cs typeface="+mn-lt"/>
              </a:rPr>
              <a:t> </a:t>
            </a:r>
            <a:endParaRPr lang="en-US" sz="2000">
              <a:ea typeface="Calibri"/>
              <a:cs typeface="Calibri"/>
            </a:endParaRPr>
          </a:p>
          <a:p>
            <a:pPr lvl="1">
              <a:buFont typeface="Courier New" panose="020B0604020202020204" pitchFamily="34" charset="0"/>
              <a:buChar char="o"/>
            </a:pPr>
            <a:endParaRPr lang="en-US" sz="2000">
              <a:ea typeface="Calibri"/>
              <a:cs typeface="Calibri"/>
            </a:endParaRPr>
          </a:p>
          <a:p>
            <a:pPr lvl="1">
              <a:buFont typeface="Courier New" panose="020B0604020202020204" pitchFamily="34" charset="0"/>
              <a:buChar char="o"/>
            </a:pPr>
            <a:endParaRPr lang="en-US" sz="2000">
              <a:ea typeface="Calibri"/>
              <a:cs typeface="Calibri"/>
            </a:endParaRPr>
          </a:p>
        </p:txBody>
      </p:sp>
    </p:spTree>
    <p:extLst>
      <p:ext uri="{BB962C8B-B14F-4D97-AF65-F5344CB8AC3E}">
        <p14:creationId xmlns:p14="http://schemas.microsoft.com/office/powerpoint/2010/main" val="1620088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36CCB0-A153-03FD-71C6-38B8F8C965D3}"/>
              </a:ext>
            </a:extLst>
          </p:cNvPr>
          <p:cNvSpPr>
            <a:spLocks noGrp="1"/>
          </p:cNvSpPr>
          <p:nvPr>
            <p:ph type="title"/>
          </p:nvPr>
        </p:nvSpPr>
        <p:spPr>
          <a:xfrm>
            <a:off x="838201" y="300580"/>
            <a:ext cx="9829800" cy="1089529"/>
          </a:xfrm>
        </p:spPr>
        <p:txBody>
          <a:bodyPr>
            <a:normAutofit/>
          </a:bodyPr>
          <a:lstStyle/>
          <a:p>
            <a:r>
              <a:rPr lang="en-US" sz="3600">
                <a:solidFill>
                  <a:srgbClr val="FFFFFF"/>
                </a:solidFill>
              </a:rPr>
              <a:t>Who are you?</a:t>
            </a:r>
          </a:p>
        </p:txBody>
      </p:sp>
      <p:sp>
        <p:nvSpPr>
          <p:cNvPr id="11"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EDB4EAAB-E0FF-7531-E4F9-D8CB4CE84983}"/>
              </a:ext>
            </a:extLst>
          </p:cNvPr>
          <p:cNvGraphicFramePr>
            <a:graphicFrameLocks noGrp="1"/>
          </p:cNvGraphicFramePr>
          <p:nvPr>
            <p:ph idx="1"/>
            <p:extLst>
              <p:ext uri="{D42A27DB-BD31-4B8C-83A1-F6EECF244321}">
                <p14:modId xmlns:p14="http://schemas.microsoft.com/office/powerpoint/2010/main" val="1983002338"/>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3536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EE27A7-3047-343E-5673-88B50F124FE0}"/>
              </a:ext>
            </a:extLst>
          </p:cNvPr>
          <p:cNvSpPr>
            <a:spLocks noGrp="1"/>
          </p:cNvSpPr>
          <p:nvPr>
            <p:ph type="title"/>
          </p:nvPr>
        </p:nvSpPr>
        <p:spPr>
          <a:xfrm>
            <a:off x="3970366" y="609600"/>
            <a:ext cx="4267200" cy="1351472"/>
          </a:xfrm>
        </p:spPr>
        <p:txBody>
          <a:bodyPr>
            <a:normAutofit/>
          </a:bodyPr>
          <a:lstStyle/>
          <a:p>
            <a:pPr algn="ctr"/>
            <a:r>
              <a:rPr lang="en-US">
                <a:solidFill>
                  <a:schemeClr val="tx1">
                    <a:lumMod val="85000"/>
                    <a:lumOff val="15000"/>
                  </a:schemeClr>
                </a:solidFill>
              </a:rPr>
              <a:t>Who are we? </a:t>
            </a:r>
          </a:p>
        </p:txBody>
      </p:sp>
      <p:pic>
        <p:nvPicPr>
          <p:cNvPr id="5" name="Picture 4" descr="A person with brown hair and a grey shirt&#10;&#10;Description automatically generated">
            <a:extLst>
              <a:ext uri="{FF2B5EF4-FFF2-40B4-BE49-F238E27FC236}">
                <a16:creationId xmlns:a16="http://schemas.microsoft.com/office/drawing/2014/main" id="{920ACD75-4DC2-45D5-7B0B-A93C7A002F33}"/>
              </a:ext>
            </a:extLst>
          </p:cNvPr>
          <p:cNvPicPr>
            <a:picLocks noChangeAspect="1"/>
          </p:cNvPicPr>
          <p:nvPr/>
        </p:nvPicPr>
        <p:blipFill>
          <a:blip r:embed="rId2"/>
          <a:srcRect l="22931" r="23181"/>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3" name="Content Placeholder 2">
            <a:extLst>
              <a:ext uri="{FF2B5EF4-FFF2-40B4-BE49-F238E27FC236}">
                <a16:creationId xmlns:a16="http://schemas.microsoft.com/office/drawing/2014/main" id="{BFD5EFE9-4B59-B893-702E-4FD595512960}"/>
              </a:ext>
            </a:extLst>
          </p:cNvPr>
          <p:cNvSpPr>
            <a:spLocks noGrp="1"/>
          </p:cNvSpPr>
          <p:nvPr>
            <p:ph idx="1"/>
          </p:nvPr>
        </p:nvSpPr>
        <p:spPr>
          <a:xfrm>
            <a:off x="4198966" y="2147357"/>
            <a:ext cx="3810000" cy="4101042"/>
          </a:xfrm>
        </p:spPr>
        <p:txBody>
          <a:bodyPr>
            <a:normAutofit/>
          </a:bodyPr>
          <a:lstStyle/>
          <a:p>
            <a:r>
              <a:rPr lang="en-US" sz="2000">
                <a:solidFill>
                  <a:schemeClr val="tx1">
                    <a:lumMod val="85000"/>
                    <a:lumOff val="15000"/>
                  </a:schemeClr>
                </a:solidFill>
              </a:rPr>
              <a:t>Karen</a:t>
            </a:r>
          </a:p>
          <a:p>
            <a:endParaRPr lang="en-US" sz="2000">
              <a:solidFill>
                <a:schemeClr val="tx1">
                  <a:lumMod val="85000"/>
                  <a:lumOff val="15000"/>
                </a:schemeClr>
              </a:solidFill>
            </a:endParaRPr>
          </a:p>
          <a:p>
            <a:r>
              <a:rPr lang="en-US" sz="2000">
                <a:solidFill>
                  <a:schemeClr val="tx1">
                    <a:lumMod val="85000"/>
                    <a:lumOff val="15000"/>
                  </a:schemeClr>
                </a:solidFill>
              </a:rPr>
              <a:t>Oksana</a:t>
            </a:r>
          </a:p>
        </p:txBody>
      </p:sp>
      <p:pic>
        <p:nvPicPr>
          <p:cNvPr id="4" name="Picture 3" descr="A person smiling at camera&#10;&#10;Description automatically generated">
            <a:extLst>
              <a:ext uri="{FF2B5EF4-FFF2-40B4-BE49-F238E27FC236}">
                <a16:creationId xmlns:a16="http://schemas.microsoft.com/office/drawing/2014/main" id="{E3A44DFF-FA26-4566-CC39-273118D6CF09}"/>
              </a:ext>
            </a:extLst>
          </p:cNvPr>
          <p:cNvPicPr>
            <a:picLocks noChangeAspect="1"/>
          </p:cNvPicPr>
          <p:nvPr/>
        </p:nvPicPr>
        <p:blipFill>
          <a:blip r:embed="rId3"/>
          <a:srcRect l="11115" r="9991"/>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Tree>
    <p:extLst>
      <p:ext uri="{BB962C8B-B14F-4D97-AF65-F5344CB8AC3E}">
        <p14:creationId xmlns:p14="http://schemas.microsoft.com/office/powerpoint/2010/main" val="304635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8E7E77-24E4-5AFA-F557-E5936D3C0423}"/>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cs typeface="Calibri Light"/>
              </a:rPr>
              <a:t>Learning Objectives</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2E2C4781-DB1D-4B7E-AB8A-9D6302384229}"/>
              </a:ext>
            </a:extLst>
          </p:cNvPr>
          <p:cNvGraphicFramePr>
            <a:graphicFrameLocks noGrp="1"/>
          </p:cNvGraphicFramePr>
          <p:nvPr>
            <p:ph idx="1"/>
            <p:extLst>
              <p:ext uri="{D42A27DB-BD31-4B8C-83A1-F6EECF244321}">
                <p14:modId xmlns:p14="http://schemas.microsoft.com/office/powerpoint/2010/main" val="425443862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5928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308BF16-C382-C401-EAF9-8E2FD8DF2026}"/>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400" kern="1200">
                <a:solidFill>
                  <a:srgbClr val="FFFFFF"/>
                </a:solidFill>
                <a:latin typeface="+mj-lt"/>
                <a:ea typeface="+mj-ea"/>
                <a:cs typeface="+mj-cs"/>
              </a:rPr>
              <a:t>Theoretical Framework: The Online Learning Quality Pie</a:t>
            </a:r>
          </a:p>
        </p:txBody>
      </p:sp>
      <p:pic>
        <p:nvPicPr>
          <p:cNvPr id="4" name="Picture 3" descr="A diagram of a course&#10;&#10;Description automatically generated">
            <a:extLst>
              <a:ext uri="{FF2B5EF4-FFF2-40B4-BE49-F238E27FC236}">
                <a16:creationId xmlns:a16="http://schemas.microsoft.com/office/drawing/2014/main" id="{0A8C32DB-5AED-B769-1DBD-2EDA528B69FC}"/>
              </a:ext>
            </a:extLst>
          </p:cNvPr>
          <p:cNvPicPr>
            <a:picLocks noChangeAspect="1"/>
          </p:cNvPicPr>
          <p:nvPr/>
        </p:nvPicPr>
        <p:blipFill>
          <a:blip r:embed="rId2"/>
          <a:stretch>
            <a:fillRect/>
          </a:stretch>
        </p:blipFill>
        <p:spPr>
          <a:xfrm>
            <a:off x="4502428" y="1469016"/>
            <a:ext cx="7225748" cy="3919967"/>
          </a:xfrm>
          <a:prstGeom prst="rect">
            <a:avLst/>
          </a:prstGeom>
        </p:spPr>
      </p:pic>
    </p:spTree>
    <p:extLst>
      <p:ext uri="{BB962C8B-B14F-4D97-AF65-F5344CB8AC3E}">
        <p14:creationId xmlns:p14="http://schemas.microsoft.com/office/powerpoint/2010/main" val="850570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D81778-2C92-450C-70B4-5D866DDEC1D0}"/>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Why are we considering QM across the curriculum?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FFCDB38-4FD7-C928-21BF-96F3884207AA}"/>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sz="2000" dirty="0"/>
              <a:t>Nursing</a:t>
            </a:r>
            <a:endParaRPr lang="en-US" sz="2000" dirty="0">
              <a:ea typeface="Calibri"/>
              <a:cs typeface="Calibri"/>
            </a:endParaRPr>
          </a:p>
          <a:p>
            <a:pPr lvl="1"/>
            <a:r>
              <a:rPr lang="en-US" sz="2000" dirty="0"/>
              <a:t>External accreditation</a:t>
            </a:r>
            <a:endParaRPr lang="en-US" sz="2000" dirty="0">
              <a:ea typeface="Calibri" panose="020F0502020204030204"/>
              <a:cs typeface="Calibri" panose="020F0502020204030204"/>
            </a:endParaRPr>
          </a:p>
          <a:p>
            <a:pPr lvl="2">
              <a:buFont typeface="Wingdings" panose="020B0604020202020204" pitchFamily="34" charset="0"/>
              <a:buChar char="§"/>
            </a:pPr>
            <a:r>
              <a:rPr lang="en-US" dirty="0">
                <a:ea typeface="Calibri" panose="020F0502020204030204"/>
                <a:cs typeface="Calibri" panose="020F0502020204030204"/>
              </a:rPr>
              <a:t>New Standards</a:t>
            </a:r>
          </a:p>
          <a:p>
            <a:pPr lvl="2">
              <a:buFont typeface="Wingdings" panose="020B0604020202020204" pitchFamily="34" charset="0"/>
              <a:buChar char="§"/>
            </a:pPr>
            <a:r>
              <a:rPr lang="en-US" dirty="0">
                <a:ea typeface="Calibri" panose="020F0502020204030204"/>
                <a:cs typeface="Calibri" panose="020F0502020204030204"/>
              </a:rPr>
              <a:t>New Essentials: Core Competencies for Professional Nursing Education</a:t>
            </a:r>
          </a:p>
          <a:p>
            <a:pPr lvl="1"/>
            <a:r>
              <a:rPr lang="en-US" sz="2000" dirty="0"/>
              <a:t>External stakeholders</a:t>
            </a:r>
            <a:endParaRPr lang="en-US" sz="2000" dirty="0">
              <a:ea typeface="Calibri"/>
              <a:cs typeface="Calibri"/>
            </a:endParaRPr>
          </a:p>
          <a:p>
            <a:pPr lvl="2">
              <a:buFont typeface="Wingdings" panose="020B0604020202020204" pitchFamily="34" charset="0"/>
              <a:buChar char="§"/>
            </a:pPr>
            <a:r>
              <a:rPr lang="en-US" dirty="0">
                <a:ea typeface="Calibri"/>
                <a:cs typeface="Calibri"/>
              </a:rPr>
              <a:t>Clinical practice sites</a:t>
            </a:r>
          </a:p>
          <a:p>
            <a:pPr lvl="2">
              <a:buFont typeface="Wingdings" panose="020B0604020202020204" pitchFamily="34" charset="0"/>
              <a:buChar char="§"/>
            </a:pPr>
            <a:r>
              <a:rPr lang="en-US" dirty="0">
                <a:ea typeface="Calibri"/>
                <a:cs typeface="Calibri"/>
              </a:rPr>
              <a:t>Communities</a:t>
            </a:r>
          </a:p>
          <a:p>
            <a:r>
              <a:rPr lang="en-US" sz="2000" dirty="0"/>
              <a:t>University</a:t>
            </a:r>
            <a:endParaRPr lang="en-US" sz="2000" dirty="0">
              <a:ea typeface="Calibri"/>
              <a:cs typeface="Calibri"/>
            </a:endParaRPr>
          </a:p>
          <a:p>
            <a:pPr lvl="1"/>
            <a:r>
              <a:rPr lang="en-US" sz="2000" dirty="0">
                <a:ea typeface="Calibri"/>
                <a:cs typeface="Calibri"/>
              </a:rPr>
              <a:t>New Vice Provost for Online &amp; Continuing Education</a:t>
            </a:r>
          </a:p>
          <a:p>
            <a:pPr lvl="1"/>
            <a:r>
              <a:rPr lang="en-US" sz="2000" dirty="0">
                <a:ea typeface="Calibri"/>
                <a:cs typeface="Calibri"/>
              </a:rPr>
              <a:t>Online and Digital Learning Team with improved support and access </a:t>
            </a:r>
          </a:p>
          <a:p>
            <a:pPr lvl="2">
              <a:buFont typeface="Wingdings" panose="020B0604020202020204" pitchFamily="34" charset="0"/>
              <a:buChar char="§"/>
            </a:pPr>
            <a:r>
              <a:rPr lang="en-US" dirty="0">
                <a:ea typeface="Calibri"/>
                <a:cs typeface="Calibri"/>
              </a:rPr>
              <a:t>Hired 3 new instructional designers in 2024 (100% increase) </a:t>
            </a:r>
          </a:p>
          <a:p>
            <a:pPr lvl="1"/>
            <a:r>
              <a:rPr lang="en-US" sz="2000" dirty="0">
                <a:ea typeface="Calibri"/>
                <a:cs typeface="Calibri"/>
              </a:rPr>
              <a:t>Focus on Quality of Online and Digital Learning</a:t>
            </a:r>
          </a:p>
        </p:txBody>
      </p:sp>
    </p:spTree>
    <p:extLst>
      <p:ext uri="{BB962C8B-B14F-4D97-AF65-F5344CB8AC3E}">
        <p14:creationId xmlns:p14="http://schemas.microsoft.com/office/powerpoint/2010/main" val="3385378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941BC8-FC32-37AF-5D0B-D4EFE3D415C1}"/>
              </a:ext>
            </a:extLst>
          </p:cNvPr>
          <p:cNvSpPr>
            <a:spLocks noGrp="1"/>
          </p:cNvSpPr>
          <p:nvPr>
            <p:ph type="title"/>
          </p:nvPr>
        </p:nvSpPr>
        <p:spPr>
          <a:xfrm>
            <a:off x="1389278" y="1233241"/>
            <a:ext cx="3240506" cy="4064628"/>
          </a:xfrm>
        </p:spPr>
        <p:txBody>
          <a:bodyPr>
            <a:normAutofit/>
          </a:bodyPr>
          <a:lstStyle/>
          <a:p>
            <a:r>
              <a:rPr lang="en-US">
                <a:solidFill>
                  <a:srgbClr val="FFFFFF"/>
                </a:solidFill>
              </a:rPr>
              <a:t>The People</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253F8EA-EEBE-03C3-1F7E-AC95FA063C56}"/>
              </a:ext>
            </a:extLst>
          </p:cNvPr>
          <p:cNvSpPr>
            <a:spLocks noGrp="1"/>
          </p:cNvSpPr>
          <p:nvPr>
            <p:ph idx="1"/>
          </p:nvPr>
        </p:nvSpPr>
        <p:spPr>
          <a:xfrm>
            <a:off x="6096000" y="820880"/>
            <a:ext cx="5257799" cy="4889350"/>
          </a:xfrm>
        </p:spPr>
        <p:txBody>
          <a:bodyPr anchor="t">
            <a:normAutofit/>
          </a:bodyPr>
          <a:lstStyle/>
          <a:p>
            <a:pPr lvl="1"/>
            <a:endParaRPr lang="en-US" dirty="0"/>
          </a:p>
          <a:p>
            <a:r>
              <a:rPr lang="en-US" dirty="0"/>
              <a:t>Nursing faculty</a:t>
            </a:r>
          </a:p>
          <a:p>
            <a:pPr lvl="1"/>
            <a:r>
              <a:rPr lang="en-US" dirty="0"/>
              <a:t>Novice educators, expert clinicians</a:t>
            </a:r>
          </a:p>
          <a:p>
            <a:pPr lvl="1"/>
            <a:r>
              <a:rPr lang="en-US" dirty="0"/>
              <a:t>Teaching in BSNc programs</a:t>
            </a:r>
          </a:p>
          <a:p>
            <a:pPr lvl="1"/>
            <a:r>
              <a:rPr lang="en-US" dirty="0"/>
              <a:t>Spring 2024</a:t>
            </a:r>
          </a:p>
          <a:p>
            <a:pPr lvl="2"/>
            <a:r>
              <a:rPr lang="en-US" dirty="0"/>
              <a:t>Curricular mapping to meet new accreditation standards</a:t>
            </a:r>
          </a:p>
          <a:p>
            <a:pPr lvl="2"/>
            <a:r>
              <a:rPr lang="en-US" dirty="0"/>
              <a:t>38 % of our faculty have taken QM training overall</a:t>
            </a:r>
            <a:endParaRPr lang="en-US" dirty="0">
              <a:ea typeface="Calibri"/>
              <a:cs typeface="Calibri"/>
            </a:endParaRPr>
          </a:p>
          <a:p>
            <a:pPr lvl="3"/>
            <a:r>
              <a:rPr lang="en-US" dirty="0">
                <a:ea typeface="Calibri"/>
                <a:cs typeface="Calibri"/>
              </a:rPr>
              <a:t>63% of Undergraduate faculty</a:t>
            </a:r>
          </a:p>
          <a:p>
            <a:pPr lvl="2"/>
            <a:r>
              <a:rPr lang="en-US" dirty="0"/>
              <a:t>New Program outcomes</a:t>
            </a:r>
          </a:p>
          <a:p>
            <a:pPr lvl="1"/>
            <a:r>
              <a:rPr lang="en-US">
                <a:cs typeface="Calibri"/>
              </a:rPr>
              <a:t>Two QM reviewers in the nursing faculty</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835632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8A25D9-2C8A-A0E9-A52C-38AAC3FB30C7}"/>
              </a:ext>
            </a:extLst>
          </p:cNvPr>
          <p:cNvSpPr>
            <a:spLocks noGrp="1"/>
          </p:cNvSpPr>
          <p:nvPr>
            <p:ph type="title"/>
          </p:nvPr>
        </p:nvSpPr>
        <p:spPr>
          <a:xfrm>
            <a:off x="1389278" y="1233241"/>
            <a:ext cx="3240506" cy="4064628"/>
          </a:xfrm>
        </p:spPr>
        <p:txBody>
          <a:bodyPr>
            <a:normAutofit/>
          </a:bodyPr>
          <a:lstStyle/>
          <a:p>
            <a:r>
              <a:rPr lang="en-US">
                <a:solidFill>
                  <a:srgbClr val="FFFFFF"/>
                </a:solidFill>
              </a:rPr>
              <a:t>The People	</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BD9960C-4F91-E200-EECD-389BF923EC07}"/>
              </a:ext>
            </a:extLst>
          </p:cNvPr>
          <p:cNvSpPr>
            <a:spLocks noGrp="1"/>
          </p:cNvSpPr>
          <p:nvPr>
            <p:ph idx="1"/>
          </p:nvPr>
        </p:nvSpPr>
        <p:spPr>
          <a:xfrm>
            <a:off x="6096000" y="820880"/>
            <a:ext cx="5257799" cy="4889350"/>
          </a:xfrm>
        </p:spPr>
        <p:txBody>
          <a:bodyPr anchor="t">
            <a:normAutofit/>
          </a:bodyPr>
          <a:lstStyle/>
          <a:p>
            <a:r>
              <a:rPr lang="en-US" dirty="0"/>
              <a:t>Instructional Designers</a:t>
            </a:r>
          </a:p>
          <a:p>
            <a:r>
              <a:rPr lang="en-US" dirty="0"/>
              <a:t>Elbogen Center for Teaching and Learning</a:t>
            </a:r>
            <a:endParaRPr lang="en-US" dirty="0">
              <a:ea typeface="Calibri"/>
              <a:cs typeface="Calibri"/>
            </a:endParaRPr>
          </a:p>
          <a:p>
            <a:r>
              <a:rPr lang="en-US" dirty="0">
                <a:ea typeface="Calibri"/>
                <a:cs typeface="Calibri"/>
              </a:rPr>
              <a:t>University – Vice Provost for Online and Continuing Education</a:t>
            </a:r>
          </a:p>
          <a:p>
            <a:r>
              <a:rPr lang="en-US" dirty="0">
                <a:ea typeface="Calibri"/>
                <a:cs typeface="Calibri"/>
              </a:rPr>
              <a:t>Fay W. Whitney School of Nursing</a:t>
            </a:r>
          </a:p>
          <a:p>
            <a:pPr lvl="1">
              <a:buFont typeface="Courier New" panose="020B0604020202020204" pitchFamily="34" charset="0"/>
              <a:buChar char="o"/>
            </a:pPr>
            <a:r>
              <a:rPr lang="en-US" dirty="0">
                <a:ea typeface="Calibri"/>
                <a:cs typeface="Calibri"/>
              </a:rPr>
              <a:t>Dean</a:t>
            </a:r>
          </a:p>
          <a:p>
            <a:pPr lvl="1">
              <a:buFont typeface="Courier New" panose="020B0604020202020204" pitchFamily="34" charset="0"/>
              <a:buChar char="o"/>
            </a:pPr>
            <a:r>
              <a:rPr lang="en-US" dirty="0">
                <a:ea typeface="Calibri"/>
                <a:cs typeface="Calibri"/>
              </a:rPr>
              <a:t>Associate Dean</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018207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0ED155-A3B9-DF13-62E9-EC3EE6CF28E5}"/>
              </a:ext>
            </a:extLst>
          </p:cNvPr>
          <p:cNvSpPr>
            <a:spLocks noGrp="1"/>
          </p:cNvSpPr>
          <p:nvPr>
            <p:ph type="title"/>
          </p:nvPr>
        </p:nvSpPr>
        <p:spPr>
          <a:xfrm>
            <a:off x="686834" y="1153572"/>
            <a:ext cx="3200400" cy="4461163"/>
          </a:xfrm>
        </p:spPr>
        <p:txBody>
          <a:bodyPr>
            <a:normAutofit/>
          </a:bodyPr>
          <a:lstStyle/>
          <a:p>
            <a:r>
              <a:rPr lang="en-US">
                <a:solidFill>
                  <a:srgbClr val="FFFFFF"/>
                </a:solidFill>
              </a:rPr>
              <a:t>The Process: Curriculum Redesign / Mapping</a:t>
            </a:r>
            <a:endParaRPr lang="en-US">
              <a:solidFill>
                <a:srgbClr val="FFFFFF"/>
              </a:solidFill>
              <a:ea typeface="Calibri Light"/>
              <a:cs typeface="Calibri Light"/>
            </a:endParaRPr>
          </a:p>
          <a:p>
            <a:endParaRPr lang="en-US">
              <a:solidFill>
                <a:srgbClr val="FFFFFF"/>
              </a:solidFill>
              <a:cs typeface="Calibri Ligh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0092748-8873-C4E7-7F08-67B5225CA985}"/>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sz="2000" dirty="0">
                <a:ea typeface="Calibri"/>
                <a:cs typeface="Calibri"/>
              </a:rPr>
              <a:t>Current courses mapped in Fall 2023 to new accreditation standards</a:t>
            </a:r>
          </a:p>
          <a:p>
            <a:pPr lvl="1"/>
            <a:r>
              <a:rPr lang="en-US" sz="2000" dirty="0">
                <a:ea typeface="Calibri"/>
                <a:cs typeface="Calibri"/>
              </a:rPr>
              <a:t>Gaps identified</a:t>
            </a:r>
          </a:p>
          <a:p>
            <a:r>
              <a:rPr lang="en-US" sz="2000" dirty="0"/>
              <a:t>New program learning outcomes created during Winter 2024</a:t>
            </a:r>
            <a:endParaRPr lang="en-US" sz="2000">
              <a:ea typeface="Calibri" panose="020F0502020204030204"/>
              <a:cs typeface="Calibri" panose="020F0502020204030204"/>
            </a:endParaRPr>
          </a:p>
          <a:p>
            <a:r>
              <a:rPr lang="en-US" sz="2000" dirty="0"/>
              <a:t>Courses updated in Spring 2024</a:t>
            </a:r>
            <a:endParaRPr lang="en-US" sz="2000" dirty="0">
              <a:ea typeface="Calibri"/>
              <a:cs typeface="Calibri"/>
            </a:endParaRPr>
          </a:p>
          <a:p>
            <a:pPr lvl="2"/>
            <a:r>
              <a:rPr lang="en-US" dirty="0"/>
              <a:t>All courses with new course learning outcomes</a:t>
            </a:r>
            <a:endParaRPr lang="en-US" dirty="0">
              <a:ea typeface="Calibri"/>
              <a:cs typeface="Calibri"/>
            </a:endParaRPr>
          </a:p>
          <a:p>
            <a:pPr lvl="2"/>
            <a:r>
              <a:rPr lang="en-US" dirty="0"/>
              <a:t>Some courses with new course descriptions</a:t>
            </a:r>
            <a:endParaRPr lang="en-US" dirty="0">
              <a:ea typeface="Calibri"/>
              <a:cs typeface="Calibri"/>
            </a:endParaRPr>
          </a:p>
          <a:p>
            <a:r>
              <a:rPr lang="en-US" sz="2000" dirty="0">
                <a:ea typeface="Calibri"/>
                <a:cs typeface="Calibri"/>
              </a:rPr>
              <a:t>New courses mapped in Spring 2024 to new accreditation standards</a:t>
            </a:r>
          </a:p>
          <a:p>
            <a:pPr lvl="1"/>
            <a:r>
              <a:rPr lang="en-US" sz="2000" dirty="0">
                <a:ea typeface="Calibri"/>
                <a:cs typeface="Calibri"/>
              </a:rPr>
              <a:t>Gaps identified </a:t>
            </a:r>
          </a:p>
          <a:p>
            <a:pPr lvl="1"/>
            <a:r>
              <a:rPr lang="en-US" sz="2000" dirty="0">
                <a:ea typeface="Calibri"/>
                <a:cs typeface="Calibri"/>
              </a:rPr>
              <a:t>Gaps addressed</a:t>
            </a:r>
          </a:p>
          <a:p>
            <a:r>
              <a:rPr lang="en-US" sz="2000" dirty="0">
                <a:ea typeface="Calibri"/>
                <a:cs typeface="Calibri"/>
              </a:rPr>
              <a:t>Revised courses to college and university curriculum review</a:t>
            </a:r>
          </a:p>
          <a:p>
            <a:endParaRPr lang="en-US" sz="1700">
              <a:ea typeface="Calibri"/>
              <a:cs typeface="Calibri"/>
            </a:endParaRPr>
          </a:p>
          <a:p>
            <a:pPr marL="0" indent="0">
              <a:buNone/>
            </a:pPr>
            <a:endParaRPr lang="en-US" sz="1700">
              <a:ea typeface="Calibri"/>
              <a:cs typeface="Calibri"/>
            </a:endParaRPr>
          </a:p>
          <a:p>
            <a:endParaRPr lang="en-US" sz="1700">
              <a:ea typeface="Calibri"/>
              <a:cs typeface="Calibri"/>
            </a:endParaRPr>
          </a:p>
        </p:txBody>
      </p:sp>
    </p:spTree>
    <p:extLst>
      <p:ext uri="{BB962C8B-B14F-4D97-AF65-F5344CB8AC3E}">
        <p14:creationId xmlns:p14="http://schemas.microsoft.com/office/powerpoint/2010/main" val="4244553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5894</TotalTime>
  <Words>588</Words>
  <Application>Microsoft Office PowerPoint</Application>
  <PresentationFormat>Widescreen</PresentationFormat>
  <Paragraphs>106</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Arial</vt:lpstr>
      <vt:lpstr>Calibri</vt:lpstr>
      <vt:lpstr>Calibri Light</vt:lpstr>
      <vt:lpstr>Courier New</vt:lpstr>
      <vt:lpstr>Wingdings</vt:lpstr>
      <vt:lpstr>Office Theme</vt:lpstr>
      <vt:lpstr>Quality Assurance to Benchmarking-can we do it? </vt:lpstr>
      <vt:lpstr>Who are you?</vt:lpstr>
      <vt:lpstr>Who are we? </vt:lpstr>
      <vt:lpstr>Learning Objectives</vt:lpstr>
      <vt:lpstr>Theoretical Framework: The Online Learning Quality Pie</vt:lpstr>
      <vt:lpstr>Why are we considering QM across the curriculum? </vt:lpstr>
      <vt:lpstr>The People</vt:lpstr>
      <vt:lpstr>The People </vt:lpstr>
      <vt:lpstr>The Process: Curriculum Redesign / Mapping </vt:lpstr>
      <vt:lpstr>Alignment between CCNE and QM Standards</vt:lpstr>
      <vt:lpstr>The Process: Faculty Professional Development</vt:lpstr>
      <vt:lpstr>The Process – Course Redesign </vt:lpstr>
      <vt:lpstr>Four Design Phases</vt:lpstr>
      <vt:lpstr>Curricular Redesign Process: Audience Feedback</vt:lpstr>
      <vt:lpstr>Next steps</vt:lpstr>
      <vt:lpstr>QM Implementation Model</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Karen Gorton</dc:creator>
  <cp:lastModifiedBy>Karen L. Gorton</cp:lastModifiedBy>
  <cp:revision>1157</cp:revision>
  <dcterms:created xsi:type="dcterms:W3CDTF">2024-10-17T19:41:23Z</dcterms:created>
  <dcterms:modified xsi:type="dcterms:W3CDTF">2024-10-24T17:08:04Z</dcterms:modified>
</cp:coreProperties>
</file>