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0" r:id="rId3"/>
    <p:sldId id="281" r:id="rId4"/>
    <p:sldId id="286" r:id="rId5"/>
    <p:sldId id="271" r:id="rId6"/>
    <p:sldId id="277" r:id="rId7"/>
    <p:sldId id="279" r:id="rId8"/>
    <p:sldId id="278" r:id="rId9"/>
    <p:sldId id="282" r:id="rId10"/>
    <p:sldId id="283" r:id="rId11"/>
    <p:sldId id="284" r:id="rId12"/>
    <p:sldId id="280" r:id="rId13"/>
    <p:sldId id="285" r:id="rId14"/>
    <p:sldId id="266" r:id="rId15"/>
    <p:sldId id="257" r:id="rId16"/>
    <p:sldId id="258" r:id="rId17"/>
    <p:sldId id="260" r:id="rId18"/>
    <p:sldId id="259" r:id="rId19"/>
    <p:sldId id="261" r:id="rId20"/>
    <p:sldId id="262" r:id="rId21"/>
    <p:sldId id="267" r:id="rId22"/>
    <p:sldId id="263" r:id="rId23"/>
    <p:sldId id="265" r:id="rId2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76699" autoAdjust="0"/>
  </p:normalViewPr>
  <p:slideViewPr>
    <p:cSldViewPr>
      <p:cViewPr varScale="1">
        <p:scale>
          <a:sx n="34" d="100"/>
          <a:sy n="34" d="100"/>
        </p:scale>
        <p:origin x="146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0397785-7DF8-4FCC-B44D-96AFED0883AD}" type="datetimeFigureOut">
              <a:rPr lang="en-US" smtClean="0"/>
              <a:t>3/26/2018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A4D5D5D-13C3-4D2C-BB7A-8D40DF653718}" type="slidenum">
              <a:rPr lang="en-US" smtClean="0"/>
              <a:t>‹#›</a:t>
            </a:fld>
            <a:endParaRPr lang="en-US"/>
          </a:p>
        </p:txBody>
      </p:sp>
    </p:spTree>
    <p:extLst>
      <p:ext uri="{BB962C8B-B14F-4D97-AF65-F5344CB8AC3E}">
        <p14:creationId xmlns:p14="http://schemas.microsoft.com/office/powerpoint/2010/main" val="8851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D5D5D-13C3-4D2C-BB7A-8D40DF653718}" type="slidenum">
              <a:rPr lang="en-US" smtClean="0"/>
              <a:t>1</a:t>
            </a:fld>
            <a:endParaRPr lang="en-US"/>
          </a:p>
        </p:txBody>
      </p:sp>
    </p:spTree>
    <p:extLst>
      <p:ext uri="{BB962C8B-B14F-4D97-AF65-F5344CB8AC3E}">
        <p14:creationId xmlns:p14="http://schemas.microsoft.com/office/powerpoint/2010/main" val="247374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Which LMS do you use?
https://www.polleverywhere.com/free_text_polls/IMly2h135U4UkWj</a:t>
            </a:r>
          </a:p>
        </p:txBody>
      </p:sp>
      <p:sp>
        <p:nvSpPr>
          <p:cNvPr id="4" name="Slide Number Placeholder 3"/>
          <p:cNvSpPr>
            <a:spLocks noGrp="1"/>
          </p:cNvSpPr>
          <p:nvPr>
            <p:ph type="sldNum" sz="quarter" idx="10"/>
          </p:nvPr>
        </p:nvSpPr>
        <p:spPr/>
        <p:txBody>
          <a:bodyPr/>
          <a:lstStyle/>
          <a:p>
            <a:fld id="{7A4D5D5D-13C3-4D2C-BB7A-8D40DF653718}" type="slidenum">
              <a:rPr lang="en-US" smtClean="0"/>
              <a:t>10</a:t>
            </a:fld>
            <a:endParaRPr lang="en-US"/>
          </a:p>
        </p:txBody>
      </p:sp>
      <p:sp>
        <p:nvSpPr>
          <p:cNvPr id="5" name="TextBox 4"/>
          <p:cNvSpPr txBox="1"/>
          <p:nvPr/>
        </p:nvSpPr>
        <p:spPr>
          <a:xfrm>
            <a:off x="0" y="0"/>
            <a:ext cx="3931708" cy="371852"/>
          </a:xfrm>
          <a:prstGeom prst="rect">
            <a:avLst/>
          </a:prstGeom>
          <a:noFill/>
        </p:spPr>
        <p:txBody>
          <a:bodyPr vert="horz" lIns="93936" tIns="46968" rIns="93936" bIns="46968" rtlCol="0">
            <a:spAutoFit/>
          </a:bodyPr>
          <a:lstStyle/>
          <a:p>
            <a:endParaRPr lang="en-US"/>
          </a:p>
        </p:txBody>
      </p:sp>
    </p:spTree>
    <p:extLst>
      <p:ext uri="{BB962C8B-B14F-4D97-AF65-F5344CB8AC3E}">
        <p14:creationId xmlns:p14="http://schemas.microsoft.com/office/powerpoint/2010/main" val="992534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you use your LMS to collect outcome data?
https://www.polleverywhere.com/multiple_choice_polls/c4cDhTbO4yvkatp</a:t>
            </a:r>
          </a:p>
        </p:txBody>
      </p:sp>
      <p:sp>
        <p:nvSpPr>
          <p:cNvPr id="4" name="Slide Number Placeholder 3"/>
          <p:cNvSpPr>
            <a:spLocks noGrp="1"/>
          </p:cNvSpPr>
          <p:nvPr>
            <p:ph type="sldNum" sz="quarter" idx="10"/>
          </p:nvPr>
        </p:nvSpPr>
        <p:spPr/>
        <p:txBody>
          <a:bodyPr/>
          <a:lstStyle/>
          <a:p>
            <a:fld id="{7A4D5D5D-13C3-4D2C-BB7A-8D40DF653718}" type="slidenum">
              <a:rPr lang="en-US" smtClean="0"/>
              <a:t>11</a:t>
            </a:fld>
            <a:endParaRPr lang="en-US"/>
          </a:p>
        </p:txBody>
      </p:sp>
      <p:sp>
        <p:nvSpPr>
          <p:cNvPr id="5" name="TextBox 4"/>
          <p:cNvSpPr txBox="1"/>
          <p:nvPr/>
        </p:nvSpPr>
        <p:spPr>
          <a:xfrm>
            <a:off x="0" y="0"/>
            <a:ext cx="3931708" cy="371852"/>
          </a:xfrm>
          <a:prstGeom prst="rect">
            <a:avLst/>
          </a:prstGeom>
          <a:noFill/>
        </p:spPr>
        <p:txBody>
          <a:bodyPr vert="horz" lIns="93936" tIns="46968" rIns="93936" bIns="46968" rtlCol="0">
            <a:spAutoFit/>
          </a:bodyPr>
          <a:lstStyle/>
          <a:p>
            <a:endParaRPr lang="en-US"/>
          </a:p>
        </p:txBody>
      </p:sp>
    </p:spTree>
    <p:extLst>
      <p:ext uri="{BB962C8B-B14F-4D97-AF65-F5344CB8AC3E}">
        <p14:creationId xmlns:p14="http://schemas.microsoft.com/office/powerpoint/2010/main" val="244439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Alignment of 2.1, 2.2 3.1, 4.1, 5.1, 6.1—all are 3 points on the rubric</a:t>
            </a:r>
          </a:p>
        </p:txBody>
      </p:sp>
      <p:sp>
        <p:nvSpPr>
          <p:cNvPr id="4" name="Slide Number Placeholder 3"/>
          <p:cNvSpPr>
            <a:spLocks noGrp="1"/>
          </p:cNvSpPr>
          <p:nvPr>
            <p:ph type="sldNum" sz="quarter" idx="10"/>
          </p:nvPr>
        </p:nvSpPr>
        <p:spPr/>
        <p:txBody>
          <a:bodyPr/>
          <a:lstStyle/>
          <a:p>
            <a:fld id="{7A4D5D5D-13C3-4D2C-BB7A-8D40DF653718}" type="slidenum">
              <a:rPr lang="en-US" smtClean="0"/>
              <a:t>12</a:t>
            </a:fld>
            <a:endParaRPr lang="en-US"/>
          </a:p>
        </p:txBody>
      </p:sp>
    </p:spTree>
    <p:extLst>
      <p:ext uri="{BB962C8B-B14F-4D97-AF65-F5344CB8AC3E}">
        <p14:creationId xmlns:p14="http://schemas.microsoft.com/office/powerpoint/2010/main" val="4028329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Standards on the QMRubric apply to institutional, program and course outcomes?
https://www.polleverywhere.com/multiple_choice_polls/Q3LwDFExDosQ7QK</a:t>
            </a:r>
          </a:p>
        </p:txBody>
      </p:sp>
      <p:sp>
        <p:nvSpPr>
          <p:cNvPr id="4" name="Slide Number Placeholder 3"/>
          <p:cNvSpPr>
            <a:spLocks noGrp="1"/>
          </p:cNvSpPr>
          <p:nvPr>
            <p:ph type="sldNum" sz="quarter" idx="10"/>
          </p:nvPr>
        </p:nvSpPr>
        <p:spPr/>
        <p:txBody>
          <a:bodyPr/>
          <a:lstStyle/>
          <a:p>
            <a:fld id="{7A4D5D5D-13C3-4D2C-BB7A-8D40DF653718}" type="slidenum">
              <a:rPr lang="en-US" smtClean="0"/>
              <a:t>13</a:t>
            </a:fld>
            <a:endParaRPr lang="en-US"/>
          </a:p>
        </p:txBody>
      </p:sp>
      <p:sp>
        <p:nvSpPr>
          <p:cNvPr id="5" name="TextBox 4"/>
          <p:cNvSpPr txBox="1"/>
          <p:nvPr/>
        </p:nvSpPr>
        <p:spPr>
          <a:xfrm>
            <a:off x="0" y="0"/>
            <a:ext cx="3931708" cy="371852"/>
          </a:xfrm>
          <a:prstGeom prst="rect">
            <a:avLst/>
          </a:prstGeom>
          <a:noFill/>
        </p:spPr>
        <p:txBody>
          <a:bodyPr vert="horz" lIns="93936" tIns="46968" rIns="93936" bIns="46968" rtlCol="0">
            <a:spAutoFit/>
          </a:bodyPr>
          <a:lstStyle/>
          <a:p>
            <a:endParaRPr lang="en-US"/>
          </a:p>
        </p:txBody>
      </p:sp>
    </p:spTree>
    <p:extLst>
      <p:ext uri="{BB962C8B-B14F-4D97-AF65-F5344CB8AC3E}">
        <p14:creationId xmlns:p14="http://schemas.microsoft.com/office/powerpoint/2010/main" val="2994311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rubric book</a:t>
            </a:r>
          </a:p>
        </p:txBody>
      </p:sp>
      <p:sp>
        <p:nvSpPr>
          <p:cNvPr id="4" name="Slide Number Placeholder 3"/>
          <p:cNvSpPr>
            <a:spLocks noGrp="1"/>
          </p:cNvSpPr>
          <p:nvPr>
            <p:ph type="sldNum" sz="quarter" idx="10"/>
          </p:nvPr>
        </p:nvSpPr>
        <p:spPr/>
        <p:txBody>
          <a:bodyPr/>
          <a:lstStyle/>
          <a:p>
            <a:fld id="{7A4D5D5D-13C3-4D2C-BB7A-8D40DF653718}" type="slidenum">
              <a:rPr lang="en-US" smtClean="0"/>
              <a:t>14</a:t>
            </a:fld>
            <a:endParaRPr lang="en-US"/>
          </a:p>
        </p:txBody>
      </p:sp>
    </p:spTree>
    <p:extLst>
      <p:ext uri="{BB962C8B-B14F-4D97-AF65-F5344CB8AC3E}">
        <p14:creationId xmlns:p14="http://schemas.microsoft.com/office/powerpoint/2010/main" val="426584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canvas; show rubric link and outcome grade on the rubric—HESC 348, interview paper</a:t>
            </a:r>
          </a:p>
        </p:txBody>
      </p:sp>
      <p:sp>
        <p:nvSpPr>
          <p:cNvPr id="4" name="Slide Number Placeholder 3"/>
          <p:cNvSpPr>
            <a:spLocks noGrp="1"/>
          </p:cNvSpPr>
          <p:nvPr>
            <p:ph type="sldNum" sz="quarter" idx="10"/>
          </p:nvPr>
        </p:nvSpPr>
        <p:spPr/>
        <p:txBody>
          <a:bodyPr/>
          <a:lstStyle/>
          <a:p>
            <a:fld id="{7A4D5D5D-13C3-4D2C-BB7A-8D40DF653718}" type="slidenum">
              <a:rPr lang="en-US" smtClean="0"/>
              <a:t>15</a:t>
            </a:fld>
            <a:endParaRPr lang="en-US"/>
          </a:p>
        </p:txBody>
      </p:sp>
    </p:spTree>
    <p:extLst>
      <p:ext uri="{BB962C8B-B14F-4D97-AF65-F5344CB8AC3E}">
        <p14:creationId xmlns:p14="http://schemas.microsoft.com/office/powerpoint/2010/main" val="428876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D5D5D-13C3-4D2C-BB7A-8D40DF653718}" type="slidenum">
              <a:rPr lang="en-US" smtClean="0"/>
              <a:t>16</a:t>
            </a:fld>
            <a:endParaRPr lang="en-US"/>
          </a:p>
        </p:txBody>
      </p:sp>
    </p:spTree>
    <p:extLst>
      <p:ext uri="{BB962C8B-B14F-4D97-AF65-F5344CB8AC3E}">
        <p14:creationId xmlns:p14="http://schemas.microsoft.com/office/powerpoint/2010/main" val="231080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D5D5D-13C3-4D2C-BB7A-8D40DF653718}" type="slidenum">
              <a:rPr lang="en-US" smtClean="0"/>
              <a:t>17</a:t>
            </a:fld>
            <a:endParaRPr lang="en-US"/>
          </a:p>
        </p:txBody>
      </p:sp>
    </p:spTree>
    <p:extLst>
      <p:ext uri="{BB962C8B-B14F-4D97-AF65-F5344CB8AC3E}">
        <p14:creationId xmlns:p14="http://schemas.microsoft.com/office/powerpoint/2010/main" val="2218827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D5D5D-13C3-4D2C-BB7A-8D40DF653718}" type="slidenum">
              <a:rPr lang="en-US" smtClean="0"/>
              <a:t>18</a:t>
            </a:fld>
            <a:endParaRPr lang="en-US"/>
          </a:p>
        </p:txBody>
      </p:sp>
    </p:spTree>
    <p:extLst>
      <p:ext uri="{BB962C8B-B14F-4D97-AF65-F5344CB8AC3E}">
        <p14:creationId xmlns:p14="http://schemas.microsoft.com/office/powerpoint/2010/main" val="857422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D5D5D-13C3-4D2C-BB7A-8D40DF653718}" type="slidenum">
              <a:rPr lang="en-US" smtClean="0"/>
              <a:t>19</a:t>
            </a:fld>
            <a:endParaRPr lang="en-US"/>
          </a:p>
        </p:txBody>
      </p:sp>
    </p:spTree>
    <p:extLst>
      <p:ext uri="{BB962C8B-B14F-4D97-AF65-F5344CB8AC3E}">
        <p14:creationId xmlns:p14="http://schemas.microsoft.com/office/powerpoint/2010/main" val="238682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type in 22333 in the address then paulareams992 in the message. </a:t>
            </a:r>
          </a:p>
        </p:txBody>
      </p:sp>
      <p:sp>
        <p:nvSpPr>
          <p:cNvPr id="4" name="Slide Number Placeholder 3"/>
          <p:cNvSpPr>
            <a:spLocks noGrp="1"/>
          </p:cNvSpPr>
          <p:nvPr>
            <p:ph type="sldNum" sz="quarter" idx="10"/>
          </p:nvPr>
        </p:nvSpPr>
        <p:spPr/>
        <p:txBody>
          <a:bodyPr/>
          <a:lstStyle/>
          <a:p>
            <a:fld id="{7A4D5D5D-13C3-4D2C-BB7A-8D40DF653718}" type="slidenum">
              <a:rPr lang="en-US" smtClean="0"/>
              <a:t>2</a:t>
            </a:fld>
            <a:endParaRPr lang="en-US"/>
          </a:p>
        </p:txBody>
      </p:sp>
    </p:spTree>
    <p:extLst>
      <p:ext uri="{BB962C8B-B14F-4D97-AF65-F5344CB8AC3E}">
        <p14:creationId xmlns:p14="http://schemas.microsoft.com/office/powerpoint/2010/main" val="1091442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t>
            </a:r>
            <a:r>
              <a:rPr lang="en-US" dirty="0" err="1"/>
              <a:t>tabluo</a:t>
            </a:r>
            <a:endParaRPr lang="en-US" dirty="0"/>
          </a:p>
        </p:txBody>
      </p:sp>
      <p:sp>
        <p:nvSpPr>
          <p:cNvPr id="4" name="Slide Number Placeholder 3"/>
          <p:cNvSpPr>
            <a:spLocks noGrp="1"/>
          </p:cNvSpPr>
          <p:nvPr>
            <p:ph type="sldNum" sz="quarter" idx="10"/>
          </p:nvPr>
        </p:nvSpPr>
        <p:spPr/>
        <p:txBody>
          <a:bodyPr/>
          <a:lstStyle/>
          <a:p>
            <a:fld id="{7A4D5D5D-13C3-4D2C-BB7A-8D40DF653718}" type="slidenum">
              <a:rPr lang="en-US" smtClean="0"/>
              <a:t>20</a:t>
            </a:fld>
            <a:endParaRPr lang="en-US"/>
          </a:p>
        </p:txBody>
      </p:sp>
    </p:spTree>
    <p:extLst>
      <p:ext uri="{BB962C8B-B14F-4D97-AF65-F5344CB8AC3E}">
        <p14:creationId xmlns:p14="http://schemas.microsoft.com/office/powerpoint/2010/main" val="326675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D5D5D-13C3-4D2C-BB7A-8D40DF653718}" type="slidenum">
              <a:rPr lang="en-US" smtClean="0"/>
              <a:t>21</a:t>
            </a:fld>
            <a:endParaRPr lang="en-US"/>
          </a:p>
        </p:txBody>
      </p:sp>
    </p:spTree>
    <p:extLst>
      <p:ext uri="{BB962C8B-B14F-4D97-AF65-F5344CB8AC3E}">
        <p14:creationId xmlns:p14="http://schemas.microsoft.com/office/powerpoint/2010/main" val="4200933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D5D5D-13C3-4D2C-BB7A-8D40DF653718}" type="slidenum">
              <a:rPr lang="en-US" smtClean="0"/>
              <a:t>22</a:t>
            </a:fld>
            <a:endParaRPr lang="en-US"/>
          </a:p>
        </p:txBody>
      </p:sp>
    </p:spTree>
    <p:extLst>
      <p:ext uri="{BB962C8B-B14F-4D97-AF65-F5344CB8AC3E}">
        <p14:creationId xmlns:p14="http://schemas.microsoft.com/office/powerpoint/2010/main" val="2417621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D5D5D-13C3-4D2C-BB7A-8D40DF653718}" type="slidenum">
              <a:rPr lang="en-US" smtClean="0"/>
              <a:t>23</a:t>
            </a:fld>
            <a:endParaRPr lang="en-US"/>
          </a:p>
        </p:txBody>
      </p:sp>
    </p:spTree>
    <p:extLst>
      <p:ext uri="{BB962C8B-B14F-4D97-AF65-F5344CB8AC3E}">
        <p14:creationId xmlns:p14="http://schemas.microsoft.com/office/powerpoint/2010/main" val="353375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Does your institution have Institutional outcomes that are measured?
https://www.polleverywhere.com/multiple_choice_polls/7cVYEcCg6QufWyt</a:t>
            </a:r>
          </a:p>
        </p:txBody>
      </p:sp>
      <p:sp>
        <p:nvSpPr>
          <p:cNvPr id="4" name="Slide Number Placeholder 3"/>
          <p:cNvSpPr>
            <a:spLocks noGrp="1"/>
          </p:cNvSpPr>
          <p:nvPr>
            <p:ph type="sldNum" sz="quarter" idx="10"/>
          </p:nvPr>
        </p:nvSpPr>
        <p:spPr/>
        <p:txBody>
          <a:bodyPr/>
          <a:lstStyle/>
          <a:p>
            <a:fld id="{7A4D5D5D-13C3-4D2C-BB7A-8D40DF653718}" type="slidenum">
              <a:rPr lang="en-US" smtClean="0"/>
              <a:t>3</a:t>
            </a:fld>
            <a:endParaRPr lang="en-US"/>
          </a:p>
        </p:txBody>
      </p:sp>
      <p:sp>
        <p:nvSpPr>
          <p:cNvPr id="5" name="TextBox 4"/>
          <p:cNvSpPr txBox="1"/>
          <p:nvPr/>
        </p:nvSpPr>
        <p:spPr>
          <a:xfrm>
            <a:off x="0" y="0"/>
            <a:ext cx="3931708" cy="371852"/>
          </a:xfrm>
          <a:prstGeom prst="rect">
            <a:avLst/>
          </a:prstGeom>
          <a:noFill/>
        </p:spPr>
        <p:txBody>
          <a:bodyPr vert="horz" lIns="93936" tIns="46968" rIns="93936" bIns="46968" rtlCol="0">
            <a:spAutoFit/>
          </a:bodyPr>
          <a:lstStyle/>
          <a:p>
            <a:endParaRPr lang="en-US"/>
          </a:p>
        </p:txBody>
      </p:sp>
    </p:spTree>
    <p:extLst>
      <p:ext uri="{BB962C8B-B14F-4D97-AF65-F5344CB8AC3E}">
        <p14:creationId xmlns:p14="http://schemas.microsoft.com/office/powerpoint/2010/main" val="54373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working with QM is so important because it helps accreditors see the alignment from institutional, program, course to even modular outcomes come alive. Data that is gathered can not only help with accreditation, it can help make improvements in programs and courses, which is also a QM goal. </a:t>
            </a:r>
          </a:p>
        </p:txBody>
      </p:sp>
      <p:sp>
        <p:nvSpPr>
          <p:cNvPr id="4" name="Slide Number Placeholder 3"/>
          <p:cNvSpPr>
            <a:spLocks noGrp="1"/>
          </p:cNvSpPr>
          <p:nvPr>
            <p:ph type="sldNum" sz="quarter" idx="10"/>
          </p:nvPr>
        </p:nvSpPr>
        <p:spPr/>
        <p:txBody>
          <a:bodyPr/>
          <a:lstStyle/>
          <a:p>
            <a:fld id="{7A4D5D5D-13C3-4D2C-BB7A-8D40DF653718}" type="slidenum">
              <a:rPr lang="en-US" smtClean="0"/>
              <a:t>4</a:t>
            </a:fld>
            <a:endParaRPr lang="en-US"/>
          </a:p>
        </p:txBody>
      </p:sp>
    </p:spTree>
    <p:extLst>
      <p:ext uri="{BB962C8B-B14F-4D97-AF65-F5344CB8AC3E}">
        <p14:creationId xmlns:p14="http://schemas.microsoft.com/office/powerpoint/2010/main" val="163445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D5D5D-13C3-4D2C-BB7A-8D40DF653718}" type="slidenum">
              <a:rPr lang="en-US" smtClean="0"/>
              <a:t>5</a:t>
            </a:fld>
            <a:endParaRPr lang="en-US"/>
          </a:p>
        </p:txBody>
      </p:sp>
    </p:spTree>
    <p:extLst>
      <p:ext uri="{BB962C8B-B14F-4D97-AF65-F5344CB8AC3E}">
        <p14:creationId xmlns:p14="http://schemas.microsoft.com/office/powerpoint/2010/main" val="16219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9363">
              <a:defRPr/>
            </a:pPr>
            <a:r>
              <a:rPr lang="en-US" dirty="0"/>
              <a:t>B:  </a:t>
            </a:r>
            <a:r>
              <a:rPr lang="en-US" i="1" dirty="0"/>
              <a:t>What life lessons are you learning?  </a:t>
            </a:r>
            <a:endParaRPr lang="en-US" dirty="0"/>
          </a:p>
          <a:p>
            <a:pPr marL="0" lvl="1" defTabSz="939363">
              <a:defRPr/>
            </a:pPr>
            <a:r>
              <a:rPr lang="en-US" dirty="0"/>
              <a:t>A:  </a:t>
            </a:r>
            <a:r>
              <a:rPr lang="en-US" i="1" dirty="0"/>
              <a:t>How do you use what you learn? </a:t>
            </a:r>
            <a:endParaRPr lang="en-US" dirty="0"/>
          </a:p>
          <a:p>
            <a:pPr defTabSz="939363">
              <a:defRPr/>
            </a:pPr>
            <a:r>
              <a:rPr lang="en-US" dirty="0"/>
              <a:t>S:  </a:t>
            </a:r>
            <a:r>
              <a:rPr lang="en-US" i="1" dirty="0"/>
              <a:t>How are you becoming an expert? </a:t>
            </a:r>
            <a:endParaRPr lang="en-US" dirty="0"/>
          </a:p>
          <a:p>
            <a:pPr defTabSz="939363">
              <a:defRPr/>
            </a:pPr>
            <a:r>
              <a:rPr lang="en-US" dirty="0"/>
              <a:t>I:  </a:t>
            </a:r>
            <a:r>
              <a:rPr lang="en-US" i="1" dirty="0"/>
              <a:t>In what ways are you smarter? </a:t>
            </a:r>
            <a:endParaRPr lang="en-US" dirty="0"/>
          </a:p>
          <a:p>
            <a:pPr defTabSz="939363">
              <a:defRPr/>
            </a:pPr>
            <a:r>
              <a:rPr lang="en-US" dirty="0"/>
              <a:t>C:  </a:t>
            </a:r>
            <a:r>
              <a:rPr lang="en-US" i="1" dirty="0"/>
              <a:t>How are you engaged in your community? </a:t>
            </a:r>
            <a:endParaRPr lang="en-US" dirty="0"/>
          </a:p>
          <a:p>
            <a:pPr defTabSz="939363">
              <a:defRPr/>
            </a:pPr>
            <a:endParaRPr lang="en-US" dirty="0"/>
          </a:p>
          <a:p>
            <a:pPr defTabSz="939363">
              <a:defRPr/>
            </a:pPr>
            <a:endParaRPr lang="en-US" dirty="0"/>
          </a:p>
          <a:p>
            <a:endParaRPr lang="en-US" dirty="0"/>
          </a:p>
        </p:txBody>
      </p:sp>
      <p:sp>
        <p:nvSpPr>
          <p:cNvPr id="4" name="Slide Number Placeholder 3"/>
          <p:cNvSpPr>
            <a:spLocks noGrp="1"/>
          </p:cNvSpPr>
          <p:nvPr>
            <p:ph type="sldNum" sz="quarter" idx="10"/>
          </p:nvPr>
        </p:nvSpPr>
        <p:spPr/>
        <p:txBody>
          <a:bodyPr/>
          <a:lstStyle/>
          <a:p>
            <a:fld id="{7A4D5D5D-13C3-4D2C-BB7A-8D40DF653718}" type="slidenum">
              <a:rPr lang="en-US" smtClean="0"/>
              <a:t>6</a:t>
            </a:fld>
            <a:endParaRPr lang="en-US"/>
          </a:p>
        </p:txBody>
      </p:sp>
    </p:spTree>
    <p:extLst>
      <p:ext uri="{BB962C8B-B14F-4D97-AF65-F5344CB8AC3E}">
        <p14:creationId xmlns:p14="http://schemas.microsoft.com/office/powerpoint/2010/main" val="2136041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5 emphases in the program, management, education, respiratory, advanced imaging and sonography. </a:t>
            </a:r>
          </a:p>
          <a:p>
            <a:r>
              <a:rPr lang="en-US" dirty="0"/>
              <a:t>The Respiratory program is accredited (will be in July we hope!) had visit in January. </a:t>
            </a:r>
          </a:p>
          <a:p>
            <a:r>
              <a:rPr lang="en-US" dirty="0"/>
              <a:t>By Co ARC </a:t>
            </a:r>
          </a:p>
        </p:txBody>
      </p:sp>
      <p:sp>
        <p:nvSpPr>
          <p:cNvPr id="4" name="Slide Number Placeholder 3"/>
          <p:cNvSpPr>
            <a:spLocks noGrp="1"/>
          </p:cNvSpPr>
          <p:nvPr>
            <p:ph type="sldNum" sz="quarter" idx="10"/>
          </p:nvPr>
        </p:nvSpPr>
        <p:spPr/>
        <p:txBody>
          <a:bodyPr/>
          <a:lstStyle/>
          <a:p>
            <a:fld id="{7A4D5D5D-13C3-4D2C-BB7A-8D40DF653718}" type="slidenum">
              <a:rPr lang="en-US" smtClean="0"/>
              <a:t>7</a:t>
            </a:fld>
            <a:endParaRPr lang="en-US"/>
          </a:p>
        </p:txBody>
      </p:sp>
    </p:spTree>
    <p:extLst>
      <p:ext uri="{BB962C8B-B14F-4D97-AF65-F5344CB8AC3E}">
        <p14:creationId xmlns:p14="http://schemas.microsoft.com/office/powerpoint/2010/main" val="387910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D5D5D-13C3-4D2C-BB7A-8D40DF653718}" type="slidenum">
              <a:rPr lang="en-US" smtClean="0"/>
              <a:t>8</a:t>
            </a:fld>
            <a:endParaRPr lang="en-US"/>
          </a:p>
        </p:txBody>
      </p:sp>
    </p:spTree>
    <p:extLst>
      <p:ext uri="{BB962C8B-B14F-4D97-AF65-F5344CB8AC3E}">
        <p14:creationId xmlns:p14="http://schemas.microsoft.com/office/powerpoint/2010/main" val="584341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the degrees/programs offered at your institution have outcomes that are measured?
https://www.polleverywhere.com/multiple_choice_polls/91zao6IVkt5CKR1</a:t>
            </a:r>
          </a:p>
        </p:txBody>
      </p:sp>
      <p:sp>
        <p:nvSpPr>
          <p:cNvPr id="4" name="Slide Number Placeholder 3"/>
          <p:cNvSpPr>
            <a:spLocks noGrp="1"/>
          </p:cNvSpPr>
          <p:nvPr>
            <p:ph type="sldNum" sz="quarter" idx="10"/>
          </p:nvPr>
        </p:nvSpPr>
        <p:spPr/>
        <p:txBody>
          <a:bodyPr/>
          <a:lstStyle/>
          <a:p>
            <a:fld id="{7A4D5D5D-13C3-4D2C-BB7A-8D40DF653718}" type="slidenum">
              <a:rPr lang="en-US" smtClean="0"/>
              <a:t>9</a:t>
            </a:fld>
            <a:endParaRPr lang="en-US"/>
          </a:p>
        </p:txBody>
      </p:sp>
      <p:sp>
        <p:nvSpPr>
          <p:cNvPr id="5" name="TextBox 4"/>
          <p:cNvSpPr txBox="1"/>
          <p:nvPr/>
        </p:nvSpPr>
        <p:spPr>
          <a:xfrm>
            <a:off x="0" y="0"/>
            <a:ext cx="3931708" cy="371852"/>
          </a:xfrm>
          <a:prstGeom prst="rect">
            <a:avLst/>
          </a:prstGeom>
          <a:noFill/>
        </p:spPr>
        <p:txBody>
          <a:bodyPr vert="horz" lIns="93936" tIns="46968" rIns="93936" bIns="46968" rtlCol="0">
            <a:spAutoFit/>
          </a:bodyPr>
          <a:lstStyle/>
          <a:p>
            <a:endParaRPr lang="en-US"/>
          </a:p>
        </p:txBody>
      </p:sp>
    </p:spTree>
    <p:extLst>
      <p:ext uri="{BB962C8B-B14F-4D97-AF65-F5344CB8AC3E}">
        <p14:creationId xmlns:p14="http://schemas.microsoft.com/office/powerpoint/2010/main" val="321368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F0AA82-BB3B-4410-9E4A-926146A165C6}"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6D343-D5F7-4789-B09B-0C492A8A2C43}" type="slidenum">
              <a:rPr lang="en-US" smtClean="0"/>
              <a:t>‹#›</a:t>
            </a:fld>
            <a:endParaRPr lang="en-US"/>
          </a:p>
        </p:txBody>
      </p:sp>
    </p:spTree>
    <p:extLst>
      <p:ext uri="{BB962C8B-B14F-4D97-AF65-F5344CB8AC3E}">
        <p14:creationId xmlns:p14="http://schemas.microsoft.com/office/powerpoint/2010/main" val="179672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F0AA82-BB3B-4410-9E4A-926146A165C6}"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6D343-D5F7-4789-B09B-0C492A8A2C43}" type="slidenum">
              <a:rPr lang="en-US" smtClean="0"/>
              <a:t>‹#›</a:t>
            </a:fld>
            <a:endParaRPr lang="en-US"/>
          </a:p>
        </p:txBody>
      </p:sp>
    </p:spTree>
    <p:extLst>
      <p:ext uri="{BB962C8B-B14F-4D97-AF65-F5344CB8AC3E}">
        <p14:creationId xmlns:p14="http://schemas.microsoft.com/office/powerpoint/2010/main" val="419167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F0AA82-BB3B-4410-9E4A-926146A165C6}"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6D343-D5F7-4789-B09B-0C492A8A2C43}" type="slidenum">
              <a:rPr lang="en-US" smtClean="0"/>
              <a:t>‹#›</a:t>
            </a:fld>
            <a:endParaRPr lang="en-US"/>
          </a:p>
        </p:txBody>
      </p:sp>
    </p:spTree>
    <p:extLst>
      <p:ext uri="{BB962C8B-B14F-4D97-AF65-F5344CB8AC3E}">
        <p14:creationId xmlns:p14="http://schemas.microsoft.com/office/powerpoint/2010/main" val="149702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F0AA82-BB3B-4410-9E4A-926146A165C6}"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6D343-D5F7-4789-B09B-0C492A8A2C43}" type="slidenum">
              <a:rPr lang="en-US" smtClean="0"/>
              <a:t>‹#›</a:t>
            </a:fld>
            <a:endParaRPr lang="en-US"/>
          </a:p>
        </p:txBody>
      </p:sp>
    </p:spTree>
    <p:extLst>
      <p:ext uri="{BB962C8B-B14F-4D97-AF65-F5344CB8AC3E}">
        <p14:creationId xmlns:p14="http://schemas.microsoft.com/office/powerpoint/2010/main" val="110277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F0AA82-BB3B-4410-9E4A-926146A165C6}"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6D343-D5F7-4789-B09B-0C492A8A2C43}" type="slidenum">
              <a:rPr lang="en-US" smtClean="0"/>
              <a:t>‹#›</a:t>
            </a:fld>
            <a:endParaRPr lang="en-US"/>
          </a:p>
        </p:txBody>
      </p:sp>
    </p:spTree>
    <p:extLst>
      <p:ext uri="{BB962C8B-B14F-4D97-AF65-F5344CB8AC3E}">
        <p14:creationId xmlns:p14="http://schemas.microsoft.com/office/powerpoint/2010/main" val="6321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F0AA82-BB3B-4410-9E4A-926146A165C6}"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6D343-D5F7-4789-B09B-0C492A8A2C43}" type="slidenum">
              <a:rPr lang="en-US" smtClean="0"/>
              <a:t>‹#›</a:t>
            </a:fld>
            <a:endParaRPr lang="en-US"/>
          </a:p>
        </p:txBody>
      </p:sp>
    </p:spTree>
    <p:extLst>
      <p:ext uri="{BB962C8B-B14F-4D97-AF65-F5344CB8AC3E}">
        <p14:creationId xmlns:p14="http://schemas.microsoft.com/office/powerpoint/2010/main" val="110777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F0AA82-BB3B-4410-9E4A-926146A165C6}"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6D343-D5F7-4789-B09B-0C492A8A2C43}" type="slidenum">
              <a:rPr lang="en-US" smtClean="0"/>
              <a:t>‹#›</a:t>
            </a:fld>
            <a:endParaRPr lang="en-US"/>
          </a:p>
        </p:txBody>
      </p:sp>
    </p:spTree>
    <p:extLst>
      <p:ext uri="{BB962C8B-B14F-4D97-AF65-F5344CB8AC3E}">
        <p14:creationId xmlns:p14="http://schemas.microsoft.com/office/powerpoint/2010/main" val="241644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F0AA82-BB3B-4410-9E4A-926146A165C6}"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6D343-D5F7-4789-B09B-0C492A8A2C43}" type="slidenum">
              <a:rPr lang="en-US" smtClean="0"/>
              <a:t>‹#›</a:t>
            </a:fld>
            <a:endParaRPr lang="en-US"/>
          </a:p>
        </p:txBody>
      </p:sp>
    </p:spTree>
    <p:extLst>
      <p:ext uri="{BB962C8B-B14F-4D97-AF65-F5344CB8AC3E}">
        <p14:creationId xmlns:p14="http://schemas.microsoft.com/office/powerpoint/2010/main" val="281011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0AA82-BB3B-4410-9E4A-926146A165C6}"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6D343-D5F7-4789-B09B-0C492A8A2C43}" type="slidenum">
              <a:rPr lang="en-US" smtClean="0"/>
              <a:t>‹#›</a:t>
            </a:fld>
            <a:endParaRPr lang="en-US"/>
          </a:p>
        </p:txBody>
      </p:sp>
    </p:spTree>
    <p:extLst>
      <p:ext uri="{BB962C8B-B14F-4D97-AF65-F5344CB8AC3E}">
        <p14:creationId xmlns:p14="http://schemas.microsoft.com/office/powerpoint/2010/main" val="349743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F0AA82-BB3B-4410-9E4A-926146A165C6}"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6D343-D5F7-4789-B09B-0C492A8A2C43}" type="slidenum">
              <a:rPr lang="en-US" smtClean="0"/>
              <a:t>‹#›</a:t>
            </a:fld>
            <a:endParaRPr lang="en-US"/>
          </a:p>
        </p:txBody>
      </p:sp>
    </p:spTree>
    <p:extLst>
      <p:ext uri="{BB962C8B-B14F-4D97-AF65-F5344CB8AC3E}">
        <p14:creationId xmlns:p14="http://schemas.microsoft.com/office/powerpoint/2010/main" val="274156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F0AA82-BB3B-4410-9E4A-926146A165C6}"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6D343-D5F7-4789-B09B-0C492A8A2C43}" type="slidenum">
              <a:rPr lang="en-US" smtClean="0"/>
              <a:t>‹#›</a:t>
            </a:fld>
            <a:endParaRPr lang="en-US"/>
          </a:p>
        </p:txBody>
      </p:sp>
    </p:spTree>
    <p:extLst>
      <p:ext uri="{BB962C8B-B14F-4D97-AF65-F5344CB8AC3E}">
        <p14:creationId xmlns:p14="http://schemas.microsoft.com/office/powerpoint/2010/main" val="221934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0AA82-BB3B-4410-9E4A-926146A165C6}" type="datetimeFigureOut">
              <a:rPr lang="en-US" smtClean="0"/>
              <a:t>3/26/2018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6D343-D5F7-4789-B09B-0C492A8A2C43}" type="slidenum">
              <a:rPr lang="en-US" smtClean="0"/>
              <a:t>‹#›</a:t>
            </a:fld>
            <a:endParaRPr lang="en-US"/>
          </a:p>
        </p:txBody>
      </p:sp>
    </p:spTree>
    <p:extLst>
      <p:ext uri="{BB962C8B-B14F-4D97-AF65-F5344CB8AC3E}">
        <p14:creationId xmlns:p14="http://schemas.microsoft.com/office/powerpoint/2010/main" val="94441867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c.instructure.com/login/canva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QM and Accreditation—Sounds Boring but It’s BASIC</a:t>
            </a:r>
          </a:p>
        </p:txBody>
      </p:sp>
      <p:sp>
        <p:nvSpPr>
          <p:cNvPr id="3" name="Subtitle 2"/>
          <p:cNvSpPr>
            <a:spLocks noGrp="1"/>
          </p:cNvSpPr>
          <p:nvPr>
            <p:ph type="subTitle" idx="1"/>
          </p:nvPr>
        </p:nvSpPr>
        <p:spPr/>
        <p:txBody>
          <a:bodyPr/>
          <a:lstStyle/>
          <a:p>
            <a:r>
              <a:rPr lang="en-US" dirty="0"/>
              <a:t>Paula Reams PhD, APRN, CNP-F, CNE, LMT</a:t>
            </a:r>
          </a:p>
          <a:p>
            <a:r>
              <a:rPr lang="en-US" dirty="0"/>
              <a:t>Kettering College</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2857" t="79565" r="35338" b="4131"/>
          <a:stretch>
            <a:fillRect/>
          </a:stretch>
        </p:blipFill>
        <p:spPr bwMode="auto">
          <a:xfrm>
            <a:off x="2209800" y="0"/>
            <a:ext cx="457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83970" y="5911334"/>
            <a:ext cx="6065891" cy="369332"/>
          </a:xfrm>
          <a:prstGeom prst="rect">
            <a:avLst/>
          </a:prstGeom>
          <a:noFill/>
        </p:spPr>
        <p:txBody>
          <a:bodyPr wrap="none" rtlCol="0">
            <a:spAutoFit/>
          </a:bodyPr>
          <a:lstStyle/>
          <a:p>
            <a:r>
              <a:rPr lang="en-US" dirty="0"/>
              <a:t>Innovative. Superior graduates. Passion for health and service. </a:t>
            </a:r>
          </a:p>
        </p:txBody>
      </p:sp>
    </p:spTree>
    <p:extLst>
      <p:ext uri="{BB962C8B-B14F-4D97-AF65-F5344CB8AC3E}">
        <p14:creationId xmlns:p14="http://schemas.microsoft.com/office/powerpoint/2010/main" val="371816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64487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430627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QM Standards</a:t>
            </a:r>
          </a:p>
        </p:txBody>
      </p:sp>
      <p:sp>
        <p:nvSpPr>
          <p:cNvPr id="3" name="Content Placeholder 2"/>
          <p:cNvSpPr>
            <a:spLocks noGrp="1"/>
          </p:cNvSpPr>
          <p:nvPr>
            <p:ph idx="1"/>
          </p:nvPr>
        </p:nvSpPr>
        <p:spPr/>
        <p:txBody>
          <a:bodyPr/>
          <a:lstStyle/>
          <a:p>
            <a:r>
              <a:rPr lang="en-US" dirty="0"/>
              <a:t>The QM Rubric addresses learning outcomes</a:t>
            </a:r>
          </a:p>
          <a:p>
            <a:pPr lvl="1"/>
            <a:r>
              <a:rPr lang="en-US" dirty="0"/>
              <a:t>Course learning outcomes</a:t>
            </a:r>
          </a:p>
          <a:p>
            <a:pPr lvl="1"/>
            <a:r>
              <a:rPr lang="en-US" dirty="0"/>
              <a:t>Unit/Module learning outcomes</a:t>
            </a:r>
          </a:p>
          <a:p>
            <a:r>
              <a:rPr lang="en-US" dirty="0"/>
              <a:t>If the unit/module and course outcomes align, then it is just a process to align program and institutional outcomes to them.</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2857" t="79565" r="35338" b="4131"/>
          <a:stretch>
            <a:fillRect/>
          </a:stretch>
        </p:blipFill>
        <p:spPr bwMode="auto">
          <a:xfrm>
            <a:off x="2971800" y="5105400"/>
            <a:ext cx="342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790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4189654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QM Alignment Standards</a:t>
            </a:r>
          </a:p>
        </p:txBody>
      </p:sp>
      <p:sp>
        <p:nvSpPr>
          <p:cNvPr id="3" name="Content Placeholder 2"/>
          <p:cNvSpPr>
            <a:spLocks noGrp="1"/>
          </p:cNvSpPr>
          <p:nvPr>
            <p:ph idx="1"/>
          </p:nvPr>
        </p:nvSpPr>
        <p:spPr/>
        <p:txBody>
          <a:bodyPr/>
          <a:lstStyle/>
          <a:p>
            <a:r>
              <a:rPr lang="en-US" dirty="0"/>
              <a:t>Standard 2.2:</a:t>
            </a:r>
          </a:p>
          <a:p>
            <a:pPr lvl="1"/>
            <a:r>
              <a:rPr lang="en-US" dirty="0"/>
              <a:t>The module/unit learning objectives or competencies describe outcomes that are measureable and consistent with the course-level objectives or competencies.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2857" t="79565" r="35338" b="4131"/>
          <a:stretch>
            <a:fillRect/>
          </a:stretch>
        </p:blipFill>
        <p:spPr bwMode="auto">
          <a:xfrm>
            <a:off x="2743200" y="5334000"/>
            <a:ext cx="342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99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Sciences</a:t>
            </a:r>
          </a:p>
        </p:txBody>
      </p:sp>
      <p:sp>
        <p:nvSpPr>
          <p:cNvPr id="3" name="Content Placeholder 2"/>
          <p:cNvSpPr>
            <a:spLocks noGrp="1"/>
          </p:cNvSpPr>
          <p:nvPr>
            <p:ph idx="1"/>
          </p:nvPr>
        </p:nvSpPr>
        <p:spPr/>
        <p:txBody>
          <a:bodyPr/>
          <a:lstStyle/>
          <a:p>
            <a:r>
              <a:rPr lang="en-US" dirty="0"/>
              <a:t>Linking specific assessments to module/course, program and institutional outcomes </a:t>
            </a:r>
          </a:p>
          <a:p>
            <a:r>
              <a:rPr lang="en-US" dirty="0"/>
              <a:t>It’s in the syllabus!</a:t>
            </a:r>
          </a:p>
          <a:p>
            <a:r>
              <a:rPr lang="en-US" dirty="0" err="1"/>
              <a:t>LMS</a:t>
            </a:r>
            <a:r>
              <a:rPr lang="en-US" dirty="0"/>
              <a:t> linking (</a:t>
            </a:r>
            <a:r>
              <a:rPr lang="en-US" dirty="0">
                <a:hlinkClick r:id="rId3"/>
              </a:rPr>
              <a:t>Canvas</a:t>
            </a:r>
            <a:r>
              <a:rPr lang="en-US" dirty="0"/>
              <a:t>)</a:t>
            </a:r>
          </a:p>
          <a:p>
            <a:pPr marL="0" indent="0">
              <a:buNone/>
            </a:pPr>
            <a:endParaRPr lang="en-US" dirty="0"/>
          </a:p>
          <a:p>
            <a:endParaRPr lang="en-US"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2857" t="79565" r="35338" b="4131"/>
          <a:stretch>
            <a:fillRect/>
          </a:stretch>
        </p:blipFill>
        <p:spPr bwMode="auto">
          <a:xfrm>
            <a:off x="2971800" y="5105400"/>
            <a:ext cx="342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94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Sciences</a:t>
            </a:r>
          </a:p>
        </p:txBody>
      </p:sp>
      <p:sp>
        <p:nvSpPr>
          <p:cNvPr id="3" name="Content Placeholder 2"/>
          <p:cNvSpPr>
            <a:spLocks noGrp="1"/>
          </p:cNvSpPr>
          <p:nvPr>
            <p:ph idx="1"/>
          </p:nvPr>
        </p:nvSpPr>
        <p:spPr/>
        <p:txBody>
          <a:bodyPr/>
          <a:lstStyle/>
          <a:p>
            <a:r>
              <a:rPr lang="en-US" dirty="0"/>
              <a:t>Rubric for measuring the outcomes</a:t>
            </a:r>
          </a:p>
          <a:p>
            <a:pPr lvl="1"/>
            <a:r>
              <a:rPr lang="en-US" dirty="0"/>
              <a:t>4—exceeds outcomes</a:t>
            </a:r>
          </a:p>
          <a:p>
            <a:pPr lvl="1"/>
            <a:r>
              <a:rPr lang="en-US" dirty="0"/>
              <a:t>3—meets outcomes</a:t>
            </a:r>
          </a:p>
          <a:p>
            <a:pPr lvl="1"/>
            <a:r>
              <a:rPr lang="en-US" dirty="0"/>
              <a:t>2—elements of outcomes being met</a:t>
            </a:r>
          </a:p>
          <a:p>
            <a:pPr lvl="1"/>
            <a:r>
              <a:rPr lang="en-US" dirty="0"/>
              <a:t>1—does not meet outcome</a:t>
            </a:r>
          </a:p>
          <a:p>
            <a:pPr lvl="1"/>
            <a:r>
              <a:rPr lang="en-US" dirty="0"/>
              <a:t>0 – for students not enrolled in the program</a:t>
            </a:r>
          </a:p>
          <a:p>
            <a:pPr marL="457200" lvl="1" indent="0">
              <a:buNone/>
            </a:pP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2857" t="79565" r="35338" b="4131"/>
          <a:stretch>
            <a:fillRect/>
          </a:stretch>
        </p:blipFill>
        <p:spPr bwMode="auto">
          <a:xfrm>
            <a:off x="2971800" y="5105400"/>
            <a:ext cx="342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76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Outcomes for </a:t>
            </a:r>
            <a:r>
              <a:rPr lang="en-US" dirty="0" err="1"/>
              <a:t>HESC</a:t>
            </a:r>
            <a:r>
              <a:rPr lang="en-US" dirty="0"/>
              <a:t> 348</a:t>
            </a:r>
          </a:p>
        </p:txBody>
      </p:sp>
      <p:sp>
        <p:nvSpPr>
          <p:cNvPr id="3" name="Content Placeholder 2"/>
          <p:cNvSpPr>
            <a:spLocks noGrp="1"/>
          </p:cNvSpPr>
          <p:nvPr>
            <p:ph idx="1"/>
          </p:nvPr>
        </p:nvSpPr>
        <p:spPr/>
        <p:txBody>
          <a:bodyPr>
            <a:normAutofit fontScale="77500" lnSpcReduction="20000"/>
          </a:bodyPr>
          <a:lstStyle/>
          <a:p>
            <a:r>
              <a:rPr lang="en-US" dirty="0"/>
              <a:t>Interview paper assignment—course outcomes measured</a:t>
            </a:r>
          </a:p>
          <a:p>
            <a:pPr lvl="1"/>
            <a:r>
              <a:rPr lang="en-US" dirty="0">
                <a:effectLst/>
              </a:rPr>
              <a:t>Demonstrate understanding of management of physical, fiscal, and human resources within the current practice environments</a:t>
            </a:r>
          </a:p>
          <a:p>
            <a:pPr lvl="1"/>
            <a:r>
              <a:rPr lang="en-US" dirty="0">
                <a:effectLst/>
              </a:rPr>
              <a:t>Discuss use of professional communication to effectively implement patient safety and quality improvement initiatives within the context of the </a:t>
            </a:r>
            <a:r>
              <a:rPr lang="en-US" dirty="0" err="1">
                <a:effectLst/>
              </a:rPr>
              <a:t>interprofessional</a:t>
            </a:r>
            <a:r>
              <a:rPr lang="en-US" dirty="0">
                <a:effectLst/>
              </a:rPr>
              <a:t> team.</a:t>
            </a:r>
          </a:p>
          <a:p>
            <a:pPr lvl="1"/>
            <a:r>
              <a:rPr lang="en-US" dirty="0">
                <a:effectLst/>
              </a:rPr>
              <a:t>Apply key concepts of decision making, conflict management, delegation, change theory, ethical and legal issues to health care professional management.</a:t>
            </a:r>
          </a:p>
          <a:p>
            <a:pPr lvl="1"/>
            <a:r>
              <a:rPr lang="en-US" dirty="0">
                <a:effectLst/>
              </a:rPr>
              <a:t>Evaluate organizations and systems within the context of structure, culture and climate.</a:t>
            </a:r>
          </a:p>
          <a:p>
            <a:pPr lvl="1"/>
            <a:r>
              <a:rPr lang="en-US" dirty="0">
                <a:effectLst/>
              </a:rPr>
              <a:t>Demonstrate knowledge of political, fiscal, and regulatory process related to health care provider management and leadership in shaping health care.</a:t>
            </a:r>
          </a:p>
          <a:p>
            <a:pPr lvl="1"/>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2857" t="79565" r="35338" b="4131"/>
          <a:stretch>
            <a:fillRect/>
          </a:stretch>
        </p:blipFill>
        <p:spPr bwMode="auto">
          <a:xfrm>
            <a:off x="2514600" y="5835267"/>
            <a:ext cx="3429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53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HESC</a:t>
            </a:r>
            <a:r>
              <a:rPr lang="en-US" dirty="0"/>
              <a:t> example of linking outcomes</a:t>
            </a:r>
          </a:p>
        </p:txBody>
      </p:sp>
      <p:sp>
        <p:nvSpPr>
          <p:cNvPr id="3" name="Content Placeholder 2"/>
          <p:cNvSpPr>
            <a:spLocks noGrp="1"/>
          </p:cNvSpPr>
          <p:nvPr>
            <p:ph idx="1"/>
          </p:nvPr>
        </p:nvSpPr>
        <p:spPr/>
        <p:txBody>
          <a:bodyPr/>
          <a:lstStyle/>
          <a:p>
            <a:r>
              <a:rPr lang="en-US" dirty="0">
                <a:effectLst/>
              </a:rPr>
              <a:t>Program outcome and Institutional outcome (BASIC) measured with Interview paper assignment</a:t>
            </a:r>
            <a:endParaRPr lang="en-US" dirty="0"/>
          </a:p>
          <a:p>
            <a:r>
              <a:rPr lang="en-US" dirty="0">
                <a:effectLst/>
              </a:rPr>
              <a:t>Empowers himself or herself and others through an integration of leadership, management and teaching/learning skills in the health care environment. </a:t>
            </a:r>
            <a:r>
              <a:rPr lang="en-US" b="1" dirty="0">
                <a:effectLst/>
              </a:rPr>
              <a:t>(Specialized Knowledge)—the S in Basic</a:t>
            </a:r>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2857" t="79565" r="35338" b="4131"/>
          <a:stretch>
            <a:fillRect/>
          </a:stretch>
        </p:blipFill>
        <p:spPr bwMode="auto">
          <a:xfrm>
            <a:off x="2590800" y="5676900"/>
            <a:ext cx="342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1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p>
        </p:txBody>
      </p:sp>
      <p:sp>
        <p:nvSpPr>
          <p:cNvPr id="3" name="Content Placeholder 2"/>
          <p:cNvSpPr>
            <a:spLocks noGrp="1"/>
          </p:cNvSpPr>
          <p:nvPr>
            <p:ph idx="1"/>
          </p:nvPr>
        </p:nvSpPr>
        <p:spPr/>
        <p:txBody>
          <a:bodyPr/>
          <a:lstStyle/>
          <a:p>
            <a:r>
              <a:rPr lang="en-US" dirty="0"/>
              <a:t>All courses in the Health Sciences measure course, program and institutional outcomes</a:t>
            </a:r>
          </a:p>
          <a:p>
            <a:r>
              <a:rPr lang="en-US" dirty="0"/>
              <a:t>Data is downloaded from Canvas into Tableau</a:t>
            </a:r>
          </a:p>
          <a:p>
            <a:r>
              <a:rPr lang="en-US" dirty="0"/>
              <a:t>Data is reviewed for errors</a:t>
            </a:r>
          </a:p>
          <a:p>
            <a:r>
              <a:rPr lang="en-US" dirty="0"/>
              <a:t>Snap shot for each semester of</a:t>
            </a:r>
          </a:p>
          <a:p>
            <a:pPr lvl="1"/>
            <a:r>
              <a:rPr lang="en-US" dirty="0"/>
              <a:t>Meeting/not meeting outcomes for each course</a:t>
            </a:r>
          </a:p>
          <a:p>
            <a:pPr lvl="1"/>
            <a:r>
              <a:rPr lang="en-US" dirty="0"/>
              <a:t>Meeting/not meeting outcomes for the program and institutional outcomes</a:t>
            </a:r>
          </a:p>
          <a:p>
            <a:pPr lvl="1"/>
            <a:endParaRPr lang="en-US" dirty="0"/>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2857" t="79565" r="35338" b="4131"/>
          <a:stretch>
            <a:fillRect/>
          </a:stretch>
        </p:blipFill>
        <p:spPr bwMode="auto">
          <a:xfrm>
            <a:off x="2819400" y="5791200"/>
            <a:ext cx="3276600" cy="101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08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Directions for Using Poll Everywhere</a:t>
            </a:r>
          </a:p>
        </p:txBody>
      </p:sp>
      <p:sp>
        <p:nvSpPr>
          <p:cNvPr id="3" name="Content Placeholder 2"/>
          <p:cNvSpPr>
            <a:spLocks noGrp="1"/>
          </p:cNvSpPr>
          <p:nvPr>
            <p:ph idx="1"/>
          </p:nvPr>
        </p:nvSpPr>
        <p:spPr/>
        <p:txBody>
          <a:bodyPr/>
          <a:lstStyle/>
          <a:p>
            <a:r>
              <a:rPr lang="en-US" dirty="0"/>
              <a:t>Respond to polling questions by:</a:t>
            </a:r>
          </a:p>
          <a:p>
            <a:pPr lvl="1"/>
            <a:r>
              <a:rPr lang="en-US" dirty="0"/>
              <a:t>Website:</a:t>
            </a:r>
          </a:p>
          <a:p>
            <a:pPr lvl="2"/>
            <a:r>
              <a:rPr lang="en-US" dirty="0"/>
              <a:t>PollEv.com/paulareams992</a:t>
            </a:r>
          </a:p>
          <a:p>
            <a:pPr lvl="1"/>
            <a:r>
              <a:rPr lang="en-US" dirty="0"/>
              <a:t>Text Messaging:</a:t>
            </a:r>
          </a:p>
          <a:p>
            <a:pPr lvl="2"/>
            <a:r>
              <a:rPr lang="en-US" dirty="0"/>
              <a:t>paulareams992 to 22333</a:t>
            </a:r>
          </a:p>
          <a:p>
            <a:pPr lvl="2"/>
            <a:r>
              <a:rPr lang="en-US" dirty="0"/>
              <a:t>Then enter the letter for your response</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32857" t="79565" r="35338" b="4131"/>
          <a:stretch>
            <a:fillRect/>
          </a:stretch>
        </p:blipFill>
        <p:spPr bwMode="auto">
          <a:xfrm>
            <a:off x="2743200" y="5334000"/>
            <a:ext cx="342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85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Outcome 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81237"/>
            <a:ext cx="7683746" cy="5876763"/>
          </a:xfrm>
          <a:prstGeom prst="rect">
            <a:avLst/>
          </a:prstGeom>
        </p:spPr>
      </p:pic>
    </p:spTree>
    <p:extLst>
      <p:ext uri="{BB962C8B-B14F-4D97-AF65-F5344CB8AC3E}">
        <p14:creationId xmlns:p14="http://schemas.microsoft.com/office/powerpoint/2010/main" val="2465658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Data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76401"/>
            <a:ext cx="8229600" cy="3962400"/>
          </a:xfr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l="32857" t="79565" r="35338" b="4131"/>
          <a:stretch>
            <a:fillRect/>
          </a:stretch>
        </p:blipFill>
        <p:spPr bwMode="auto">
          <a:xfrm>
            <a:off x="2971800" y="5105400"/>
            <a:ext cx="342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275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Data</a:t>
            </a:r>
          </a:p>
        </p:txBody>
      </p:sp>
      <p:sp>
        <p:nvSpPr>
          <p:cNvPr id="3" name="Content Placeholder 2"/>
          <p:cNvSpPr>
            <a:spLocks noGrp="1"/>
          </p:cNvSpPr>
          <p:nvPr>
            <p:ph idx="1"/>
          </p:nvPr>
        </p:nvSpPr>
        <p:spPr/>
        <p:txBody>
          <a:bodyPr/>
          <a:lstStyle/>
          <a:p>
            <a:r>
              <a:rPr lang="en-US" dirty="0"/>
              <a:t>Over time (year)</a:t>
            </a:r>
          </a:p>
          <a:p>
            <a:r>
              <a:rPr lang="en-US" dirty="0"/>
              <a:t>Reviewed by Health Sciences Council</a:t>
            </a:r>
          </a:p>
          <a:p>
            <a:r>
              <a:rPr lang="en-US" dirty="0"/>
              <a:t>Changes made based on aggregated and trended data. </a:t>
            </a:r>
          </a:p>
          <a:p>
            <a:pPr marL="457200" lvl="1" indent="0">
              <a:buNone/>
            </a:pPr>
            <a:r>
              <a:rPr lang="en-US" dirty="0"/>
              <a:t>	Made changes based on this data for particular courses</a:t>
            </a:r>
          </a:p>
          <a:p>
            <a:pPr marL="457200" lvl="1" indent="0">
              <a:buNone/>
            </a:pPr>
            <a:r>
              <a:rPr lang="en-US" dirty="0"/>
              <a:t>	Continuous monitoring of trends for improvement.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2857" t="79565" r="35338" b="4131"/>
          <a:stretch>
            <a:fillRect/>
          </a:stretch>
        </p:blipFill>
        <p:spPr bwMode="auto">
          <a:xfrm>
            <a:off x="3048000" y="5562600"/>
            <a:ext cx="342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279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endParaRPr lang="en-US" dirty="0"/>
          </a:p>
        </p:txBody>
      </p:sp>
      <p:pic>
        <p:nvPicPr>
          <p:cNvPr id="1026" name="Picture 2" descr="C:\Users\k20708\AppData\Local\Microsoft\Windows\Temporary Internet Files\Content.IE5\IONNMVFM\depositphotos_4439888-Question-Marks-Around-Word[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457200"/>
            <a:ext cx="4525963"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32857" t="79565" r="35338" b="4131"/>
          <a:stretch>
            <a:fillRect/>
          </a:stretch>
        </p:blipFill>
        <p:spPr bwMode="auto">
          <a:xfrm>
            <a:off x="2971800" y="5563028"/>
            <a:ext cx="342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34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406025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5845-5CB8-42AF-808A-86D7BA5E7FBA}"/>
              </a:ext>
            </a:extLst>
          </p:cNvPr>
          <p:cNvSpPr>
            <a:spLocks noGrp="1"/>
          </p:cNvSpPr>
          <p:nvPr>
            <p:ph type="title"/>
          </p:nvPr>
        </p:nvSpPr>
        <p:spPr/>
        <p:txBody>
          <a:bodyPr/>
          <a:lstStyle/>
          <a:p>
            <a:r>
              <a:rPr lang="en-US" dirty="0"/>
              <a:t>QM Standard 3.1</a:t>
            </a:r>
          </a:p>
        </p:txBody>
      </p:sp>
      <p:sp>
        <p:nvSpPr>
          <p:cNvPr id="3" name="Content Placeholder 2">
            <a:extLst>
              <a:ext uri="{FF2B5EF4-FFF2-40B4-BE49-F238E27FC236}">
                <a16:creationId xmlns:a16="http://schemas.microsoft.com/office/drawing/2014/main" id="{B4FF1F7C-EE45-41B1-AD09-AC3246E79BC4}"/>
              </a:ext>
            </a:extLst>
          </p:cNvPr>
          <p:cNvSpPr>
            <a:spLocks noGrp="1"/>
          </p:cNvSpPr>
          <p:nvPr>
            <p:ph idx="1"/>
          </p:nvPr>
        </p:nvSpPr>
        <p:spPr/>
        <p:txBody>
          <a:bodyPr/>
          <a:lstStyle/>
          <a:p>
            <a:r>
              <a:rPr lang="en-US" dirty="0"/>
              <a:t>Standard 3.1 is one of the QM Alignment Standards that assists with learner success through demonstration of proficiency of assignments and meeting outcomes. This QM Standard helps higher education institutions demonstrate accreditation goals by aligning learning outcomes to assignments.</a:t>
            </a:r>
          </a:p>
        </p:txBody>
      </p:sp>
      <p:pic>
        <p:nvPicPr>
          <p:cNvPr id="4" name="Picture 3">
            <a:extLst>
              <a:ext uri="{FF2B5EF4-FFF2-40B4-BE49-F238E27FC236}">
                <a16:creationId xmlns:a16="http://schemas.microsoft.com/office/drawing/2014/main" id="{236C3052-3B14-4619-8ECB-72BFF1359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57" t="79565" r="35338" b="4131"/>
          <a:stretch>
            <a:fillRect/>
          </a:stretch>
        </p:blipFill>
        <p:spPr bwMode="auto">
          <a:xfrm>
            <a:off x="2743200" y="5562600"/>
            <a:ext cx="342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007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HLC Criteria for Accreditation</a:t>
            </a:r>
          </a:p>
        </p:txBody>
      </p:sp>
      <p:sp>
        <p:nvSpPr>
          <p:cNvPr id="3" name="Content Placeholder 2"/>
          <p:cNvSpPr>
            <a:spLocks noGrp="1"/>
          </p:cNvSpPr>
          <p:nvPr>
            <p:ph idx="1"/>
          </p:nvPr>
        </p:nvSpPr>
        <p:spPr/>
        <p:txBody>
          <a:bodyPr>
            <a:normAutofit fontScale="77500" lnSpcReduction="20000"/>
          </a:bodyPr>
          <a:lstStyle/>
          <a:p>
            <a:r>
              <a:rPr lang="en-US" i="1" dirty="0"/>
              <a:t>Criterion 4B. The institution demonstrates a commitment to educational achievement and improvement through ongoing assessment of student learning.</a:t>
            </a:r>
          </a:p>
          <a:p>
            <a:pPr lvl="1"/>
            <a:r>
              <a:rPr lang="en-US" i="1" dirty="0"/>
              <a:t>The institution has </a:t>
            </a:r>
            <a:r>
              <a:rPr lang="en-US" b="1" i="1" dirty="0">
                <a:solidFill>
                  <a:schemeClr val="bg1"/>
                </a:solidFill>
              </a:rPr>
              <a:t>clearly stated goals for student learning </a:t>
            </a:r>
            <a:r>
              <a:rPr lang="en-US" i="1" dirty="0"/>
              <a:t>and effective processes for </a:t>
            </a:r>
            <a:r>
              <a:rPr lang="en-US" b="1" i="1" dirty="0">
                <a:solidFill>
                  <a:schemeClr val="bg1"/>
                </a:solidFill>
              </a:rPr>
              <a:t>assessment of student learning and achievement of learning goals</a:t>
            </a:r>
            <a:r>
              <a:rPr lang="en-US" i="1" dirty="0">
                <a:solidFill>
                  <a:schemeClr val="bg1"/>
                </a:solidFill>
              </a:rPr>
              <a:t>.</a:t>
            </a:r>
          </a:p>
          <a:p>
            <a:pPr lvl="1"/>
            <a:r>
              <a:rPr lang="en-US" i="1" dirty="0"/>
              <a:t>The </a:t>
            </a:r>
            <a:r>
              <a:rPr lang="en-US" b="1" i="1" dirty="0">
                <a:solidFill>
                  <a:schemeClr val="bg1"/>
                </a:solidFill>
              </a:rPr>
              <a:t>institution assesses achievement of the learning outcomes </a:t>
            </a:r>
            <a:r>
              <a:rPr lang="en-US" i="1" dirty="0"/>
              <a:t>that it claims for its curricular and co-curricular programs.</a:t>
            </a:r>
          </a:p>
          <a:p>
            <a:pPr lvl="1"/>
            <a:r>
              <a:rPr lang="en-US" i="1" dirty="0"/>
              <a:t>The institution uses the information gained from assessment to </a:t>
            </a:r>
            <a:r>
              <a:rPr lang="en-US" b="1" i="1" dirty="0">
                <a:solidFill>
                  <a:schemeClr val="bg1"/>
                </a:solidFill>
              </a:rPr>
              <a:t>improve student learning</a:t>
            </a:r>
            <a:r>
              <a:rPr lang="en-US" i="1" dirty="0"/>
              <a:t>.</a:t>
            </a:r>
          </a:p>
          <a:p>
            <a:pPr lvl="1"/>
            <a:r>
              <a:rPr lang="en-US" i="1" dirty="0"/>
              <a:t>The </a:t>
            </a:r>
            <a:r>
              <a:rPr lang="en-US" b="1" i="1" dirty="0">
                <a:solidFill>
                  <a:schemeClr val="bg1"/>
                </a:solidFill>
              </a:rPr>
              <a:t>institution’s processes and methodologies </a:t>
            </a:r>
            <a:r>
              <a:rPr lang="en-US" i="1" dirty="0"/>
              <a:t>to assess student learning </a:t>
            </a:r>
            <a:r>
              <a:rPr lang="en-US" b="1" i="1" dirty="0">
                <a:solidFill>
                  <a:schemeClr val="bg1"/>
                </a:solidFill>
              </a:rPr>
              <a:t>reflect good practice</a:t>
            </a:r>
            <a:r>
              <a:rPr lang="en-US" i="1" dirty="0"/>
              <a:t>, including the substantial participation of faculty and other instructional staff members.</a:t>
            </a:r>
          </a:p>
          <a:p>
            <a:pPr lvl="1"/>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2857" t="79565" r="35338" b="4131"/>
          <a:stretch>
            <a:fillRect/>
          </a:stretch>
        </p:blipFill>
        <p:spPr bwMode="auto">
          <a:xfrm>
            <a:off x="2743200" y="5562600"/>
            <a:ext cx="342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33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Institutional Outcomes</a:t>
            </a:r>
          </a:p>
        </p:txBody>
      </p:sp>
      <p:sp>
        <p:nvSpPr>
          <p:cNvPr id="3" name="Content Placeholder 2"/>
          <p:cNvSpPr>
            <a:spLocks noGrp="1"/>
          </p:cNvSpPr>
          <p:nvPr>
            <p:ph idx="1"/>
          </p:nvPr>
        </p:nvSpPr>
        <p:spPr>
          <a:xfrm>
            <a:off x="495300" y="1289351"/>
            <a:ext cx="8229600" cy="4525963"/>
          </a:xfrm>
        </p:spPr>
        <p:txBody>
          <a:bodyPr>
            <a:normAutofit fontScale="62500" lnSpcReduction="20000"/>
          </a:bodyPr>
          <a:lstStyle/>
          <a:p>
            <a:r>
              <a:rPr lang="en-US" b="1" u="sng" dirty="0"/>
              <a:t>B</a:t>
            </a:r>
            <a:r>
              <a:rPr lang="en-US" b="1" dirty="0"/>
              <a:t>road Integrative Learning</a:t>
            </a:r>
          </a:p>
          <a:p>
            <a:pPr lvl="1"/>
            <a:r>
              <a:rPr lang="en-US" dirty="0"/>
              <a:t>Demonstrates broad integrative knowledge of disciplines outside the students’ specific field of study. </a:t>
            </a:r>
          </a:p>
          <a:p>
            <a:r>
              <a:rPr lang="en-US" b="1" u="sng" dirty="0"/>
              <a:t>A</a:t>
            </a:r>
            <a:r>
              <a:rPr lang="en-US" b="1" dirty="0"/>
              <a:t>pplied Learning</a:t>
            </a:r>
          </a:p>
          <a:p>
            <a:pPr lvl="1"/>
            <a:r>
              <a:rPr lang="en-US" dirty="0"/>
              <a:t>Demonstrates the ability to put knowledge to use in a new practical context, such as classroom settings, clinical/laboratory, or mission experiences.</a:t>
            </a:r>
          </a:p>
          <a:p>
            <a:pPr marL="342900" lvl="1" indent="-342900">
              <a:buFont typeface="Arial" panose="020B0604020202020204" pitchFamily="34" charset="0"/>
              <a:buChar char="•"/>
            </a:pPr>
            <a:r>
              <a:rPr lang="en-US" sz="3200" b="1" u="sng" dirty="0"/>
              <a:t>S</a:t>
            </a:r>
            <a:r>
              <a:rPr lang="en-US" sz="3200" b="1" dirty="0"/>
              <a:t>pecialized Learning</a:t>
            </a:r>
          </a:p>
          <a:p>
            <a:pPr marL="742950" lvl="2" indent="-342900"/>
            <a:r>
              <a:rPr lang="en-US" sz="2900" dirty="0"/>
              <a:t>Demonstrates appropriate use of, and fluency in, specialized terms, vocabulary, technologies, and methods of the specific field of study. </a:t>
            </a:r>
          </a:p>
          <a:p>
            <a:r>
              <a:rPr lang="en-US" b="1" u="sng" dirty="0"/>
              <a:t>I</a:t>
            </a:r>
            <a:r>
              <a:rPr lang="en-US" b="1" dirty="0"/>
              <a:t>ntellectual Skills</a:t>
            </a:r>
          </a:p>
          <a:p>
            <a:pPr lvl="1"/>
            <a:r>
              <a:rPr lang="en-US" dirty="0"/>
              <a:t>Demonstrates continued development in reading comprehension, oral and written communication and quantitative analysis in projects, papers and professional performance. </a:t>
            </a:r>
          </a:p>
          <a:p>
            <a:r>
              <a:rPr lang="en-US" b="1" u="sng" dirty="0"/>
              <a:t>C</a:t>
            </a:r>
            <a:r>
              <a:rPr lang="en-US" b="1" dirty="0"/>
              <a:t>ivic Engagement</a:t>
            </a:r>
          </a:p>
          <a:p>
            <a:pPr lvl="1"/>
            <a:r>
              <a:rPr lang="en-US" dirty="0"/>
              <a:t>Engages in serving human need using knowledge and skill from both integrative and specialized curricula in community/global settings.</a:t>
            </a:r>
          </a:p>
          <a:p>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2857" t="79565" r="35338" b="4131"/>
          <a:stretch>
            <a:fillRect/>
          </a:stretch>
        </p:blipFill>
        <p:spPr bwMode="auto">
          <a:xfrm>
            <a:off x="3124200" y="5815314"/>
            <a:ext cx="2971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50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Accreditation Guidelines</a:t>
            </a:r>
          </a:p>
        </p:txBody>
      </p:sp>
      <p:sp>
        <p:nvSpPr>
          <p:cNvPr id="3" name="Content Placeholder 2"/>
          <p:cNvSpPr>
            <a:spLocks noGrp="1"/>
          </p:cNvSpPr>
          <p:nvPr>
            <p:ph idx="1"/>
          </p:nvPr>
        </p:nvSpPr>
        <p:spPr/>
        <p:txBody>
          <a:bodyPr/>
          <a:lstStyle/>
          <a:p>
            <a:r>
              <a:rPr lang="en-US" dirty="0" err="1"/>
              <a:t>CoARC</a:t>
            </a:r>
            <a:r>
              <a:rPr lang="en-US" dirty="0"/>
              <a:t> Standard 3.02</a:t>
            </a:r>
          </a:p>
          <a:p>
            <a:pPr lvl="1"/>
            <a:r>
              <a:rPr lang="en-US" dirty="0"/>
              <a:t>Program goal(s) must form the basis for ongoing program planning, implementation, evaluation, and revision. In addition, optional program goal(s) and outcomes must be reviewed annually by program personnel to ensure compatibility with the mission of the sponsoring educational institution.</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2857" t="79565" r="35338" b="4131"/>
          <a:stretch>
            <a:fillRect/>
          </a:stretch>
        </p:blipFill>
        <p:spPr bwMode="auto">
          <a:xfrm>
            <a:off x="3124200" y="5815314"/>
            <a:ext cx="2971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63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RC Program Learning Outcomes</a:t>
            </a:r>
            <a:br>
              <a:rPr lang="en-US" dirty="0"/>
            </a:br>
            <a:r>
              <a:rPr lang="en-US" sz="4000" dirty="0"/>
              <a:t>All graduates will demonstrate the:</a:t>
            </a:r>
            <a:br>
              <a:rPr lang="en-US" sz="4000" dirty="0"/>
            </a:br>
            <a:endParaRPr lang="en-US" sz="4000" dirty="0"/>
          </a:p>
        </p:txBody>
      </p:sp>
      <p:sp>
        <p:nvSpPr>
          <p:cNvPr id="3" name="Content Placeholder 2"/>
          <p:cNvSpPr>
            <a:spLocks noGrp="1"/>
          </p:cNvSpPr>
          <p:nvPr>
            <p:ph idx="1"/>
          </p:nvPr>
        </p:nvSpPr>
        <p:spPr>
          <a:xfrm>
            <a:off x="457200" y="1219200"/>
            <a:ext cx="8229600" cy="4525963"/>
          </a:xfrm>
        </p:spPr>
        <p:txBody>
          <a:bodyPr>
            <a:normAutofit fontScale="55000" lnSpcReduction="20000"/>
          </a:bodyPr>
          <a:lstStyle/>
          <a:p>
            <a:pPr marL="514350" indent="-514350">
              <a:buFont typeface="+mj-lt"/>
              <a:buAutoNum type="arabicPeriod"/>
            </a:pPr>
            <a:r>
              <a:rPr lang="en-US" dirty="0"/>
              <a:t>Ability to recall, apply, and analyze information required of advanced-level respiratory therapists. </a:t>
            </a:r>
            <a:r>
              <a:rPr lang="en-US" b="1" dirty="0"/>
              <a:t>(Specialized Learning IO)</a:t>
            </a:r>
            <a:endParaRPr lang="en-US" dirty="0"/>
          </a:p>
          <a:p>
            <a:pPr marL="514350" indent="-514350">
              <a:buFont typeface="+mj-lt"/>
              <a:buAutoNum type="arabicPeriod"/>
            </a:pPr>
            <a:r>
              <a:rPr lang="en-US" dirty="0"/>
              <a:t>Manual dexterity and technical proficiency necessary to perform as competent advanced-level respiratory </a:t>
            </a:r>
            <a:r>
              <a:rPr lang="en-US"/>
              <a:t>therapists. </a:t>
            </a:r>
            <a:r>
              <a:rPr lang="en-US" b="1"/>
              <a:t>(</a:t>
            </a:r>
            <a:r>
              <a:rPr lang="en-US" b="1" dirty="0"/>
              <a:t>Specialized Learning IO)</a:t>
            </a:r>
            <a:endParaRPr lang="en-US" dirty="0"/>
          </a:p>
          <a:p>
            <a:pPr marL="514350" indent="-514350">
              <a:buFont typeface="+mj-lt"/>
              <a:buAutoNum type="arabicPeriod"/>
            </a:pPr>
            <a:r>
              <a:rPr lang="en-US" dirty="0"/>
              <a:t>Caring and positive attitude necessary for continued employment as advanced-level respiratory therapists.</a:t>
            </a:r>
            <a:r>
              <a:rPr lang="en-US" b="1" dirty="0"/>
              <a:t> (Applied Learning IO)</a:t>
            </a:r>
            <a:endParaRPr lang="en-US" dirty="0"/>
          </a:p>
          <a:p>
            <a:pPr marL="514350" indent="-514350">
              <a:buFont typeface="+mj-lt"/>
              <a:buAutoNum type="arabicPeriod"/>
            </a:pPr>
            <a:r>
              <a:rPr lang="en-US" dirty="0"/>
              <a:t>Ability to engage in critical thinking, reflection, and problem solving through evidence-based practice in multiple health care settings. </a:t>
            </a:r>
            <a:r>
              <a:rPr lang="en-US" b="1" dirty="0"/>
              <a:t>(Intellectual Skills IO)</a:t>
            </a:r>
            <a:endParaRPr lang="en-US" dirty="0"/>
          </a:p>
          <a:p>
            <a:pPr marL="514350" indent="-514350">
              <a:buFont typeface="+mj-lt"/>
              <a:buAutoNum type="arabicPeriod"/>
            </a:pPr>
            <a:r>
              <a:rPr lang="en-US" dirty="0"/>
              <a:t>Respect and adaptability for cultural, ethnic, and individual diversity within a changing health care environment. </a:t>
            </a:r>
            <a:r>
              <a:rPr lang="en-US" b="1" dirty="0"/>
              <a:t>(Broad Integrative Learning IO)</a:t>
            </a:r>
            <a:endParaRPr lang="en-US" dirty="0"/>
          </a:p>
          <a:p>
            <a:pPr marL="514350" indent="-514350">
              <a:buFont typeface="+mj-lt"/>
              <a:buAutoNum type="arabicPeriod"/>
            </a:pPr>
            <a:r>
              <a:rPr lang="en-US" dirty="0"/>
              <a:t>Ability to incorporate current knowledge, theory, and research into health professions practice. </a:t>
            </a:r>
            <a:r>
              <a:rPr lang="en-US" b="1" dirty="0"/>
              <a:t>(Intellectual Skills IO)</a:t>
            </a:r>
            <a:endParaRPr lang="en-US" dirty="0"/>
          </a:p>
          <a:p>
            <a:pPr marL="514350" indent="-514350">
              <a:buFont typeface="+mj-lt"/>
              <a:buAutoNum type="arabicPeriod"/>
            </a:pPr>
            <a:r>
              <a:rPr lang="en-US" dirty="0"/>
              <a:t>Ability to empower himself or herself and others through an integration of leadership, management, and teaching/learning skills in the health care environment. </a:t>
            </a:r>
            <a:r>
              <a:rPr lang="en-US" b="1" dirty="0"/>
              <a:t>(Civic Engagement IO)</a:t>
            </a:r>
            <a:endParaRPr lang="en-US" dirty="0"/>
          </a:p>
          <a:p>
            <a:pPr marL="514350" indent="-514350">
              <a:buFont typeface="+mj-lt"/>
              <a:buAutoNum type="arabicPeriod"/>
            </a:pPr>
            <a:r>
              <a:rPr lang="en-US" dirty="0"/>
              <a:t>Professional, ethical, spiritual, and compassionate service within the health care setting. </a:t>
            </a:r>
            <a:r>
              <a:rPr lang="en-US" b="1" dirty="0"/>
              <a:t>(Civic Engagement IO)</a:t>
            </a:r>
            <a:endParaRPr lang="en-US" dirty="0"/>
          </a:p>
          <a:p>
            <a:pPr lvl="0"/>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32857" t="79565" r="35338" b="4131"/>
          <a:stretch>
            <a:fillRect/>
          </a:stretch>
        </p:blipFill>
        <p:spPr bwMode="auto">
          <a:xfrm>
            <a:off x="3200400" y="5715000"/>
            <a:ext cx="3126612" cy="104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50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0247793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6e6c805e-bfef-46ec-b492-1624e586af05"/>
</p:tagLst>
</file>

<file path=ppt/tags/tag2.xml><?xml version="1.0" encoding="utf-8"?>
<p:tagLst xmlns:a="http://schemas.openxmlformats.org/drawingml/2006/main" xmlns:r="http://schemas.openxmlformats.org/officeDocument/2006/relationships" xmlns:p="http://schemas.openxmlformats.org/presentationml/2006/main">
  <p:tag name="__PE_POLL_EMBED_ID" val="aedfb4c1-f5e0-4e6c-81cd-04c5e7ae8407"/>
</p:tagLst>
</file>

<file path=ppt/tags/tag3.xml><?xml version="1.0" encoding="utf-8"?>
<p:tagLst xmlns:a="http://schemas.openxmlformats.org/drawingml/2006/main" xmlns:r="http://schemas.openxmlformats.org/officeDocument/2006/relationships" xmlns:p="http://schemas.openxmlformats.org/presentationml/2006/main">
  <p:tag name="__PE_POLL_EMBED_ID" val="17414969-1b4f-4571-9526-aa09dafe12c7"/>
</p:tagLst>
</file>

<file path=ppt/tags/tag4.xml><?xml version="1.0" encoding="utf-8"?>
<p:tagLst xmlns:a="http://schemas.openxmlformats.org/drawingml/2006/main" xmlns:r="http://schemas.openxmlformats.org/officeDocument/2006/relationships" xmlns:p="http://schemas.openxmlformats.org/presentationml/2006/main">
  <p:tag name="__PE_POLL_EMBED_ID" val="a6943d33-8950-420d-a64b-677eddadc5cc"/>
</p:tagLst>
</file>

<file path=ppt/tags/tag5.xml><?xml version="1.0" encoding="utf-8"?>
<p:tagLst xmlns:a="http://schemas.openxmlformats.org/drawingml/2006/main" xmlns:r="http://schemas.openxmlformats.org/officeDocument/2006/relationships" xmlns:p="http://schemas.openxmlformats.org/presentationml/2006/main">
  <p:tag name="__PE_POLL_EMBED_ID" val="1151a370-8985-4b17-a8e9-a8092602e961"/>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2090</TotalTime>
  <Words>1171</Words>
  <Application>Microsoft Office PowerPoint</Application>
  <PresentationFormat>On-screen Show (4:3)</PresentationFormat>
  <Paragraphs>129</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QM and Accreditation—Sounds Boring but It’s BASIC</vt:lpstr>
      <vt:lpstr>Directions for Using Poll Everywhere</vt:lpstr>
      <vt:lpstr>PowerPoint Presentation</vt:lpstr>
      <vt:lpstr>QM Standard 3.1</vt:lpstr>
      <vt:lpstr>HLC Criteria for Accreditation</vt:lpstr>
      <vt:lpstr>BASIC Institutional Outcomes</vt:lpstr>
      <vt:lpstr>Program Accreditation Guidelines</vt:lpstr>
      <vt:lpstr>RC Program Learning Outcomes All graduates will demonstrate the: </vt:lpstr>
      <vt:lpstr>PowerPoint Presentation</vt:lpstr>
      <vt:lpstr>PowerPoint Presentation</vt:lpstr>
      <vt:lpstr>PowerPoint Presentation</vt:lpstr>
      <vt:lpstr>QM Standards</vt:lpstr>
      <vt:lpstr>PowerPoint Presentation</vt:lpstr>
      <vt:lpstr>QM Alignment Standards</vt:lpstr>
      <vt:lpstr>Health Sciences</vt:lpstr>
      <vt:lpstr>Health Sciences</vt:lpstr>
      <vt:lpstr>Course Outcomes for HESC 348</vt:lpstr>
      <vt:lpstr>HESC example of linking outcomes</vt:lpstr>
      <vt:lpstr>Data Collection</vt:lpstr>
      <vt:lpstr>Outcome Data</vt:lpstr>
      <vt:lpstr>More Data</vt:lpstr>
      <vt:lpstr>Evaluation of Data</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QM and Accreditation—Sounds Boring but It’s Basic</dc:title>
  <dc:creator>Paula</dc:creator>
  <cp:lastModifiedBy>Reams, Paula K</cp:lastModifiedBy>
  <cp:revision>42</cp:revision>
  <cp:lastPrinted>2018-03-26T18:36:52Z</cp:lastPrinted>
  <dcterms:created xsi:type="dcterms:W3CDTF">2017-04-11T14:28:59Z</dcterms:created>
  <dcterms:modified xsi:type="dcterms:W3CDTF">2018-03-26T18:47:24Z</dcterms:modified>
</cp:coreProperties>
</file>