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60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8"/>
      <p:bold r:id="rId39"/>
      <p:italic r:id="rId40"/>
      <p:boldItalic r:id="rId41"/>
    </p:embeddedFont>
    <p:embeddedFont>
      <p:font typeface="Barlow Light" panose="00000400000000000000" pitchFamily="2" charset="0"/>
      <p:regular r:id="rId42"/>
      <p:italic r:id="rId43"/>
    </p:embeddedFont>
    <p:embeddedFont>
      <p:font typeface="DM Sans" pitchFamily="2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  <p:embeddedFont>
      <p:font typeface="Work Sans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ufYlBaXQAcET4bJAUx2f/EiKL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74"/>
  </p:normalViewPr>
  <p:slideViewPr>
    <p:cSldViewPr snapToGrid="0">
      <p:cViewPr varScale="1">
        <p:scale>
          <a:sx n="146" d="100"/>
          <a:sy n="146" d="100"/>
        </p:scale>
        <p:origin x="150" y="10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826a1a47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2826a1a47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826a1a476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826a1a476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af666d299a_2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af666d299a_2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19fe3f33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319fe3f334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826a1a476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826a1a476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af666d299a_2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af666d299a_2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826a1a476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826a1a476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2363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2af666d299a_2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2af666d299a_2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2b71d20352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2b71d20352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af666d299a_2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2af666d299a_2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319fe3f334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319fe3f334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2826a1a476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2826a1a476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af666d299a_2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2af666d299a_2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826a1a47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2826a1a47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b71d2035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2b71d2035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30b30316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30b30316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30b303169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30b303169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2826a1a476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2826a1a476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333d4007f6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333d4007f67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333d4007f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333d4007f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333d4007f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333d4007f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19fe3f334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19fe3f334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333d4007f6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333d4007f6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2826a1a476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2826a1a476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2af666d29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2af666d29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329c9d7e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329c9d7e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826a1a47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2826a1a47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826a1a47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2826a1a47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59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+ Phone mockup">
  <p:cSld name="Section Header + Phone mockup">
    <p:bg>
      <p:bgPr>
        <a:solidFill>
          <a:schemeClr val="accent4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"/>
          <p:cNvSpPr>
            <a:spLocks noGrp="1"/>
          </p:cNvSpPr>
          <p:nvPr>
            <p:ph type="pic" idx="2"/>
          </p:nvPr>
        </p:nvSpPr>
        <p:spPr>
          <a:xfrm>
            <a:off x="6819050" y="857921"/>
            <a:ext cx="1598400" cy="3413100"/>
          </a:xfrm>
          <a:prstGeom prst="roundRect">
            <a:avLst>
              <a:gd name="adj" fmla="val 11038"/>
            </a:avLst>
          </a:prstGeom>
          <a:noFill/>
          <a:ln>
            <a:noFill/>
          </a:ln>
        </p:spPr>
      </p:sp>
      <p:sp>
        <p:nvSpPr>
          <p:cNvPr id="386" name="Google Shape;386;p40"/>
          <p:cNvSpPr txBox="1">
            <a:spLocks noGrp="1"/>
          </p:cNvSpPr>
          <p:nvPr>
            <p:ph type="body" idx="1"/>
          </p:nvPr>
        </p:nvSpPr>
        <p:spPr>
          <a:xfrm>
            <a:off x="687900" y="292725"/>
            <a:ext cx="4215000" cy="2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marL="914400" lvl="1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marL="1828800" lvl="3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3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28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 half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81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58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37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35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8"/>
          <p:cNvSpPr txBox="1">
            <a:spLocks noGrp="1"/>
          </p:cNvSpPr>
          <p:nvPr>
            <p:ph type="body" idx="1"/>
          </p:nvPr>
        </p:nvSpPr>
        <p:spPr>
          <a:xfrm>
            <a:off x="545275" y="1321275"/>
            <a:ext cx="5795400" cy="3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08" name="Google Shape;808;p98"/>
          <p:cNvSpPr/>
          <p:nvPr/>
        </p:nvSpPr>
        <p:spPr>
          <a:xfrm>
            <a:off x="274950" y="284775"/>
            <a:ext cx="6326700" cy="704400"/>
          </a:xfrm>
          <a:prstGeom prst="roundRect">
            <a:avLst>
              <a:gd name="adj" fmla="val 25275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</p:txBody>
      </p:sp>
      <p:sp>
        <p:nvSpPr>
          <p:cNvPr id="809" name="Google Shape;809;p98"/>
          <p:cNvSpPr txBox="1">
            <a:spLocks noGrp="1"/>
          </p:cNvSpPr>
          <p:nvPr>
            <p:ph type="title"/>
          </p:nvPr>
        </p:nvSpPr>
        <p:spPr>
          <a:xfrm>
            <a:off x="274950" y="327125"/>
            <a:ext cx="6326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308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34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Title slide">
  <p:cSld name="Subsection 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14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1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2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26" y="252905"/>
            <a:ext cx="2280287" cy="1429139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8" name="Google Shape;8;p5"/>
          <p:cNvSpPr txBox="1"/>
          <p:nvPr/>
        </p:nvSpPr>
        <p:spPr>
          <a:xfrm>
            <a:off x="7596524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fld id="{CB92FCB5-F5BB-714B-9E7C-907CFFEA23FE}" type="datetimeyyyy">
              <a:rPr lang="en-US" sz="800" b="0" i="0" u="none" strike="noStrike" cap="none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fld>
            <a:r>
              <a:rPr lang="en-US" sz="8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dirty="0"/>
          </a:p>
        </p:txBody>
      </p:sp>
      <p:sp>
        <p:nvSpPr>
          <p:cNvPr id="9" name="Google Shape;9;p5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333" y="4476093"/>
            <a:ext cx="912286" cy="571762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95000" sy="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2" name="Google Shape;22;p8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fld id="{D03A0606-36F9-3B4B-8173-FDF8BB7D63F7}" type="datetimeyyyy">
              <a:rPr lang="en-US" sz="800" b="0" i="0" u="none" strike="noStrike" cap="none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fld>
            <a:r>
              <a:rPr lang="en-US" sz="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dirty="0"/>
          </a:p>
        </p:txBody>
      </p:sp>
      <p:sp>
        <p:nvSpPr>
          <p:cNvPr id="23" name="Google Shape;23;p8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Active/Applied Research on Online Learning and Quality Assurance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February 17, 2025</a:t>
            </a:r>
            <a:r>
              <a:rPr lang="en-US" sz="1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| Online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9850" dist="889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98310" y="202050"/>
            <a:ext cx="2415468" cy="1513861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54" name="Google Shape;54;p10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fld id="{E147D61D-68D3-7145-BA3F-916DFAFBD95E}" type="datetimeyyyy">
              <a:rPr lang="en-US" sz="8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fld>
            <a:r>
              <a:rPr lang="en-US" sz="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url.com/5n744pn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url.com/bddy39z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3"/>
          <p:cNvSpPr txBox="1">
            <a:spLocks noGrp="1"/>
          </p:cNvSpPr>
          <p:nvPr>
            <p:ph type="title" idx="4294967295"/>
          </p:nvPr>
        </p:nvSpPr>
        <p:spPr>
          <a:xfrm>
            <a:off x="0" y="831850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Results: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Students perceptions of </a:t>
            </a:r>
            <a:r>
              <a:rPr lang="en" b="1" i="1">
                <a:solidFill>
                  <a:schemeClr val="accent2"/>
                </a:solidFill>
              </a:rPr>
              <a:t>Learning</a:t>
            </a:r>
            <a:endParaRPr b="1" i="1">
              <a:solidFill>
                <a:schemeClr val="accent2"/>
              </a:solidFill>
            </a:endParaRPr>
          </a:p>
        </p:txBody>
      </p:sp>
      <p:sp>
        <p:nvSpPr>
          <p:cNvPr id="1071" name="Google Shape;1071;p133"/>
          <p:cNvSpPr txBox="1">
            <a:spLocks noGrp="1"/>
          </p:cNvSpPr>
          <p:nvPr>
            <p:ph type="body" idx="4294967295"/>
          </p:nvPr>
        </p:nvSpPr>
        <p:spPr>
          <a:xfrm>
            <a:off x="0" y="1885950"/>
            <a:ext cx="5138738" cy="318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Accessibility and Usability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(76.80 a lot)</a:t>
            </a:r>
            <a:br>
              <a:rPr lang="en"/>
            </a:b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Assessment and Measurement (72.21 a lot)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481" y="280852"/>
            <a:ext cx="6385431" cy="4092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34"/>
          <p:cNvSpPr/>
          <p:nvPr/>
        </p:nvSpPr>
        <p:spPr>
          <a:xfrm>
            <a:off x="6394875" y="892525"/>
            <a:ext cx="864900" cy="1729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078" name="Google Shape;1078;p134"/>
          <p:cNvSpPr/>
          <p:nvPr/>
        </p:nvSpPr>
        <p:spPr>
          <a:xfrm>
            <a:off x="2875975" y="966125"/>
            <a:ext cx="777000" cy="1656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5"/>
          <p:cNvSpPr txBox="1">
            <a:spLocks noGrp="1"/>
          </p:cNvSpPr>
          <p:nvPr>
            <p:ph type="body" idx="4294967295"/>
          </p:nvPr>
        </p:nvSpPr>
        <p:spPr>
          <a:xfrm>
            <a:off x="0" y="825500"/>
            <a:ext cx="3448050" cy="34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What does this finding mean to you and your course?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What changes would you make to your course based on this?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754" y="939338"/>
            <a:ext cx="6442246" cy="33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37"/>
          <p:cNvSpPr txBox="1">
            <a:spLocks noGrp="1"/>
          </p:cNvSpPr>
          <p:nvPr>
            <p:ph type="body" idx="4294967295"/>
          </p:nvPr>
        </p:nvSpPr>
        <p:spPr>
          <a:xfrm>
            <a:off x="0" y="2238375"/>
            <a:ext cx="5138738" cy="2351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Course Activities and Learner Interaction (58.9 a lot)</a:t>
            </a:r>
            <a:br>
              <a:rPr lang="en"/>
            </a:b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Accessibility and Usability (58.49 a lot)</a:t>
            </a:r>
            <a:endParaRPr/>
          </a:p>
        </p:txBody>
      </p:sp>
      <p:sp>
        <p:nvSpPr>
          <p:cNvPr id="1094" name="Google Shape;1094;p137"/>
          <p:cNvSpPr txBox="1">
            <a:spLocks noGrp="1"/>
          </p:cNvSpPr>
          <p:nvPr>
            <p:ph type="body" idx="4294967295"/>
          </p:nvPr>
        </p:nvSpPr>
        <p:spPr>
          <a:xfrm>
            <a:off x="0" y="1808163"/>
            <a:ext cx="3208338" cy="70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Open ended questions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37"/>
          <p:cNvSpPr txBox="1">
            <a:spLocks noGrp="1"/>
          </p:cNvSpPr>
          <p:nvPr>
            <p:ph type="title" idx="4294967295"/>
          </p:nvPr>
        </p:nvSpPr>
        <p:spPr>
          <a:xfrm>
            <a:off x="0" y="831850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Results: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Students perceptions of </a:t>
            </a:r>
            <a:r>
              <a:rPr lang="en" b="1" i="1">
                <a:solidFill>
                  <a:schemeClr val="accent2"/>
                </a:solidFill>
              </a:rPr>
              <a:t>Learning</a:t>
            </a:r>
            <a:endParaRPr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38"/>
          <p:cNvSpPr txBox="1">
            <a:spLocks noGrp="1"/>
          </p:cNvSpPr>
          <p:nvPr>
            <p:ph type="title" idx="4294967295"/>
          </p:nvPr>
        </p:nvSpPr>
        <p:spPr>
          <a:xfrm>
            <a:off x="0" y="300038"/>
            <a:ext cx="6326188" cy="661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Students’ Perceptions of Learning</a:t>
            </a:r>
            <a:endParaRPr/>
          </a:p>
        </p:txBody>
      </p:sp>
      <p:pic>
        <p:nvPicPr>
          <p:cNvPr id="1101" name="Google Shape;1101;p138" descr="Portrait of a cheerleader.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t="2199" b="2189"/>
          <a:stretch/>
        </p:blipFill>
        <p:spPr>
          <a:xfrm>
            <a:off x="173488" y="2245476"/>
            <a:ext cx="1789113" cy="22780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02" name="Google Shape;1102;p138" descr="Portrait of a smiling man in a suit.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4">
            <a:alphaModFix/>
          </a:blip>
          <a:srcRect t="2417" b="2407"/>
          <a:stretch/>
        </p:blipFill>
        <p:spPr>
          <a:xfrm>
            <a:off x="7181400" y="1432719"/>
            <a:ext cx="1789112" cy="227806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3" name="Google Shape;1103;p138"/>
          <p:cNvSpPr/>
          <p:nvPr/>
        </p:nvSpPr>
        <p:spPr>
          <a:xfrm>
            <a:off x="2275900" y="1857900"/>
            <a:ext cx="2107200" cy="1656300"/>
          </a:xfrm>
          <a:prstGeom prst="wedgeRectCallout">
            <a:avLst>
              <a:gd name="adj1" fmla="val -63046"/>
              <a:gd name="adj2" fmla="val 1061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Because I am a </a:t>
            </a:r>
            <a:r>
              <a:rPr lang="en" b="1" dirty="0"/>
              <a:t>visual learner</a:t>
            </a:r>
            <a:r>
              <a:rPr lang="en" dirty="0"/>
              <a:t>, this kind of resource [video/audio] provides </a:t>
            </a:r>
            <a:r>
              <a:rPr lang="en" b="1" dirty="0"/>
              <a:t>a visual means to learn</a:t>
            </a:r>
            <a:r>
              <a:rPr lang="en" dirty="0"/>
              <a:t> and review the material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4" name="Google Shape;1104;p138"/>
          <p:cNvSpPr/>
          <p:nvPr/>
        </p:nvSpPr>
        <p:spPr>
          <a:xfrm>
            <a:off x="4696400" y="839775"/>
            <a:ext cx="2171700" cy="1582800"/>
          </a:xfrm>
          <a:prstGeom prst="wedgeRoundRectCallout">
            <a:avLst>
              <a:gd name="adj1" fmla="val 75066"/>
              <a:gd name="adj2" fmla="val -116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</a:t>
            </a:r>
            <a:r>
              <a:rPr lang="en" b="1" dirty="0"/>
              <a:t>clear outline</a:t>
            </a:r>
            <a:r>
              <a:rPr lang="en" dirty="0"/>
              <a:t> of the course in each module helps me </a:t>
            </a:r>
            <a:r>
              <a:rPr lang="en" b="1" dirty="0"/>
              <a:t>understand </a:t>
            </a:r>
            <a:r>
              <a:rPr lang="en" dirty="0"/>
              <a:t>what is </a:t>
            </a:r>
            <a:r>
              <a:rPr lang="en" b="1" dirty="0"/>
              <a:t>expected of me</a:t>
            </a:r>
            <a:r>
              <a:rPr lang="en" dirty="0"/>
              <a:t>. 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39"/>
          <p:cNvSpPr txBox="1">
            <a:spLocks noGrp="1"/>
          </p:cNvSpPr>
          <p:nvPr>
            <p:ph type="title" idx="4294967295"/>
          </p:nvPr>
        </p:nvSpPr>
        <p:spPr>
          <a:xfrm>
            <a:off x="4758155" y="0"/>
            <a:ext cx="3629388" cy="440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Results: Student perceptions of </a:t>
            </a:r>
            <a:r>
              <a:rPr lang="en" b="1" i="1" dirty="0"/>
              <a:t>learning </a:t>
            </a:r>
            <a:endParaRPr b="1" i="1" dirty="0"/>
          </a:p>
        </p:txBody>
      </p:sp>
      <p:graphicFrame>
        <p:nvGraphicFramePr>
          <p:cNvPr id="1110" name="Google Shape;1110;p139"/>
          <p:cNvGraphicFramePr/>
          <p:nvPr>
            <p:extLst>
              <p:ext uri="{D42A27DB-BD31-4B8C-83A1-F6EECF244321}">
                <p14:modId xmlns:p14="http://schemas.microsoft.com/office/powerpoint/2010/main" val="1812319179"/>
              </p:ext>
            </p:extLst>
          </p:nvPr>
        </p:nvGraphicFramePr>
        <p:xfrm>
          <a:off x="4243727" y="440950"/>
          <a:ext cx="4223375" cy="253492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65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Survey categories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Frequency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Accessibility and Usability 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Activities and Learner Interaction 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Instructional Materials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and Measurement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Overview and Introduction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Learner Support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11" name="Google Shape;1111;p139"/>
          <p:cNvSpPr txBox="1"/>
          <p:nvPr/>
        </p:nvSpPr>
        <p:spPr>
          <a:xfrm>
            <a:off x="284869" y="3087776"/>
            <a:ext cx="4569000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 dirty="0">
                <a:solidFill>
                  <a:srgbClr val="32363A"/>
                </a:solidFill>
              </a:rPr>
              <a:t>Video and audio content in the course is accessible." Because I am a visual learner, this kind of resource provides a visual means to learn and review the material</a:t>
            </a:r>
            <a:endParaRPr sz="1050" i="1" dirty="0">
              <a:solidFill>
                <a:srgbClr val="32363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i="1" dirty="0">
              <a:solidFill>
                <a:srgbClr val="32363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i="1" dirty="0">
                <a:solidFill>
                  <a:srgbClr val="32363A"/>
                </a:solidFill>
              </a:rPr>
              <a:t>The clear outline of the course in each module helps me understand what is expected of me. I like that I can look ahead to see what I will be learning as well as what weeks/modules are the "busier" ones.</a:t>
            </a:r>
            <a:endParaRPr sz="1050" i="1" dirty="0">
              <a:solidFill>
                <a:srgbClr val="32363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40"/>
          <p:cNvSpPr txBox="1">
            <a:spLocks noGrp="1"/>
          </p:cNvSpPr>
          <p:nvPr>
            <p:ph type="title" idx="4294967295"/>
          </p:nvPr>
        </p:nvSpPr>
        <p:spPr>
          <a:xfrm>
            <a:off x="0" y="831850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Results: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Students perceptions of </a:t>
            </a:r>
            <a:r>
              <a:rPr lang="en" b="1" i="1">
                <a:solidFill>
                  <a:schemeClr val="accent2"/>
                </a:solidFill>
              </a:rPr>
              <a:t>Engagement</a:t>
            </a:r>
            <a:endParaRPr b="1" i="1">
              <a:solidFill>
                <a:schemeClr val="accent2"/>
              </a:solidFill>
            </a:endParaRPr>
          </a:p>
        </p:txBody>
      </p:sp>
      <p:sp>
        <p:nvSpPr>
          <p:cNvPr id="1117" name="Google Shape;1117;p140"/>
          <p:cNvSpPr txBox="1">
            <a:spLocks noGrp="1"/>
          </p:cNvSpPr>
          <p:nvPr>
            <p:ph type="body" idx="4294967295"/>
          </p:nvPr>
        </p:nvSpPr>
        <p:spPr>
          <a:xfrm>
            <a:off x="0" y="1885950"/>
            <a:ext cx="5138738" cy="318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Course Activities and Learner Interaction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(84.80 a lot)</a:t>
            </a:r>
            <a:br>
              <a:rPr lang="en"/>
            </a:b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Accessibility and Usability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(83.19 a lot)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103" y="620485"/>
            <a:ext cx="6463666" cy="37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41"/>
          <p:cNvSpPr/>
          <p:nvPr/>
        </p:nvSpPr>
        <p:spPr>
          <a:xfrm>
            <a:off x="4517825" y="984525"/>
            <a:ext cx="598200" cy="1647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124" name="Google Shape;1124;p141"/>
          <p:cNvSpPr/>
          <p:nvPr/>
        </p:nvSpPr>
        <p:spPr>
          <a:xfrm>
            <a:off x="6611700" y="984525"/>
            <a:ext cx="740100" cy="1647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42"/>
          <p:cNvSpPr txBox="1">
            <a:spLocks noGrp="1"/>
          </p:cNvSpPr>
          <p:nvPr>
            <p:ph type="body" idx="4294967295"/>
          </p:nvPr>
        </p:nvSpPr>
        <p:spPr>
          <a:xfrm>
            <a:off x="2984269" y="734060"/>
            <a:ext cx="3448050" cy="34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l" rtl="0">
              <a:spcBef>
                <a:spcPts val="600"/>
              </a:spcBef>
              <a:spcAft>
                <a:spcPts val="0"/>
              </a:spcAft>
              <a:buSzPts val="2400"/>
            </a:pPr>
            <a:r>
              <a:rPr lang="en" sz="2400" i="1" dirty="0"/>
              <a:t>1. What does this finding mean to you and your course?</a:t>
            </a:r>
            <a:endParaRPr sz="2400" i="1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i="1" dirty="0"/>
          </a:p>
          <a:p>
            <a:pPr marL="76200" lvl="0" algn="l" rtl="0">
              <a:spcBef>
                <a:spcPts val="600"/>
              </a:spcBef>
              <a:spcAft>
                <a:spcPts val="0"/>
              </a:spcAft>
              <a:buSzPts val="2400"/>
            </a:pPr>
            <a:r>
              <a:rPr lang="en" sz="2400" i="1" dirty="0"/>
              <a:t>2. What changes would you make to your course based on this?</a:t>
            </a:r>
            <a:endParaRPr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Active/Applied Research on Online Learning and</a:t>
            </a:r>
            <a:endParaRPr>
              <a:solidFill>
                <a:srgbClr val="526C7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Quality Assurance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 dirty="0"/>
              <a:t>February 27, 2025 | Online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138" y="307570"/>
            <a:ext cx="6213517" cy="389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44"/>
          <p:cNvSpPr txBox="1">
            <a:spLocks noGrp="1"/>
          </p:cNvSpPr>
          <p:nvPr>
            <p:ph type="body" idx="4294967295"/>
          </p:nvPr>
        </p:nvSpPr>
        <p:spPr>
          <a:xfrm>
            <a:off x="0" y="1657350"/>
            <a:ext cx="5138738" cy="318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Barlow"/>
                <a:ea typeface="Barlow"/>
                <a:cs typeface="Barlow"/>
                <a:sym typeface="Barlow"/>
              </a:rPr>
              <a:t>Open ended questions</a:t>
            </a:r>
            <a:endParaRPr sz="2000" b="1" dirty="0">
              <a:latin typeface="Barlow"/>
              <a:ea typeface="Barlow"/>
              <a:cs typeface="Barlow"/>
              <a:sym typeface="Barlow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 dirty="0"/>
              <a:t>Course Activities and Learner Interaction (42.8%)</a:t>
            </a:r>
            <a:endParaRPr sz="20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 dirty="0"/>
              <a:t>Instructional Materials (28.5%)</a:t>
            </a:r>
            <a:endParaRPr sz="2000" dirty="0"/>
          </a:p>
        </p:txBody>
      </p:sp>
      <p:sp>
        <p:nvSpPr>
          <p:cNvPr id="1140" name="Google Shape;1140;p144"/>
          <p:cNvSpPr txBox="1">
            <a:spLocks noGrp="1"/>
          </p:cNvSpPr>
          <p:nvPr>
            <p:ph type="title" idx="4294967295"/>
          </p:nvPr>
        </p:nvSpPr>
        <p:spPr>
          <a:xfrm>
            <a:off x="3291840" y="441152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</a:rPr>
              <a:t>Results: </a:t>
            </a:r>
            <a:endParaRPr sz="2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</a:rPr>
              <a:t>Students perceptions of </a:t>
            </a:r>
            <a:r>
              <a:rPr lang="en" sz="2400" b="1" i="1" dirty="0">
                <a:solidFill>
                  <a:schemeClr val="accent2"/>
                </a:solidFill>
              </a:rPr>
              <a:t>Engagement</a:t>
            </a:r>
            <a:endParaRPr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45"/>
          <p:cNvSpPr txBox="1">
            <a:spLocks noGrp="1"/>
          </p:cNvSpPr>
          <p:nvPr>
            <p:ph type="title" idx="4294967295"/>
          </p:nvPr>
        </p:nvSpPr>
        <p:spPr>
          <a:xfrm>
            <a:off x="2327564" y="149629"/>
            <a:ext cx="6327775" cy="661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Students’ Perceptions of Engagement</a:t>
            </a:r>
            <a:endParaRPr sz="2400" dirty="0"/>
          </a:p>
        </p:txBody>
      </p:sp>
      <p:pic>
        <p:nvPicPr>
          <p:cNvPr id="1147" name="Google Shape;1147;p145" descr="Person smiling in front of a marble wall.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8137" r="25165"/>
          <a:stretch/>
        </p:blipFill>
        <p:spPr>
          <a:xfrm>
            <a:off x="0" y="1550988"/>
            <a:ext cx="3205163" cy="320516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6" name="Google Shape;1146;p145"/>
          <p:cNvSpPr/>
          <p:nvPr/>
        </p:nvSpPr>
        <p:spPr>
          <a:xfrm>
            <a:off x="3659289" y="1550988"/>
            <a:ext cx="3239100" cy="1970100"/>
          </a:xfrm>
          <a:prstGeom prst="wedgeRoundRectCallout">
            <a:avLst>
              <a:gd name="adj1" fmla="val -57093"/>
              <a:gd name="adj2" fmla="val -2013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Professor engagement and level of care for the course. The more engagement and quality of feedback from them, the more I want to be engaged in the course.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46"/>
          <p:cNvSpPr txBox="1">
            <a:spLocks noGrp="1"/>
          </p:cNvSpPr>
          <p:nvPr>
            <p:ph type="title" idx="4294967295"/>
          </p:nvPr>
        </p:nvSpPr>
        <p:spPr>
          <a:xfrm>
            <a:off x="3591098" y="421121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Discussion: Research and Practice</a:t>
            </a:r>
            <a:endParaRPr sz="3200" dirty="0"/>
          </a:p>
        </p:txBody>
      </p:sp>
      <p:sp>
        <p:nvSpPr>
          <p:cNvPr id="1153" name="Google Shape;1153;p146"/>
          <p:cNvSpPr txBox="1">
            <a:spLocks noGrp="1"/>
          </p:cNvSpPr>
          <p:nvPr>
            <p:ph type="body" idx="4294967295"/>
          </p:nvPr>
        </p:nvSpPr>
        <p:spPr>
          <a:xfrm>
            <a:off x="0" y="1657350"/>
            <a:ext cx="5653088" cy="318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Assessment and Measurement</a:t>
            </a:r>
            <a:endParaRPr sz="1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1800" dirty="0"/>
              <a:t>A variety of accessible instructional materials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1800" dirty="0"/>
              <a:t>Clear expectation of grading policy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1800" dirty="0"/>
              <a:t>Feedback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1800" dirty="0"/>
              <a:t>Clear connection between learning objectives and activities/assessments</a:t>
            </a:r>
            <a:endParaRPr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47"/>
          <p:cNvSpPr txBox="1">
            <a:spLocks noGrp="1"/>
          </p:cNvSpPr>
          <p:nvPr>
            <p:ph type="title" idx="4294967295"/>
          </p:nvPr>
        </p:nvSpPr>
        <p:spPr>
          <a:xfrm>
            <a:off x="2883981" y="126721"/>
            <a:ext cx="5138738" cy="904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Results: Students perceptions of </a:t>
            </a:r>
            <a:r>
              <a:rPr lang="en" sz="2400" b="1" i="1" dirty="0"/>
              <a:t>learning and engagement</a:t>
            </a:r>
            <a:endParaRPr sz="2400" dirty="0"/>
          </a:p>
        </p:txBody>
      </p:sp>
      <p:pic>
        <p:nvPicPr>
          <p:cNvPr id="1159" name="Google Shape;1159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981" y="1170305"/>
            <a:ext cx="4189158" cy="33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48"/>
          <p:cNvSpPr txBox="1">
            <a:spLocks noGrp="1"/>
          </p:cNvSpPr>
          <p:nvPr>
            <p:ph type="title" idx="4294967295"/>
          </p:nvPr>
        </p:nvSpPr>
        <p:spPr>
          <a:xfrm>
            <a:off x="5223431" y="315884"/>
            <a:ext cx="1837113" cy="3639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Learning</a:t>
            </a:r>
            <a:endParaRPr sz="2800" dirty="0"/>
          </a:p>
        </p:txBody>
      </p:sp>
      <p:pic>
        <p:nvPicPr>
          <p:cNvPr id="1166" name="Google Shape;1166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470" y="939338"/>
            <a:ext cx="5401036" cy="343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49"/>
          <p:cNvSpPr txBox="1">
            <a:spLocks noGrp="1"/>
          </p:cNvSpPr>
          <p:nvPr>
            <p:ph type="title" idx="4294967295"/>
          </p:nvPr>
        </p:nvSpPr>
        <p:spPr>
          <a:xfrm>
            <a:off x="4804756" y="176829"/>
            <a:ext cx="2410691" cy="4304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Engagement</a:t>
            </a:r>
            <a:endParaRPr sz="2800" dirty="0"/>
          </a:p>
        </p:txBody>
      </p:sp>
      <p:pic>
        <p:nvPicPr>
          <p:cNvPr id="1173" name="Google Shape;1173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578" y="673802"/>
            <a:ext cx="5910349" cy="3648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0"/>
          <p:cNvSpPr txBox="1">
            <a:spLocks noGrp="1"/>
          </p:cNvSpPr>
          <p:nvPr>
            <p:ph type="title" idx="4294967295"/>
          </p:nvPr>
        </p:nvSpPr>
        <p:spPr>
          <a:xfrm>
            <a:off x="3341716" y="71986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Limitations</a:t>
            </a:r>
            <a:endParaRPr sz="2800" dirty="0"/>
          </a:p>
        </p:txBody>
      </p:sp>
      <p:sp>
        <p:nvSpPr>
          <p:cNvPr id="1179" name="Google Shape;1179;p150"/>
          <p:cNvSpPr txBox="1">
            <a:spLocks noGrp="1"/>
          </p:cNvSpPr>
          <p:nvPr>
            <p:ph type="body" idx="4294967295"/>
          </p:nvPr>
        </p:nvSpPr>
        <p:spPr>
          <a:xfrm>
            <a:off x="3000895" y="1183524"/>
            <a:ext cx="5138738" cy="318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dirty="0"/>
              <a:t>Students exposed to QM informed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dirty="0"/>
              <a:t>Non QM certified courses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151" descr="Design mock of a smartphon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994" y="771759"/>
            <a:ext cx="2045398" cy="361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6586" r="26581"/>
          <a:stretch/>
        </p:blipFill>
        <p:spPr>
          <a:xfrm>
            <a:off x="6819050" y="857921"/>
            <a:ext cx="1598400" cy="3413100"/>
          </a:xfrm>
          <a:prstGeom prst="roundRect">
            <a:avLst>
              <a:gd name="adj" fmla="val 16667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6D139-1142-F3E9-097F-6281E1F46F35}"/>
              </a:ext>
            </a:extLst>
          </p:cNvPr>
          <p:cNvSpPr txBox="1"/>
          <p:nvPr/>
        </p:nvSpPr>
        <p:spPr>
          <a:xfrm>
            <a:off x="282633" y="2161309"/>
            <a:ext cx="511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</a:rPr>
              <a:t>How can we design an online experience in which Sarah can learn and be engaged?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 txBox="1">
            <a:spLocks noGrp="1"/>
          </p:cNvSpPr>
          <p:nvPr>
            <p:ph type="title" idx="4294967295"/>
          </p:nvPr>
        </p:nvSpPr>
        <p:spPr>
          <a:xfrm>
            <a:off x="4496253" y="291778"/>
            <a:ext cx="2743199" cy="4518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Accessibility</a:t>
            </a:r>
            <a:endParaRPr sz="2800" dirty="0"/>
          </a:p>
        </p:txBody>
      </p:sp>
      <p:pic>
        <p:nvPicPr>
          <p:cNvPr id="1192" name="Google Shape;1192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514" y="1038497"/>
            <a:ext cx="6118679" cy="3361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52"/>
          <p:cNvSpPr txBox="1"/>
          <p:nvPr/>
        </p:nvSpPr>
        <p:spPr>
          <a:xfrm>
            <a:off x="282475" y="4663975"/>
            <a:ext cx="4236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https://tinyurl.com/5n744pnw</a:t>
            </a:r>
            <a:endParaRPr sz="2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53"/>
          <p:cNvSpPr txBox="1">
            <a:spLocks noGrp="1"/>
          </p:cNvSpPr>
          <p:nvPr>
            <p:ph type="title" idx="4294967295"/>
          </p:nvPr>
        </p:nvSpPr>
        <p:spPr>
          <a:xfrm>
            <a:off x="4572000" y="451185"/>
            <a:ext cx="3030583" cy="3408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Grading Criteria</a:t>
            </a:r>
            <a:endParaRPr sz="2800" dirty="0"/>
          </a:p>
        </p:txBody>
      </p:sp>
      <p:pic>
        <p:nvPicPr>
          <p:cNvPr id="1199" name="Google Shape;1199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972" y="914400"/>
            <a:ext cx="4963654" cy="343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4"/>
          <p:cNvSpPr txBox="1">
            <a:spLocks noGrp="1"/>
          </p:cNvSpPr>
          <p:nvPr>
            <p:ph type="title" idx="4294967295"/>
          </p:nvPr>
        </p:nvSpPr>
        <p:spPr>
          <a:xfrm>
            <a:off x="4212772" y="615717"/>
            <a:ext cx="3820885" cy="4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Showcase alignment</a:t>
            </a:r>
            <a:endParaRPr sz="2800" dirty="0"/>
          </a:p>
        </p:txBody>
      </p:sp>
      <p:pic>
        <p:nvPicPr>
          <p:cNvPr id="1205" name="Google Shape;1205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70" y="1175658"/>
            <a:ext cx="6087632" cy="332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54"/>
          <p:cNvSpPr txBox="1"/>
          <p:nvPr/>
        </p:nvSpPr>
        <p:spPr>
          <a:xfrm>
            <a:off x="302175" y="4631125"/>
            <a:ext cx="42699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https://tinyurl.com/bddy39zs</a:t>
            </a:r>
            <a:endParaRPr sz="2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5"/>
          <p:cNvSpPr txBox="1">
            <a:spLocks noGrp="1"/>
          </p:cNvSpPr>
          <p:nvPr>
            <p:ph type="title" idx="4294967295"/>
          </p:nvPr>
        </p:nvSpPr>
        <p:spPr>
          <a:xfrm>
            <a:off x="2508067" y="146013"/>
            <a:ext cx="6531429" cy="7618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Alignment between Course Activities and Learning Outcomes</a:t>
            </a:r>
            <a:endParaRPr sz="2400" dirty="0"/>
          </a:p>
        </p:txBody>
      </p:sp>
      <p:pic>
        <p:nvPicPr>
          <p:cNvPr id="1212" name="Google Shape;1212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423" y="907868"/>
            <a:ext cx="5910943" cy="3578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56"/>
          <p:cNvSpPr txBox="1">
            <a:spLocks noGrp="1"/>
          </p:cNvSpPr>
          <p:nvPr>
            <p:ph type="ctrTitle" idx="4294967295"/>
          </p:nvPr>
        </p:nvSpPr>
        <p:spPr>
          <a:xfrm>
            <a:off x="3892732" y="563598"/>
            <a:ext cx="3892550" cy="4764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Questions</a:t>
            </a:r>
            <a:endParaRPr sz="2800" dirty="0"/>
          </a:p>
        </p:txBody>
      </p:sp>
      <p:pic>
        <p:nvPicPr>
          <p:cNvPr id="1218" name="Google Shape;1218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162" y="1744477"/>
            <a:ext cx="2705375" cy="26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156"/>
          <p:cNvSpPr txBox="1"/>
          <p:nvPr/>
        </p:nvSpPr>
        <p:spPr>
          <a:xfrm>
            <a:off x="2844509" y="1353900"/>
            <a:ext cx="3145800" cy="2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Feel free to access the article: </a:t>
            </a:r>
            <a:r>
              <a:rPr lang="en" sz="2400" i="1" dirty="0">
                <a:solidFill>
                  <a:srgbClr val="333333"/>
                </a:solidFill>
                <a:latin typeface="Barlow"/>
                <a:ea typeface="Barlow"/>
                <a:cs typeface="Barlow"/>
                <a:sym typeface="Barlow"/>
              </a:rPr>
              <a:t>Student Perceptions of Quality Matters Standards on Engagement and Learning</a:t>
            </a:r>
            <a:endParaRPr sz="2400" i="1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Student Perceptions of QM Standards on Engagement and Learning</a:t>
            </a:r>
            <a:endParaRPr sz="3600" b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9C330E3-CA6B-9D60-F8D2-4C3365F11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29321"/>
            <a:ext cx="6400800" cy="631200"/>
          </a:xfrm>
        </p:spPr>
        <p:txBody>
          <a:bodyPr/>
          <a:lstStyle/>
          <a:p>
            <a:r>
              <a:rPr lang="en-US" sz="2000" dirty="0"/>
              <a:t>Daisyane Barreto</a:t>
            </a:r>
          </a:p>
          <a:p>
            <a:r>
              <a:rPr lang="en-US" sz="2000" dirty="0"/>
              <a:t>Sheri Conklin</a:t>
            </a:r>
          </a:p>
          <a:p>
            <a:r>
              <a:rPr lang="en-US" sz="2000" dirty="0"/>
              <a:t>University of North Carolina Wilmington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129" descr="Design mock of a smartphon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994" y="771759"/>
            <a:ext cx="2045398" cy="361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29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4">
            <a:alphaModFix/>
          </a:blip>
          <a:srcRect l="26586" r="26581"/>
          <a:stretch/>
        </p:blipFill>
        <p:spPr>
          <a:xfrm>
            <a:off x="7545388" y="857250"/>
            <a:ext cx="1598612" cy="3413125"/>
          </a:xfrm>
          <a:prstGeom prst="roundRect">
            <a:avLst>
              <a:gd name="adj" fmla="val 16667"/>
            </a:avLst>
          </a:prstGeom>
        </p:spPr>
      </p:pic>
      <p:sp>
        <p:nvSpPr>
          <p:cNvPr id="2" name="Google Shape;1046;p129">
            <a:extLst>
              <a:ext uri="{FF2B5EF4-FFF2-40B4-BE49-F238E27FC236}">
                <a16:creationId xmlns:a16="http://schemas.microsoft.com/office/drawing/2014/main" id="{A14E11FE-194C-013E-33A8-EFCFC0231F1D}"/>
              </a:ext>
            </a:extLst>
          </p:cNvPr>
          <p:cNvSpPr txBox="1">
            <a:spLocks/>
          </p:cNvSpPr>
          <p:nvPr/>
        </p:nvSpPr>
        <p:spPr>
          <a:xfrm>
            <a:off x="382650" y="2195250"/>
            <a:ext cx="51513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dk1"/>
                </a:solidFill>
              </a:rPr>
              <a:t>Let’s meet Sarah!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25260"/>
            <a:ext cx="4281450" cy="41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1"/>
          <p:cNvSpPr txBox="1">
            <a:spLocks noGrp="1"/>
          </p:cNvSpPr>
          <p:nvPr>
            <p:ph type="body" idx="1"/>
          </p:nvPr>
        </p:nvSpPr>
        <p:spPr>
          <a:xfrm>
            <a:off x="2848509" y="1294700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1. What are online student perceptions of the impact of QM standards on their </a:t>
            </a:r>
            <a:r>
              <a:rPr lang="en" sz="2200" b="1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learning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?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2. What are online student perceptions of the impact of QM standards on their </a:t>
            </a:r>
            <a:r>
              <a:rPr lang="en" sz="2200" b="1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engagement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?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32"/>
          <p:cNvSpPr txBox="1">
            <a:spLocks noGrp="1"/>
          </p:cNvSpPr>
          <p:nvPr>
            <p:ph type="title" idx="4294967295"/>
          </p:nvPr>
        </p:nvSpPr>
        <p:spPr>
          <a:xfrm>
            <a:off x="0" y="587375"/>
            <a:ext cx="513873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Participants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65" name="Google Shape;1065;p132"/>
          <p:cNvSpPr txBox="1">
            <a:spLocks noGrp="1"/>
          </p:cNvSpPr>
          <p:nvPr>
            <p:ph type="body" idx="4294967295"/>
          </p:nvPr>
        </p:nvSpPr>
        <p:spPr>
          <a:xfrm>
            <a:off x="0" y="1657350"/>
            <a:ext cx="5138738" cy="318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Graduate students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Non-QM certified programs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￭"/>
            </a:pPr>
            <a:r>
              <a:rPr lang="en"/>
              <a:t>Nurse Educator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￭"/>
            </a:pPr>
            <a:r>
              <a:rPr lang="en"/>
              <a:t>Healthcare Administration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￭"/>
            </a:pPr>
            <a:r>
              <a:rPr lang="en"/>
              <a:t>Instructional Technology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Forty-two students completed the survey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 slide template" id="{91260729-4DF1-45C6-B3F4-8E0768BD7913}" vid="{023C2BC9-8512-482B-9D14-FAC0EEED59E2}"/>
    </a:ext>
  </a:extLst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 slide template" id="{91260729-4DF1-45C6-B3F4-8E0768BD7913}" vid="{AC5B05B9-395B-4E73-A6A7-A380FF3B7C9B}"/>
    </a:ext>
  </a:extLst>
</a:theme>
</file>

<file path=ppt/theme/theme3.xml><?xml version="1.0" encoding="utf-8"?>
<a:theme xmlns:a="http://schemas.openxmlformats.org/drawingml/2006/main" name="New Section or Closing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 slide template" id="{91260729-4DF1-45C6-B3F4-8E0768BD7913}" vid="{6DAD069D-1CBA-4CE9-9246-BE61EB9FA4D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e32bd2a-1ccd-49c1-a814-de8553946415}" enabled="1" method="Standard" siteId="{22136781-9753-4c75-af28-68a078871eb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549</Words>
  <Application>Microsoft Office PowerPoint</Application>
  <PresentationFormat>On-screen Show (16:9)</PresentationFormat>
  <Paragraphs>96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Barlow Light</vt:lpstr>
      <vt:lpstr>Arial</vt:lpstr>
      <vt:lpstr>Courier New</vt:lpstr>
      <vt:lpstr>Lexend Light</vt:lpstr>
      <vt:lpstr>Della Respira</vt:lpstr>
      <vt:lpstr>Calibri</vt:lpstr>
      <vt:lpstr>Lexend SemiBold</vt:lpstr>
      <vt:lpstr>Times New Roman</vt:lpstr>
      <vt:lpstr>DM Sans</vt:lpstr>
      <vt:lpstr>Barlow</vt:lpstr>
      <vt:lpstr>Trebuchet MS</vt:lpstr>
      <vt:lpstr>Work Sans</vt:lpstr>
      <vt:lpstr>Lato</vt:lpstr>
      <vt:lpstr>Title Master</vt:lpstr>
      <vt:lpstr>Body master 1</vt:lpstr>
      <vt:lpstr>New Section or Closing</vt:lpstr>
      <vt:lpstr>PowerPoint Presentation</vt:lpstr>
      <vt:lpstr>Active/Applied Research on Online Learning and Quality Assurance</vt:lpstr>
      <vt:lpstr>PowerPoint Presentation</vt:lpstr>
      <vt:lpstr>PowerPoint Presentation</vt:lpstr>
      <vt:lpstr>Student Perceptions of QM Standards on Engagement and Learning</vt:lpstr>
      <vt:lpstr>PowerPoint Presentation</vt:lpstr>
      <vt:lpstr>PowerPoint Presentation</vt:lpstr>
      <vt:lpstr>PowerPoint Presentation</vt:lpstr>
      <vt:lpstr>Participants</vt:lpstr>
      <vt:lpstr>Results:  Students perceptions of Learning</vt:lpstr>
      <vt:lpstr>PowerPoint Presentation</vt:lpstr>
      <vt:lpstr>PowerPoint Presentation</vt:lpstr>
      <vt:lpstr>PowerPoint Presentation</vt:lpstr>
      <vt:lpstr>Results:  Students perceptions of Learning</vt:lpstr>
      <vt:lpstr>Students’ Perceptions of Learning</vt:lpstr>
      <vt:lpstr>Results: Student perceptions of learning </vt:lpstr>
      <vt:lpstr>Results:  Students perceptions of Engagement</vt:lpstr>
      <vt:lpstr>PowerPoint Presentation</vt:lpstr>
      <vt:lpstr>PowerPoint Presentation</vt:lpstr>
      <vt:lpstr>PowerPoint Presentation</vt:lpstr>
      <vt:lpstr>Results:  Students perceptions of Engagement</vt:lpstr>
      <vt:lpstr>Students’ Perceptions of Engagement</vt:lpstr>
      <vt:lpstr>Discussion: Research and Practice</vt:lpstr>
      <vt:lpstr>Results: Students perceptions of learning and engagement</vt:lpstr>
      <vt:lpstr>Learning</vt:lpstr>
      <vt:lpstr>Engagement</vt:lpstr>
      <vt:lpstr>Limitations</vt:lpstr>
      <vt:lpstr>PowerPoint Presentation</vt:lpstr>
      <vt:lpstr>Accessibility</vt:lpstr>
      <vt:lpstr>Grading Criteria</vt:lpstr>
      <vt:lpstr>Showcase alignment</vt:lpstr>
      <vt:lpstr>Alignment between Course Activities and Learning Outcomes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Knapp</dc:creator>
  <cp:lastModifiedBy>Conklin, Sheri Lyn</cp:lastModifiedBy>
  <cp:revision>2</cp:revision>
  <dcterms:created xsi:type="dcterms:W3CDTF">2025-01-06T17:52:27Z</dcterms:created>
  <dcterms:modified xsi:type="dcterms:W3CDTF">2025-02-11T19:10:04Z</dcterms:modified>
</cp:coreProperties>
</file>