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6" r:id="rId6"/>
    <p:sldId id="269" r:id="rId7"/>
    <p:sldId id="262" r:id="rId8"/>
    <p:sldId id="258" r:id="rId9"/>
    <p:sldId id="260" r:id="rId10"/>
    <p:sldId id="259" r:id="rId11"/>
    <p:sldId id="270"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7"/>
  </p:normalViewPr>
  <p:slideViewPr>
    <p:cSldViewPr snapToGrid="0" snapToObjects="1">
      <p:cViewPr varScale="1">
        <p:scale>
          <a:sx n="92" d="100"/>
          <a:sy n="92"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10/29/19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10/29/19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10/29/19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10/29/19</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rammarly.com/?q=plagiarism&amp;utm_source=google&amp;utm_medium=cpc&amp;utm_campaign=search1&amp;utm_content=%7Bcreative%7D&amp;utm_term=%7Bkeyword%7D&amp;matchtype=%7Bmatchtype%7D&amp;placement=%7Bplacement%7D&amp;network=%7Bnetwork%7D" TargetMode="External"/><Relationship Id="rId2" Type="http://schemas.openxmlformats.org/officeDocument/2006/relationships/hyperlink" Target="http://www.grammarly.com/?q=grammar&amp;utm_source=google&amp;utm_medium=cpc&amp;utm_campaign=search1&amp;utm_content=%7Bcreative%7D&amp;utm_term=%7Bkeyword%7D&amp;matchtype=%7Bmatchtype%7D&amp;placement=%7Bplacement%7D&amp;network=%7Bnetwork%7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Simple Changes </a:t>
            </a:r>
            <a:br>
              <a:rPr lang="en-US" dirty="0"/>
            </a:br>
            <a:r>
              <a:rPr lang="en-US" dirty="0"/>
              <a:t>Make a Difference</a:t>
            </a:r>
          </a:p>
        </p:txBody>
      </p:sp>
      <p:sp>
        <p:nvSpPr>
          <p:cNvPr id="3" name="Subtitle 2"/>
          <p:cNvSpPr>
            <a:spLocks noGrp="1"/>
          </p:cNvSpPr>
          <p:nvPr>
            <p:ph type="subTitle" idx="1"/>
          </p:nvPr>
        </p:nvSpPr>
        <p:spPr/>
        <p:txBody>
          <a:bodyPr/>
          <a:lstStyle/>
          <a:p>
            <a:r>
              <a:rPr lang="en-US" dirty="0"/>
              <a:t>Dr. Joanne Healy</a:t>
            </a:r>
          </a:p>
          <a:p>
            <a:r>
              <a:rPr lang="en-US" dirty="0"/>
              <a:t>University of Alaska Fairbanks</a:t>
            </a:r>
          </a:p>
        </p:txBody>
      </p:sp>
    </p:spTree>
    <p:extLst>
      <p:ext uri="{BB962C8B-B14F-4D97-AF65-F5344CB8AC3E}">
        <p14:creationId xmlns:p14="http://schemas.microsoft.com/office/powerpoint/2010/main" val="213087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on Accessibility</a:t>
            </a:r>
          </a:p>
        </p:txBody>
      </p:sp>
      <p:sp>
        <p:nvSpPr>
          <p:cNvPr id="3" name="Content Placeholder 2"/>
          <p:cNvSpPr>
            <a:spLocks noGrp="1"/>
          </p:cNvSpPr>
          <p:nvPr>
            <p:ph idx="1"/>
          </p:nvPr>
        </p:nvSpPr>
        <p:spPr/>
        <p:txBody>
          <a:bodyPr/>
          <a:lstStyle/>
          <a:p>
            <a:r>
              <a:rPr lang="en-US" dirty="0"/>
              <a:t>Grackle suite for Google projects</a:t>
            </a:r>
          </a:p>
          <a:p>
            <a:r>
              <a:rPr lang="en-US" dirty="0"/>
              <a:t>Boost faculty skills improve quality</a:t>
            </a:r>
          </a:p>
          <a:p>
            <a:r>
              <a:rPr lang="en-US" dirty="0"/>
              <a:t>LMS navigation enhance accessibility</a:t>
            </a:r>
          </a:p>
          <a:p>
            <a:r>
              <a:rPr lang="en-US" dirty="0"/>
              <a:t>Predictable format for student navigation</a:t>
            </a:r>
          </a:p>
          <a:p>
            <a:r>
              <a:rPr lang="en-US" dirty="0"/>
              <a:t>Ally – accessible checker compatible with Bb</a:t>
            </a:r>
          </a:p>
          <a:p>
            <a:endParaRPr lang="en-US" dirty="0"/>
          </a:p>
        </p:txBody>
      </p:sp>
    </p:spTree>
    <p:extLst>
      <p:ext uri="{BB962C8B-B14F-4D97-AF65-F5344CB8AC3E}">
        <p14:creationId xmlns:p14="http://schemas.microsoft.com/office/powerpoint/2010/main" val="151068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BF2B-4158-6243-92A3-E00371E40528}"/>
              </a:ext>
            </a:extLst>
          </p:cNvPr>
          <p:cNvSpPr>
            <a:spLocks noGrp="1"/>
          </p:cNvSpPr>
          <p:nvPr>
            <p:ph type="title"/>
          </p:nvPr>
        </p:nvSpPr>
        <p:spPr/>
        <p:txBody>
          <a:bodyPr/>
          <a:lstStyle/>
          <a:p>
            <a:r>
              <a:rPr lang="en-US" dirty="0"/>
              <a:t>Ally</a:t>
            </a:r>
            <a:br>
              <a:rPr lang="en-US" dirty="0"/>
            </a:br>
            <a:r>
              <a:rPr lang="en-US" sz="2000" dirty="0"/>
              <a:t>https://</a:t>
            </a:r>
            <a:r>
              <a:rPr lang="en-US" sz="2000" dirty="0" err="1"/>
              <a:t>help.blackboard.com</a:t>
            </a:r>
            <a:r>
              <a:rPr lang="en-US" sz="2000" dirty="0"/>
              <a:t>/Ally/</a:t>
            </a:r>
            <a:r>
              <a:rPr lang="en-US" sz="2000" dirty="0" err="1"/>
              <a:t>Ally_for_LMS</a:t>
            </a:r>
            <a:r>
              <a:rPr lang="en-US" sz="2000" dirty="0"/>
              <a:t>/Instructor</a:t>
            </a:r>
          </a:p>
        </p:txBody>
      </p:sp>
      <p:sp>
        <p:nvSpPr>
          <p:cNvPr id="3" name="Content Placeholder 2">
            <a:extLst>
              <a:ext uri="{FF2B5EF4-FFF2-40B4-BE49-F238E27FC236}">
                <a16:creationId xmlns:a16="http://schemas.microsoft.com/office/drawing/2014/main" id="{71233616-0ED1-7A4E-94B4-318B2F964543}"/>
              </a:ext>
            </a:extLst>
          </p:cNvPr>
          <p:cNvSpPr>
            <a:spLocks noGrp="1"/>
          </p:cNvSpPr>
          <p:nvPr>
            <p:ph idx="1"/>
          </p:nvPr>
        </p:nvSpPr>
        <p:spPr/>
        <p:txBody>
          <a:bodyPr>
            <a:normAutofit fontScale="62500" lnSpcReduction="20000"/>
          </a:bodyPr>
          <a:lstStyle/>
          <a:p>
            <a:r>
              <a:rPr lang="en-US" dirty="0"/>
              <a:t>Improve the accessibility of your course content.</a:t>
            </a:r>
          </a:p>
          <a:p>
            <a:r>
              <a:rPr lang="en-US" dirty="0"/>
              <a:t>Blackboard Ally works seamlessly with your Learning Management System (LMS)to gauge the accessibility of your content. Ally provides guidance and tips for lasting improvements to your content accessibility.</a:t>
            </a:r>
          </a:p>
          <a:p>
            <a:r>
              <a:rPr lang="en-US" dirty="0"/>
              <a:t>Receive feedback on the accessibility of your content</a:t>
            </a:r>
          </a:p>
          <a:p>
            <a:r>
              <a:rPr lang="en-US" dirty="0"/>
              <a:t>Improve content accessibility with Ally's step-by-step instructions</a:t>
            </a:r>
          </a:p>
          <a:p>
            <a:r>
              <a:rPr lang="en-US" dirty="0"/>
              <a:t>In addition to providing you with insight to your content accessibility, Ally automatically creates alternative versions of your files. This allows students to choose the type of file they want that best suits their needs. While you're in the process of improving files, students still access alternative copies.</a:t>
            </a:r>
          </a:p>
          <a:p>
            <a:endParaRPr lang="en-US" dirty="0"/>
          </a:p>
        </p:txBody>
      </p:sp>
    </p:spTree>
    <p:extLst>
      <p:ext uri="{BB962C8B-B14F-4D97-AF65-F5344CB8AC3E}">
        <p14:creationId xmlns:p14="http://schemas.microsoft.com/office/powerpoint/2010/main" val="400797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your favorite add on to materials or LMS?</a:t>
            </a:r>
          </a:p>
        </p:txBody>
      </p:sp>
      <p:pic>
        <p:nvPicPr>
          <p:cNvPr id="4" name="Content Placeholder 3" descr="raise-your-hand-image-3-original.jpg"/>
          <p:cNvPicPr>
            <a:picLocks noGrp="1" noChangeAspect="1"/>
          </p:cNvPicPr>
          <p:nvPr>
            <p:ph idx="1"/>
          </p:nvPr>
        </p:nvPicPr>
        <p:blipFill>
          <a:blip r:embed="rId2">
            <a:extLst>
              <a:ext uri="{28A0092B-C50C-407E-A947-70E740481C1C}">
                <a14:useLocalDpi xmlns:a14="http://schemas.microsoft.com/office/drawing/2010/main" val="0"/>
              </a:ext>
            </a:extLst>
          </a:blip>
          <a:srcRect l="1557" r="1557"/>
          <a:stretch>
            <a:fillRect/>
          </a:stretch>
        </p:blipFill>
        <p:spPr/>
      </p:pic>
    </p:spTree>
    <p:extLst>
      <p:ext uri="{BB962C8B-B14F-4D97-AF65-F5344CB8AC3E}">
        <p14:creationId xmlns:p14="http://schemas.microsoft.com/office/powerpoint/2010/main" val="152457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r>
              <a:rPr lang="en-US" dirty="0"/>
              <a:t>Healy, J., McMahan, J.(11/27/2018) Our journey with Quality Matters https://</a:t>
            </a:r>
            <a:r>
              <a:rPr lang="en-US" dirty="0" err="1"/>
              <a:t>iteachu.uaf.edu</a:t>
            </a:r>
            <a:r>
              <a:rPr lang="en-US" dirty="0"/>
              <a:t>/quality-matters-journey-</a:t>
            </a:r>
            <a:r>
              <a:rPr lang="en-US" dirty="0" err="1"/>
              <a:t>tt</a:t>
            </a:r>
            <a:r>
              <a:rPr lang="en-US" dirty="0"/>
              <a:t>/</a:t>
            </a:r>
          </a:p>
          <a:p>
            <a:r>
              <a:rPr lang="en-US" dirty="0"/>
              <a:t>Martin, Florence; </a:t>
            </a:r>
            <a:r>
              <a:rPr lang="en-US" dirty="0" err="1"/>
              <a:t>Bolliger</a:t>
            </a:r>
            <a:r>
              <a:rPr lang="en-US" dirty="0"/>
              <a:t>, Doris U. Engagement Matters: Student Perceptions on the Importance of Engagement Strategies in the Online Learning Environment.  Online Learning, v22 n1 p205-222 Mar 2018</a:t>
            </a:r>
          </a:p>
          <a:p>
            <a:r>
              <a:rPr lang="en-US" dirty="0"/>
              <a:t>Santo, A. (2019). A Leap of Quality: How One University Went From QM Novice to QM Champion | Quality Matters. Retrieved from https://</a:t>
            </a:r>
            <a:r>
              <a:rPr lang="en-US" dirty="0" err="1"/>
              <a:t>www.qualitymatters.org</a:t>
            </a:r>
            <a:r>
              <a:rPr lang="en-US" dirty="0"/>
              <a:t>/</a:t>
            </a:r>
            <a:r>
              <a:rPr lang="en-US" dirty="0" err="1"/>
              <a:t>qa</a:t>
            </a:r>
            <a:r>
              <a:rPr lang="en-US" dirty="0"/>
              <a:t>-resources/resource-center/articles-resources/UAF-using-QM-course-and-program-reviews</a:t>
            </a:r>
          </a:p>
          <a:p>
            <a:r>
              <a:rPr lang="en-US" dirty="0"/>
              <a:t>Identifying Keys to Success in Innovative Teaching: Student Engagement and Instructional Practices as Predictors of Student Learning in a Course Using a </a:t>
            </a:r>
            <a:r>
              <a:rPr lang="en-US" dirty="0" err="1"/>
              <a:t>TeamBased</a:t>
            </a:r>
            <a:r>
              <a:rPr lang="en-US" dirty="0"/>
              <a:t> Learning Approach  https://</a:t>
            </a:r>
            <a:r>
              <a:rPr lang="en-US" dirty="0" err="1"/>
              <a:t>files.eric.ed.gov</a:t>
            </a:r>
            <a:r>
              <a:rPr lang="en-US" dirty="0"/>
              <a:t>/</a:t>
            </a:r>
            <a:r>
              <a:rPr lang="en-US" dirty="0" err="1"/>
              <a:t>fulltext</a:t>
            </a:r>
            <a:r>
              <a:rPr lang="en-US" dirty="0"/>
              <a:t>/EJ1156354.pdf</a:t>
            </a:r>
          </a:p>
        </p:txBody>
      </p:sp>
    </p:spTree>
    <p:extLst>
      <p:ext uri="{BB962C8B-B14F-4D97-AF65-F5344CB8AC3E}">
        <p14:creationId xmlns:p14="http://schemas.microsoft.com/office/powerpoint/2010/main" val="334940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p:txBody>
          <a:bodyPr>
            <a:normAutofit fontScale="92500" lnSpcReduction="20000"/>
          </a:bodyPr>
          <a:lstStyle/>
          <a:p>
            <a:pPr marL="0" indent="0">
              <a:spcAft>
                <a:spcPts val="0"/>
              </a:spcAft>
              <a:buNone/>
            </a:pPr>
            <a:r>
              <a:rPr lang="en-US" dirty="0"/>
              <a:t>Joanne Healy</a:t>
            </a:r>
          </a:p>
          <a:p>
            <a:pPr marL="0" indent="0">
              <a:spcAft>
                <a:spcPts val="0"/>
              </a:spcAft>
              <a:buNone/>
            </a:pPr>
            <a:r>
              <a:rPr lang="en-US" dirty="0"/>
              <a:t>Special Education Program Head</a:t>
            </a:r>
          </a:p>
          <a:p>
            <a:pPr marL="0" indent="0">
              <a:spcAft>
                <a:spcPts val="0"/>
              </a:spcAft>
              <a:buNone/>
            </a:pPr>
            <a:r>
              <a:rPr lang="en-US" dirty="0"/>
              <a:t>University of Alaska Fairbanks</a:t>
            </a:r>
          </a:p>
          <a:p>
            <a:pPr marL="0" indent="0">
              <a:spcAft>
                <a:spcPts val="0"/>
              </a:spcAft>
              <a:buNone/>
            </a:pPr>
            <a:r>
              <a:rPr lang="en-US" dirty="0"/>
              <a:t>907-474-1557</a:t>
            </a:r>
          </a:p>
          <a:p>
            <a:pPr marL="0" indent="0">
              <a:spcAft>
                <a:spcPts val="0"/>
              </a:spcAft>
              <a:buNone/>
            </a:pPr>
            <a:r>
              <a:rPr lang="en-US" dirty="0"/>
              <a:t>jhealy7@alaska.edu</a:t>
            </a:r>
          </a:p>
          <a:p>
            <a:pPr marL="0" indent="0">
              <a:spcAft>
                <a:spcPts val="0"/>
              </a:spcAft>
              <a:buNone/>
            </a:pPr>
            <a:endParaRPr lang="en-US" dirty="0"/>
          </a:p>
          <a:p>
            <a:pPr marL="0" indent="0">
              <a:spcAft>
                <a:spcPts val="0"/>
              </a:spcAft>
              <a:buNone/>
            </a:pPr>
            <a:r>
              <a:rPr lang="en-US" dirty="0" err="1"/>
              <a:t>Janene</a:t>
            </a:r>
            <a:r>
              <a:rPr lang="en-US" dirty="0"/>
              <a:t> McMahan</a:t>
            </a:r>
          </a:p>
          <a:p>
            <a:pPr marL="0" indent="0">
              <a:spcAft>
                <a:spcPts val="0"/>
              </a:spcAft>
              <a:buNone/>
            </a:pPr>
            <a:r>
              <a:rPr lang="en-US" dirty="0"/>
              <a:t>Instructional Designer</a:t>
            </a:r>
          </a:p>
          <a:p>
            <a:pPr marL="0" indent="0">
              <a:spcAft>
                <a:spcPts val="0"/>
              </a:spcAft>
              <a:buNone/>
            </a:pPr>
            <a:r>
              <a:rPr lang="en-US" dirty="0"/>
              <a:t>Quality Matters Coordinator</a:t>
            </a:r>
          </a:p>
          <a:p>
            <a:pPr marL="0" indent="0">
              <a:spcAft>
                <a:spcPts val="0"/>
              </a:spcAft>
              <a:buNone/>
            </a:pPr>
            <a:r>
              <a:rPr lang="en-US" dirty="0"/>
              <a:t>University of Alaska Fairbanks</a:t>
            </a:r>
          </a:p>
          <a:p>
            <a:pPr marL="0" indent="0">
              <a:spcAft>
                <a:spcPts val="0"/>
              </a:spcAft>
              <a:buNone/>
            </a:pPr>
            <a:r>
              <a:rPr lang="en-US" dirty="0" err="1"/>
              <a:t>vjmcmahan@alaska.edu</a:t>
            </a:r>
            <a:endParaRPr lang="en-US" dirty="0"/>
          </a:p>
          <a:p>
            <a:pPr marL="0" indent="0">
              <a:spcAft>
                <a:spcPts val="0"/>
              </a:spcAft>
              <a:buNone/>
            </a:pPr>
            <a:endParaRPr lang="en-US" dirty="0"/>
          </a:p>
        </p:txBody>
      </p:sp>
      <p:pic>
        <p:nvPicPr>
          <p:cNvPr id="5" name="Picture 4" descr="meeting-1020144_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436" y="4331964"/>
            <a:ext cx="2790563" cy="1992636"/>
          </a:xfrm>
          <a:prstGeom prst="rect">
            <a:avLst/>
          </a:prstGeom>
        </p:spPr>
      </p:pic>
    </p:spTree>
    <p:extLst>
      <p:ext uri="{BB962C8B-B14F-4D97-AF65-F5344CB8AC3E}">
        <p14:creationId xmlns:p14="http://schemas.microsoft.com/office/powerpoint/2010/main" val="154818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Google Docs, Word, PFDs</a:t>
            </a:r>
            <a:br>
              <a:rPr lang="en-US" dirty="0"/>
            </a:br>
            <a:r>
              <a:rPr lang="en-US" dirty="0"/>
              <a:t>Process</a:t>
            </a:r>
          </a:p>
        </p:txBody>
      </p:sp>
      <p:sp>
        <p:nvSpPr>
          <p:cNvPr id="7" name="Content Placeholder 6"/>
          <p:cNvSpPr>
            <a:spLocks noGrp="1"/>
          </p:cNvSpPr>
          <p:nvPr>
            <p:ph idx="1"/>
          </p:nvPr>
        </p:nvSpPr>
        <p:spPr/>
        <p:txBody>
          <a:bodyPr>
            <a:normAutofit/>
          </a:bodyPr>
          <a:lstStyle/>
          <a:p>
            <a:r>
              <a:rPr lang="en-US" dirty="0"/>
              <a:t>Use Key Accessible Habits</a:t>
            </a:r>
          </a:p>
          <a:p>
            <a:r>
              <a:rPr lang="en-US" dirty="0"/>
              <a:t>Heading structure in source documents</a:t>
            </a:r>
          </a:p>
          <a:p>
            <a:r>
              <a:rPr lang="en-US" dirty="0"/>
              <a:t>Add: Document encoding, Alt text, Caption, Properly formatted tables </a:t>
            </a:r>
          </a:p>
        </p:txBody>
      </p:sp>
    </p:spTree>
    <p:extLst>
      <p:ext uri="{BB962C8B-B14F-4D97-AF65-F5344CB8AC3E}">
        <p14:creationId xmlns:p14="http://schemas.microsoft.com/office/powerpoint/2010/main" val="107411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2389-22B8-6241-90E8-4A29A908726C}"/>
              </a:ext>
            </a:extLst>
          </p:cNvPr>
          <p:cNvSpPr>
            <a:spLocks noGrp="1"/>
          </p:cNvSpPr>
          <p:nvPr>
            <p:ph type="title"/>
          </p:nvPr>
        </p:nvSpPr>
        <p:spPr/>
        <p:txBody>
          <a:bodyPr/>
          <a:lstStyle/>
          <a:p>
            <a:r>
              <a:rPr lang="en-US" dirty="0"/>
              <a:t>Google Docs</a:t>
            </a:r>
          </a:p>
        </p:txBody>
      </p:sp>
      <p:sp>
        <p:nvSpPr>
          <p:cNvPr id="3" name="Content Placeholder 2">
            <a:extLst>
              <a:ext uri="{FF2B5EF4-FFF2-40B4-BE49-F238E27FC236}">
                <a16:creationId xmlns:a16="http://schemas.microsoft.com/office/drawing/2014/main" id="{0EB3B012-FDF9-DA48-A4ED-63C7E1DFB401}"/>
              </a:ext>
            </a:extLst>
          </p:cNvPr>
          <p:cNvSpPr>
            <a:spLocks noGrp="1"/>
          </p:cNvSpPr>
          <p:nvPr>
            <p:ph idx="1"/>
          </p:nvPr>
        </p:nvSpPr>
        <p:spPr/>
        <p:txBody>
          <a:bodyPr/>
          <a:lstStyle/>
          <a:p>
            <a:r>
              <a:rPr lang="en-US" b="1" dirty="0"/>
              <a:t>Accessibility for Docs editors</a:t>
            </a:r>
          </a:p>
          <a:p>
            <a:r>
              <a:rPr lang="en-US" dirty="0"/>
              <a:t>The Google Docs editors are designed to work with screen readers, braille devices, screen magnification, and more.</a:t>
            </a:r>
          </a:p>
          <a:p>
            <a:r>
              <a:rPr lang="en-US" dirty="0"/>
              <a:t>Computer Android iPhone &amp; iPad</a:t>
            </a:r>
          </a:p>
          <a:p>
            <a:endParaRPr lang="en-US" dirty="0"/>
          </a:p>
        </p:txBody>
      </p:sp>
    </p:spTree>
    <p:extLst>
      <p:ext uri="{BB962C8B-B14F-4D97-AF65-F5344CB8AC3E}">
        <p14:creationId xmlns:p14="http://schemas.microsoft.com/office/powerpoint/2010/main" val="212495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89EB-A0A0-424D-9734-94ECA2685618}"/>
              </a:ext>
            </a:extLst>
          </p:cNvPr>
          <p:cNvSpPr>
            <a:spLocks noGrp="1"/>
          </p:cNvSpPr>
          <p:nvPr>
            <p:ph type="title"/>
          </p:nvPr>
        </p:nvSpPr>
        <p:spPr>
          <a:xfrm>
            <a:off x="712788" y="1274618"/>
            <a:ext cx="7716837" cy="1447800"/>
          </a:xfrm>
        </p:spPr>
        <p:txBody>
          <a:bodyPr/>
          <a:lstStyle/>
          <a:p>
            <a:r>
              <a:rPr lang="en-US" sz="3600" dirty="0"/>
              <a:t>Grackle Suite</a:t>
            </a:r>
            <a:br>
              <a:rPr lang="en-US" sz="3600" dirty="0"/>
            </a:br>
            <a:r>
              <a:rPr lang="en-US" sz="3600" dirty="0"/>
              <a:t>https://</a:t>
            </a:r>
            <a:r>
              <a:rPr lang="en-US" sz="3600" dirty="0" err="1"/>
              <a:t>www.grackledocs.com</a:t>
            </a:r>
            <a:r>
              <a:rPr lang="en-US" sz="3600" dirty="0"/>
              <a:t>/</a:t>
            </a:r>
          </a:p>
        </p:txBody>
      </p:sp>
      <p:sp>
        <p:nvSpPr>
          <p:cNvPr id="3" name="Content Placeholder 2">
            <a:extLst>
              <a:ext uri="{FF2B5EF4-FFF2-40B4-BE49-F238E27FC236}">
                <a16:creationId xmlns:a16="http://schemas.microsoft.com/office/drawing/2014/main" id="{8B6628FB-8B34-6542-A908-31E646D343A2}"/>
              </a:ext>
            </a:extLst>
          </p:cNvPr>
          <p:cNvSpPr>
            <a:spLocks noGrp="1"/>
          </p:cNvSpPr>
          <p:nvPr>
            <p:ph idx="1"/>
          </p:nvPr>
        </p:nvSpPr>
        <p:spPr/>
        <p:txBody>
          <a:bodyPr/>
          <a:lstStyle/>
          <a:p>
            <a:r>
              <a:rPr lang="en-US" b="1" dirty="0">
                <a:effectLst/>
              </a:rPr>
              <a:t>Make Documents from G Suite Accessible</a:t>
            </a:r>
          </a:p>
          <a:p>
            <a:r>
              <a:rPr lang="en-US" b="1" dirty="0">
                <a:effectLst/>
              </a:rPr>
              <a:t>Leave it on </a:t>
            </a:r>
          </a:p>
          <a:p>
            <a:r>
              <a:rPr lang="en-US" b="1" dirty="0">
                <a:effectLst/>
              </a:rPr>
              <a:t>Improve your practice</a:t>
            </a:r>
          </a:p>
          <a:p>
            <a:endParaRPr lang="en-US" dirty="0"/>
          </a:p>
        </p:txBody>
      </p:sp>
    </p:spTree>
    <p:extLst>
      <p:ext uri="{BB962C8B-B14F-4D97-AF65-F5344CB8AC3E}">
        <p14:creationId xmlns:p14="http://schemas.microsoft.com/office/powerpoint/2010/main" val="310175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1823-9731-2A42-B578-C874B49D9F88}"/>
              </a:ext>
            </a:extLst>
          </p:cNvPr>
          <p:cNvSpPr>
            <a:spLocks noGrp="1"/>
          </p:cNvSpPr>
          <p:nvPr>
            <p:ph type="title"/>
          </p:nvPr>
        </p:nvSpPr>
        <p:spPr/>
        <p:txBody>
          <a:bodyPr/>
          <a:lstStyle/>
          <a:p>
            <a:r>
              <a:rPr lang="en-US" dirty="0"/>
              <a:t>Indiana State University</a:t>
            </a:r>
            <a:br>
              <a:rPr lang="en-US" dirty="0"/>
            </a:br>
            <a:r>
              <a:rPr lang="en-US" dirty="0"/>
              <a:t>https://</a:t>
            </a:r>
            <a:r>
              <a:rPr lang="en-US" dirty="0" err="1"/>
              <a:t>kb.iu.edu</a:t>
            </a:r>
            <a:r>
              <a:rPr lang="en-US" dirty="0"/>
              <a:t>/d/</a:t>
            </a:r>
            <a:r>
              <a:rPr lang="en-US" dirty="0" err="1"/>
              <a:t>bfua</a:t>
            </a:r>
            <a:endParaRPr lang="en-US" dirty="0"/>
          </a:p>
        </p:txBody>
      </p:sp>
      <p:sp>
        <p:nvSpPr>
          <p:cNvPr id="3" name="Content Placeholder 2">
            <a:extLst>
              <a:ext uri="{FF2B5EF4-FFF2-40B4-BE49-F238E27FC236}">
                <a16:creationId xmlns:a16="http://schemas.microsoft.com/office/drawing/2014/main" id="{B041ED25-6144-9244-8E46-97C40EB49BB1}"/>
              </a:ext>
            </a:extLst>
          </p:cNvPr>
          <p:cNvSpPr>
            <a:spLocks noGrp="1"/>
          </p:cNvSpPr>
          <p:nvPr>
            <p:ph idx="1"/>
          </p:nvPr>
        </p:nvSpPr>
        <p:spPr/>
        <p:txBody>
          <a:bodyPr>
            <a:normAutofit fontScale="40000" lnSpcReduction="20000"/>
          </a:bodyPr>
          <a:lstStyle/>
          <a:p>
            <a:r>
              <a:rPr lang="en-US" dirty="0"/>
              <a:t>Using Adobe Acrobat Pro, you can take the following steps to improve the accessibility of an existing document: </a:t>
            </a:r>
          </a:p>
          <a:p>
            <a:r>
              <a:rPr lang="en-US" b="1" dirty="0"/>
              <a:t>If the text in your PDF is an image and not selectable text, convert it to text.</a:t>
            </a:r>
            <a:r>
              <a:rPr lang="en-US" dirty="0"/>
              <a:t> Select Tools &gt; Text Recognition &gt; In This File. This is the most important step in making your document readable by assistive technology. </a:t>
            </a:r>
          </a:p>
          <a:p>
            <a:r>
              <a:rPr lang="en-US" b="1" dirty="0"/>
              <a:t>Add tags to indicate heading structure.</a:t>
            </a:r>
            <a:r>
              <a:rPr lang="en-US" dirty="0"/>
              <a:t> Select Tools &gt; Accessibility &gt; Add Tags to Document. This is important for navigating long and complex documents, such as textbooks. </a:t>
            </a:r>
          </a:p>
          <a:p>
            <a:r>
              <a:rPr lang="en-US" b="1" dirty="0"/>
              <a:t>Add alternate text to images.</a:t>
            </a:r>
            <a:r>
              <a:rPr lang="en-US" dirty="0"/>
              <a:t> Select Tools &gt; Accessibility &gt; Set Alternate Text. Users who cannot see images must rely on you, the author, to provide alternate text to describe the content of an image. This alternate text should be succinct, convey the important information, and not overburden the reader. </a:t>
            </a:r>
          </a:p>
          <a:p>
            <a:r>
              <a:rPr lang="en-US" b="1" dirty="0"/>
              <a:t>Set reading order</a:t>
            </a:r>
            <a:r>
              <a:rPr lang="en-US" dirty="0"/>
              <a:t>. Select Tools &gt; Accessibility &gt; Touch Up Reading Order. Reading order is important, as it is the order in which a screen reader will read the content to the user. </a:t>
            </a:r>
          </a:p>
          <a:p>
            <a:r>
              <a:rPr lang="en-US" b="1" dirty="0"/>
              <a:t>Set language.</a:t>
            </a:r>
            <a:r>
              <a:rPr lang="en-US" dirty="0"/>
              <a:t> Select File &gt; Properties &gt; Advanced &gt; Reading Options. This setting helps screen readers switch to the correct language. </a:t>
            </a:r>
          </a:p>
          <a:p>
            <a:endParaRPr lang="en-US" dirty="0"/>
          </a:p>
        </p:txBody>
      </p:sp>
    </p:spTree>
    <p:extLst>
      <p:ext uri="{BB962C8B-B14F-4D97-AF65-F5344CB8AC3E}">
        <p14:creationId xmlns:p14="http://schemas.microsoft.com/office/powerpoint/2010/main" val="136907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E2DB-D5CC-C744-A6E7-1EE019954ABF}"/>
              </a:ext>
            </a:extLst>
          </p:cNvPr>
          <p:cNvSpPr>
            <a:spLocks noGrp="1"/>
          </p:cNvSpPr>
          <p:nvPr>
            <p:ph type="title"/>
          </p:nvPr>
        </p:nvSpPr>
        <p:spPr/>
        <p:txBody>
          <a:bodyPr/>
          <a:lstStyle/>
          <a:p>
            <a:r>
              <a:rPr lang="en-US" dirty="0" err="1"/>
              <a:t>Grammerly</a:t>
            </a:r>
            <a:r>
              <a:rPr lang="en-US" dirty="0"/>
              <a:t> </a:t>
            </a:r>
          </a:p>
        </p:txBody>
      </p:sp>
      <p:sp>
        <p:nvSpPr>
          <p:cNvPr id="3" name="Content Placeholder 2">
            <a:extLst>
              <a:ext uri="{FF2B5EF4-FFF2-40B4-BE49-F238E27FC236}">
                <a16:creationId xmlns:a16="http://schemas.microsoft.com/office/drawing/2014/main" id="{AA34F28E-EF5F-F94C-BC97-541222385D9F}"/>
              </a:ext>
            </a:extLst>
          </p:cNvPr>
          <p:cNvSpPr>
            <a:spLocks noGrp="1"/>
          </p:cNvSpPr>
          <p:nvPr>
            <p:ph idx="1"/>
          </p:nvPr>
        </p:nvSpPr>
        <p:spPr/>
        <p:txBody>
          <a:bodyPr>
            <a:normAutofit fontScale="92500" lnSpcReduction="20000"/>
          </a:bodyPr>
          <a:lstStyle/>
          <a:p>
            <a:r>
              <a:rPr lang="en-US" b="1" dirty="0">
                <a:hlinkClick r:id="rId2"/>
              </a:rPr>
              <a:t>Automated Grammar Checker</a:t>
            </a:r>
            <a:endParaRPr lang="en-US" b="1" dirty="0"/>
          </a:p>
          <a:p>
            <a:r>
              <a:rPr lang="en-US" dirty="0"/>
              <a:t>Instantly find and correct over 250</a:t>
            </a:r>
            <a:br>
              <a:rPr lang="en-US" dirty="0"/>
            </a:br>
            <a:r>
              <a:rPr lang="en-US" dirty="0"/>
              <a:t>types of grammatical mistakes.</a:t>
            </a:r>
          </a:p>
          <a:p>
            <a:r>
              <a:rPr lang="en-US" dirty="0"/>
              <a:t>You, your adjuncts, and your students.</a:t>
            </a:r>
          </a:p>
          <a:p>
            <a:r>
              <a:rPr lang="en-US" b="1" dirty="0">
                <a:hlinkClick r:id="rId3"/>
              </a:rPr>
              <a:t>Plagiarism Detection</a:t>
            </a:r>
            <a:endParaRPr lang="en-US" b="1" dirty="0"/>
          </a:p>
          <a:p>
            <a:r>
              <a:rPr lang="en-US" dirty="0"/>
              <a:t>Spot unoriginal text by checking</a:t>
            </a:r>
            <a:br>
              <a:rPr lang="en-US" dirty="0"/>
            </a:br>
            <a:r>
              <a:rPr lang="en-US" dirty="0"/>
              <a:t>against an 8 billion page database.</a:t>
            </a:r>
          </a:p>
          <a:p>
            <a:endParaRPr lang="en-US" dirty="0"/>
          </a:p>
        </p:txBody>
      </p:sp>
    </p:spTree>
    <p:extLst>
      <p:ext uri="{BB962C8B-B14F-4D97-AF65-F5344CB8AC3E}">
        <p14:creationId xmlns:p14="http://schemas.microsoft.com/office/powerpoint/2010/main" val="214970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Accessible Habits do you use?</a:t>
            </a:r>
          </a:p>
        </p:txBody>
      </p:sp>
      <p:pic>
        <p:nvPicPr>
          <p:cNvPr id="4" name="Content Placeholder 3" descr="raise-your-hand-image-3-original.jpg"/>
          <p:cNvPicPr>
            <a:picLocks noGrp="1" noChangeAspect="1"/>
          </p:cNvPicPr>
          <p:nvPr>
            <p:ph idx="1"/>
          </p:nvPr>
        </p:nvPicPr>
        <p:blipFill>
          <a:blip r:embed="rId2">
            <a:extLst>
              <a:ext uri="{28A0092B-C50C-407E-A947-70E740481C1C}">
                <a14:useLocalDpi xmlns:a14="http://schemas.microsoft.com/office/drawing/2010/main" val="0"/>
              </a:ext>
            </a:extLst>
          </a:blip>
          <a:srcRect l="1557" r="1557"/>
          <a:stretch>
            <a:fillRect/>
          </a:stretch>
        </p:blipFill>
        <p:spPr/>
      </p:pic>
    </p:spTree>
    <p:extLst>
      <p:ext uri="{BB962C8B-B14F-4D97-AF65-F5344CB8AC3E}">
        <p14:creationId xmlns:p14="http://schemas.microsoft.com/office/powerpoint/2010/main" val="152457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Creative Cohorts</a:t>
            </a:r>
          </a:p>
        </p:txBody>
      </p:sp>
      <p:sp>
        <p:nvSpPr>
          <p:cNvPr id="3" name="Content Placeholder 2"/>
          <p:cNvSpPr>
            <a:spLocks noGrp="1"/>
          </p:cNvSpPr>
          <p:nvPr>
            <p:ph idx="1"/>
          </p:nvPr>
        </p:nvSpPr>
        <p:spPr/>
        <p:txBody>
          <a:bodyPr/>
          <a:lstStyle/>
          <a:p>
            <a:r>
              <a:rPr lang="en-US" dirty="0"/>
              <a:t>Create assignment cohorts within course</a:t>
            </a:r>
          </a:p>
          <a:p>
            <a:r>
              <a:rPr lang="en-US" dirty="0"/>
              <a:t>Increase higher level creative activities</a:t>
            </a:r>
          </a:p>
          <a:p>
            <a:r>
              <a:rPr lang="en-US" dirty="0"/>
              <a:t>Career activities</a:t>
            </a:r>
          </a:p>
          <a:p>
            <a:r>
              <a:rPr lang="en-US" dirty="0"/>
              <a:t>Better prepare students for their career</a:t>
            </a:r>
          </a:p>
        </p:txBody>
      </p:sp>
    </p:spTree>
    <p:extLst>
      <p:ext uri="{BB962C8B-B14F-4D97-AF65-F5344CB8AC3E}">
        <p14:creationId xmlns:p14="http://schemas.microsoft.com/office/powerpoint/2010/main" val="405036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1371237"/>
            <a:ext cx="7716837" cy="1447800"/>
          </a:xfrm>
        </p:spPr>
        <p:txBody>
          <a:bodyPr/>
          <a:lstStyle/>
          <a:p>
            <a:pPr algn="ctr"/>
            <a:r>
              <a:rPr lang="en-US" sz="3200" dirty="0"/>
              <a:t>Share a collaborative assignment that builds unity in an online course?</a:t>
            </a:r>
          </a:p>
        </p:txBody>
      </p:sp>
      <p:pic>
        <p:nvPicPr>
          <p:cNvPr id="4" name="Content Placeholder 3" descr="raise-your-hand-image-3-original.jpg"/>
          <p:cNvPicPr>
            <a:picLocks noGrp="1" noChangeAspect="1"/>
          </p:cNvPicPr>
          <p:nvPr>
            <p:ph idx="1"/>
          </p:nvPr>
        </p:nvPicPr>
        <p:blipFill>
          <a:blip r:embed="rId2">
            <a:extLst>
              <a:ext uri="{28A0092B-C50C-407E-A947-70E740481C1C}">
                <a14:useLocalDpi xmlns:a14="http://schemas.microsoft.com/office/drawing/2010/main" val="0"/>
              </a:ext>
            </a:extLst>
          </a:blip>
          <a:srcRect l="1557" r="1557"/>
          <a:stretch>
            <a:fillRect/>
          </a:stretch>
        </p:blipFill>
        <p:spPr/>
      </p:pic>
    </p:spTree>
    <p:extLst>
      <p:ext uri="{BB962C8B-B14F-4D97-AF65-F5344CB8AC3E}">
        <p14:creationId xmlns:p14="http://schemas.microsoft.com/office/powerpoint/2010/main" val="4277097984"/>
      </p:ext>
    </p:extLst>
  </p:cSld>
  <p:clrMapOvr>
    <a:masterClrMapping/>
  </p:clrMapOvr>
</p:sld>
</file>

<file path=ppt/theme/theme1.xml><?xml version="1.0" encoding="utf-8"?>
<a:theme xmlns:a="http://schemas.openxmlformats.org/drawingml/2006/main" name="Sky">
  <a:themeElements>
    <a:clrScheme name="Custom 2">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327</TotalTime>
  <Words>752</Words>
  <Application>Microsoft Macintosh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 Rounded MT Bold</vt:lpstr>
      <vt:lpstr>Sky</vt:lpstr>
      <vt:lpstr>Simple Changes  Make a Difference</vt:lpstr>
      <vt:lpstr>Google Docs, Word, PFDs Process</vt:lpstr>
      <vt:lpstr>Google Docs</vt:lpstr>
      <vt:lpstr>Grackle Suite https://www.grackledocs.com/</vt:lpstr>
      <vt:lpstr>Indiana State University https://kb.iu.edu/d/bfua</vt:lpstr>
      <vt:lpstr>Grammerly </vt:lpstr>
      <vt:lpstr>What Accessible Habits do you use?</vt:lpstr>
      <vt:lpstr>Creative Cohorts</vt:lpstr>
      <vt:lpstr>Share a collaborative assignment that builds unity in an online course?</vt:lpstr>
      <vt:lpstr>Add on Accessibility</vt:lpstr>
      <vt:lpstr>Ally https://help.blackboard.com/Ally/Ally_for_LMS/Instructor</vt:lpstr>
      <vt:lpstr>What is your favorite add on to materials or LMS?</vt:lpstr>
      <vt:lpstr>References</vt:lpstr>
      <vt:lpstr>Contacts</vt:lpstr>
    </vt:vector>
  </TitlesOfParts>
  <Company>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UAF SOE</dc:creator>
  <cp:lastModifiedBy>Joanne Healy</cp:lastModifiedBy>
  <cp:revision>14</cp:revision>
  <dcterms:created xsi:type="dcterms:W3CDTF">2019-09-25T19:01:36Z</dcterms:created>
  <dcterms:modified xsi:type="dcterms:W3CDTF">2019-10-29T16:44:30Z</dcterms:modified>
</cp:coreProperties>
</file>