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6"/>
  </p:notesMasterIdLst>
  <p:handoutMasterIdLst>
    <p:handoutMasterId r:id="rId37"/>
  </p:handoutMasterIdLst>
  <p:sldIdLst>
    <p:sldId id="256" r:id="rId5"/>
    <p:sldId id="257" r:id="rId6"/>
    <p:sldId id="267" r:id="rId7"/>
    <p:sldId id="259" r:id="rId8"/>
    <p:sldId id="278" r:id="rId9"/>
    <p:sldId id="266" r:id="rId10"/>
    <p:sldId id="272" r:id="rId11"/>
    <p:sldId id="276" r:id="rId12"/>
    <p:sldId id="279" r:id="rId13"/>
    <p:sldId id="281" r:id="rId14"/>
    <p:sldId id="273" r:id="rId15"/>
    <p:sldId id="264" r:id="rId16"/>
    <p:sldId id="282" r:id="rId17"/>
    <p:sldId id="283" r:id="rId18"/>
    <p:sldId id="284" r:id="rId19"/>
    <p:sldId id="285" r:id="rId20"/>
    <p:sldId id="286" r:id="rId21"/>
    <p:sldId id="290" r:id="rId22"/>
    <p:sldId id="292" r:id="rId23"/>
    <p:sldId id="293" r:id="rId24"/>
    <p:sldId id="260" r:id="rId25"/>
    <p:sldId id="294" r:id="rId26"/>
    <p:sldId id="275" r:id="rId27"/>
    <p:sldId id="295" r:id="rId28"/>
    <p:sldId id="274" r:id="rId29"/>
    <p:sldId id="296" r:id="rId30"/>
    <p:sldId id="268" r:id="rId31"/>
    <p:sldId id="277" r:id="rId32"/>
    <p:sldId id="280" r:id="rId33"/>
    <p:sldId id="289" r:id="rId34"/>
    <p:sldId id="26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24" userDrawn="1">
          <p15:clr>
            <a:srgbClr val="A4A3A4"/>
          </p15:clr>
        </p15:guide>
        <p15:guide id="2" pos="7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5135"/>
    <a:srgbClr val="BDA07D"/>
    <a:srgbClr val="F5F9F9"/>
    <a:srgbClr val="627272"/>
    <a:srgbClr val="93A5A8"/>
    <a:srgbClr val="3E709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4639FE-F8A3-407C-B7FC-06C27C71A59B}" v="1" dt="2023-08-01T11:23:21.2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226" autoAdjust="0"/>
  </p:normalViewPr>
  <p:slideViewPr>
    <p:cSldViewPr snapToGrid="0">
      <p:cViewPr varScale="1">
        <p:scale>
          <a:sx n="101" d="100"/>
          <a:sy n="101" d="100"/>
        </p:scale>
        <p:origin x="138" y="432"/>
      </p:cViewPr>
      <p:guideLst>
        <p:guide orient="horz" pos="1224"/>
        <p:guide pos="744"/>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Cross-Sectional Analysis – All Courses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8375123031496071E-2"/>
          <c:y val="0.10717968090676173"/>
          <c:w val="0.92756237696850397"/>
          <c:h val="0.75268566974128503"/>
        </c:manualLayout>
      </c:layout>
      <c:barChart>
        <c:barDir val="col"/>
        <c:grouping val="clustered"/>
        <c:varyColors val="0"/>
        <c:ser>
          <c:idx val="0"/>
          <c:order val="0"/>
          <c:tx>
            <c:strRef>
              <c:f>Sheet1!$B$1</c:f>
              <c:strCache>
                <c:ptCount val="1"/>
                <c:pt idx="0">
                  <c:v>Pre-Pandemic</c:v>
                </c:pt>
              </c:strCache>
            </c:strRef>
          </c:tx>
          <c:spPr>
            <a:solidFill>
              <a:schemeClr val="accent1"/>
            </a:solidFill>
            <a:ln>
              <a:noFill/>
            </a:ln>
            <a:effectLst/>
          </c:spPr>
          <c:invertIfNegative val="0"/>
          <c:cat>
            <c:strRef>
              <c:f>Sheet1!$A$2:$A$4</c:f>
              <c:strCache>
                <c:ptCount val="3"/>
                <c:pt idx="0">
                  <c:v>Teacher</c:v>
                </c:pt>
                <c:pt idx="1">
                  <c:v>Course</c:v>
                </c:pt>
                <c:pt idx="2">
                  <c:v>CLOs</c:v>
                </c:pt>
              </c:strCache>
            </c:strRef>
          </c:cat>
          <c:val>
            <c:numRef>
              <c:f>Sheet1!$B$2:$B$4</c:f>
              <c:numCache>
                <c:formatCode>General</c:formatCode>
                <c:ptCount val="3"/>
                <c:pt idx="0">
                  <c:v>88.5</c:v>
                </c:pt>
                <c:pt idx="1">
                  <c:v>92.7</c:v>
                </c:pt>
                <c:pt idx="2">
                  <c:v>92</c:v>
                </c:pt>
              </c:numCache>
            </c:numRef>
          </c:val>
          <c:extLst>
            <c:ext xmlns:c16="http://schemas.microsoft.com/office/drawing/2014/chart" uri="{C3380CC4-5D6E-409C-BE32-E72D297353CC}">
              <c16:uniqueId val="{00000000-44EF-4EA4-BBCF-AFEE36E6A23C}"/>
            </c:ext>
          </c:extLst>
        </c:ser>
        <c:ser>
          <c:idx val="1"/>
          <c:order val="1"/>
          <c:tx>
            <c:strRef>
              <c:f>Sheet1!$C$1</c:f>
              <c:strCache>
                <c:ptCount val="1"/>
                <c:pt idx="0">
                  <c:v>Post-Pandemic</c:v>
                </c:pt>
              </c:strCache>
            </c:strRef>
          </c:tx>
          <c:spPr>
            <a:solidFill>
              <a:schemeClr val="accent2"/>
            </a:solidFill>
            <a:ln>
              <a:noFill/>
            </a:ln>
            <a:effectLst/>
          </c:spPr>
          <c:invertIfNegative val="0"/>
          <c:cat>
            <c:strRef>
              <c:f>Sheet1!$A$2:$A$4</c:f>
              <c:strCache>
                <c:ptCount val="3"/>
                <c:pt idx="0">
                  <c:v>Teacher</c:v>
                </c:pt>
                <c:pt idx="1">
                  <c:v>Course</c:v>
                </c:pt>
                <c:pt idx="2">
                  <c:v>CLOs</c:v>
                </c:pt>
              </c:strCache>
            </c:strRef>
          </c:cat>
          <c:val>
            <c:numRef>
              <c:f>Sheet1!$C$2:$C$4</c:f>
              <c:numCache>
                <c:formatCode>General</c:formatCode>
                <c:ptCount val="3"/>
                <c:pt idx="0">
                  <c:v>94.2</c:v>
                </c:pt>
                <c:pt idx="1">
                  <c:v>98.4</c:v>
                </c:pt>
                <c:pt idx="2">
                  <c:v>95.7</c:v>
                </c:pt>
              </c:numCache>
            </c:numRef>
          </c:val>
          <c:extLst>
            <c:ext xmlns:c16="http://schemas.microsoft.com/office/drawing/2014/chart" uri="{C3380CC4-5D6E-409C-BE32-E72D297353CC}">
              <c16:uniqueId val="{00000001-44EF-4EA4-BBCF-AFEE36E6A23C}"/>
            </c:ext>
          </c:extLst>
        </c:ser>
        <c:dLbls>
          <c:showLegendKey val="0"/>
          <c:showVal val="0"/>
          <c:showCatName val="0"/>
          <c:showSerName val="0"/>
          <c:showPercent val="0"/>
          <c:showBubbleSize val="0"/>
        </c:dLbls>
        <c:gapWidth val="219"/>
        <c:overlap val="-27"/>
        <c:axId val="735655296"/>
        <c:axId val="735651696"/>
      </c:barChart>
      <c:catAx>
        <c:axId val="73565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5651696"/>
        <c:crosses val="autoZero"/>
        <c:auto val="1"/>
        <c:lblAlgn val="ctr"/>
        <c:lblOffset val="100"/>
        <c:noMultiLvlLbl val="0"/>
      </c:catAx>
      <c:valAx>
        <c:axId val="735651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5655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Longitudinal Analysis – Courses with Post-Pre</a:t>
            </a:r>
            <a:r>
              <a:rPr lang="en-US" baseline="0" dirty="0"/>
              <a:t> SRIs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8375123031496071E-2"/>
          <c:y val="0.10717968090676173"/>
          <c:w val="0.92756237696850397"/>
          <c:h val="0.75268566974128503"/>
        </c:manualLayout>
      </c:layout>
      <c:barChart>
        <c:barDir val="col"/>
        <c:grouping val="clustered"/>
        <c:varyColors val="0"/>
        <c:ser>
          <c:idx val="0"/>
          <c:order val="0"/>
          <c:tx>
            <c:strRef>
              <c:f>Sheet1!$B$1</c:f>
              <c:strCache>
                <c:ptCount val="1"/>
                <c:pt idx="0">
                  <c:v>Average Difference Score within Course</c:v>
                </c:pt>
              </c:strCache>
            </c:strRef>
          </c:tx>
          <c:spPr>
            <a:solidFill>
              <a:schemeClr val="accent1"/>
            </a:solidFill>
            <a:ln>
              <a:noFill/>
            </a:ln>
            <a:effectLst/>
          </c:spPr>
          <c:invertIfNegative val="0"/>
          <c:cat>
            <c:strRef>
              <c:f>Sheet1!$A$2:$A$4</c:f>
              <c:strCache>
                <c:ptCount val="3"/>
                <c:pt idx="0">
                  <c:v>Teacher</c:v>
                </c:pt>
                <c:pt idx="1">
                  <c:v>Course</c:v>
                </c:pt>
                <c:pt idx="2">
                  <c:v>CLOs</c:v>
                </c:pt>
              </c:strCache>
            </c:strRef>
          </c:cat>
          <c:val>
            <c:numRef>
              <c:f>Sheet1!$B$2:$B$4</c:f>
              <c:numCache>
                <c:formatCode>General</c:formatCode>
                <c:ptCount val="3"/>
                <c:pt idx="0">
                  <c:v>1.6</c:v>
                </c:pt>
                <c:pt idx="1">
                  <c:v>8.9</c:v>
                </c:pt>
                <c:pt idx="2">
                  <c:v>1.2</c:v>
                </c:pt>
              </c:numCache>
            </c:numRef>
          </c:val>
          <c:extLst>
            <c:ext xmlns:c16="http://schemas.microsoft.com/office/drawing/2014/chart" uri="{C3380CC4-5D6E-409C-BE32-E72D297353CC}">
              <c16:uniqueId val="{00000000-44EF-4EA4-BBCF-AFEE36E6A23C}"/>
            </c:ext>
          </c:extLst>
        </c:ser>
        <c:dLbls>
          <c:showLegendKey val="0"/>
          <c:showVal val="0"/>
          <c:showCatName val="0"/>
          <c:showSerName val="0"/>
          <c:showPercent val="0"/>
          <c:showBubbleSize val="0"/>
        </c:dLbls>
        <c:gapWidth val="219"/>
        <c:overlap val="-27"/>
        <c:axId val="735655296"/>
        <c:axId val="735651696"/>
      </c:barChart>
      <c:catAx>
        <c:axId val="73565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5651696"/>
        <c:crosses val="autoZero"/>
        <c:auto val="1"/>
        <c:lblAlgn val="ctr"/>
        <c:lblOffset val="100"/>
        <c:noMultiLvlLbl val="0"/>
      </c:catAx>
      <c:valAx>
        <c:axId val="735651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5655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AF03AE-1CC2-475F-B909-50970E9699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B63C45E-73BA-4C86-A24F-A5006B4E7B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37A4CE-17BB-4BB2-AC7B-97495293E2AC}" type="datetimeFigureOut">
              <a:rPr lang="en-US" smtClean="0"/>
              <a:t>8/1/2023</a:t>
            </a:fld>
            <a:endParaRPr lang="en-US" dirty="0"/>
          </a:p>
        </p:txBody>
      </p:sp>
      <p:sp>
        <p:nvSpPr>
          <p:cNvPr id="4" name="Footer Placeholder 3">
            <a:extLst>
              <a:ext uri="{FF2B5EF4-FFF2-40B4-BE49-F238E27FC236}">
                <a16:creationId xmlns:a16="http://schemas.microsoft.com/office/drawing/2014/main" id="{D71DB874-DF6A-4AFA-8055-4AD7EE4CE3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677078F-04CB-4625-B536-5BCAA2EC6C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0EF92D-82DD-4142-BCE8-036B91487D2E}" type="slidenum">
              <a:rPr lang="en-US" smtClean="0"/>
              <a:t>‹#›</a:t>
            </a:fld>
            <a:endParaRPr lang="en-US" dirty="0"/>
          </a:p>
        </p:txBody>
      </p:sp>
    </p:spTree>
    <p:extLst>
      <p:ext uri="{BB962C8B-B14F-4D97-AF65-F5344CB8AC3E}">
        <p14:creationId xmlns:p14="http://schemas.microsoft.com/office/powerpoint/2010/main" val="757070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6C8F5-2FDA-4718-81AA-24F4816BBD56}" type="datetimeFigureOut">
              <a:rPr lang="en-US" smtClean="0"/>
              <a:t>8/1/2023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EC616-C518-4358-9496-6C33B2F5FA56}" type="slidenum">
              <a:rPr lang="en-US" smtClean="0"/>
              <a:t>‹#›</a:t>
            </a:fld>
            <a:endParaRPr lang="en-US" dirty="0"/>
          </a:p>
        </p:txBody>
      </p:sp>
    </p:spTree>
    <p:extLst>
      <p:ext uri="{BB962C8B-B14F-4D97-AF65-F5344CB8AC3E}">
        <p14:creationId xmlns:p14="http://schemas.microsoft.com/office/powerpoint/2010/main" val="1732322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44ACCFF-64A9-40AA-93F9-86E3CE016187}"/>
              </a:ext>
            </a:extLst>
          </p:cNvPr>
          <p:cNvSpPr>
            <a:spLocks noGrp="1"/>
          </p:cNvSpPr>
          <p:nvPr>
            <p:ph type="title" hasCustomPrompt="1"/>
          </p:nvPr>
        </p:nvSpPr>
        <p:spPr>
          <a:xfrm>
            <a:off x="651769" y="2683895"/>
            <a:ext cx="5278514" cy="2862225"/>
          </a:xfrm>
          <a:prstGeom prst="rect">
            <a:avLst/>
          </a:prstGeom>
        </p:spPr>
        <p:txBody>
          <a:bodyPr anchor="b"/>
          <a:lstStyle>
            <a:lvl1pPr>
              <a:lnSpc>
                <a:spcPct val="100000"/>
              </a:lnSpc>
              <a:defRPr sz="5000" cap="all" spc="200" baseline="0"/>
            </a:lvl1pPr>
          </a:lstStyle>
          <a:p>
            <a:r>
              <a:rPr lang="en-US" dirty="0"/>
              <a:t>Click to add title</a:t>
            </a:r>
          </a:p>
        </p:txBody>
      </p:sp>
      <p:sp>
        <p:nvSpPr>
          <p:cNvPr id="9" name="Text Placeholder 8">
            <a:extLst>
              <a:ext uri="{FF2B5EF4-FFF2-40B4-BE49-F238E27FC236}">
                <a16:creationId xmlns:a16="http://schemas.microsoft.com/office/drawing/2014/main" id="{AD785D0F-160C-4A31-93B3-F251B0730757}"/>
              </a:ext>
            </a:extLst>
          </p:cNvPr>
          <p:cNvSpPr>
            <a:spLocks noGrp="1"/>
          </p:cNvSpPr>
          <p:nvPr>
            <p:ph type="body" sz="quarter" idx="10" hasCustomPrompt="1"/>
          </p:nvPr>
        </p:nvSpPr>
        <p:spPr>
          <a:xfrm>
            <a:off x="685636" y="5568698"/>
            <a:ext cx="5278514" cy="618142"/>
          </a:xfrm>
          <a:prstGeom prst="rect">
            <a:avLst/>
          </a:prstGeom>
        </p:spPr>
        <p:txBody>
          <a:bodyPr anchor="t"/>
          <a:lstStyle>
            <a:lvl1pPr marL="0" indent="0">
              <a:buNone/>
              <a:defRPr sz="2000" b="0" i="0" spc="200" baseline="0">
                <a:solidFill>
                  <a:schemeClr val="accent4"/>
                </a:solidFill>
              </a:defRPr>
            </a:lvl1pPr>
          </a:lstStyle>
          <a:p>
            <a:pPr lvl="0"/>
            <a:r>
              <a:rPr lang="en-US" dirty="0"/>
              <a:t>Click to add name</a:t>
            </a:r>
          </a:p>
        </p:txBody>
      </p:sp>
      <p:sp>
        <p:nvSpPr>
          <p:cNvPr id="11" name="Picture Placeholder 10">
            <a:extLst>
              <a:ext uri="{FF2B5EF4-FFF2-40B4-BE49-F238E27FC236}">
                <a16:creationId xmlns:a16="http://schemas.microsoft.com/office/drawing/2014/main" id="{31CCC134-2698-41E9-A225-76300EF59E5D}"/>
              </a:ext>
            </a:extLst>
          </p:cNvPr>
          <p:cNvSpPr>
            <a:spLocks noGrp="1"/>
          </p:cNvSpPr>
          <p:nvPr>
            <p:ph type="pic" sz="quarter" idx="11" hasCustomPrompt="1"/>
          </p:nvPr>
        </p:nvSpPr>
        <p:spPr>
          <a:xfrm>
            <a:off x="8143875" y="947737"/>
            <a:ext cx="4048124" cy="4962525"/>
          </a:xfrm>
          <a:prstGeom prst="rect">
            <a:avLst/>
          </a:prstGeom>
        </p:spPr>
        <p:txBody>
          <a:bodyPr/>
          <a:lstStyle>
            <a:lvl1pPr marL="0" indent="0" algn="ctr">
              <a:buNone/>
              <a:defRPr spc="400" baseline="0"/>
            </a:lvl1pPr>
          </a:lstStyle>
          <a:p>
            <a:r>
              <a:rPr lang="en-US" dirty="0"/>
              <a:t>Click to add photo</a:t>
            </a:r>
          </a:p>
        </p:txBody>
      </p:sp>
    </p:spTree>
    <p:extLst>
      <p:ext uri="{BB962C8B-B14F-4D97-AF65-F5344CB8AC3E}">
        <p14:creationId xmlns:p14="http://schemas.microsoft.com/office/powerpoint/2010/main" val="2127806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duct Launch">
    <p:bg>
      <p:bgPr>
        <a:solidFill>
          <a:schemeClr val="bg1">
            <a:alpha val="3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101351-79F8-4AD7-A22B-E7AFB1C69970}"/>
              </a:ext>
              <a:ext uri="{C183D7F6-B498-43B3-948B-1728B52AA6E4}">
                <adec:decorative xmlns:adec="http://schemas.microsoft.com/office/drawing/2017/decorative" val="1"/>
              </a:ext>
            </a:extLst>
          </p:cNvPr>
          <p:cNvSpPr/>
          <p:nvPr userDrawn="1"/>
        </p:nvSpPr>
        <p:spPr>
          <a:xfrm>
            <a:off x="0" y="4274260"/>
            <a:ext cx="12192000" cy="258373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E09A49BC-8099-40DE-8210-5A1CBAA423D4}"/>
              </a:ext>
            </a:extLst>
          </p:cNvPr>
          <p:cNvSpPr>
            <a:spLocks noGrp="1"/>
          </p:cNvSpPr>
          <p:nvPr>
            <p:ph type="title" hasCustomPrompt="1"/>
          </p:nvPr>
        </p:nvSpPr>
        <p:spPr>
          <a:xfrm>
            <a:off x="838200" y="498928"/>
            <a:ext cx="10515600" cy="567872"/>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13" name="Rectangle 12">
            <a:extLst>
              <a:ext uri="{FF2B5EF4-FFF2-40B4-BE49-F238E27FC236}">
                <a16:creationId xmlns:a16="http://schemas.microsoft.com/office/drawing/2014/main" id="{45B7BBE6-4278-4E33-9044-72A2E0C0E403}"/>
              </a:ext>
              <a:ext uri="{C183D7F6-B498-43B3-948B-1728B52AA6E4}">
                <adec:decorative xmlns:adec="http://schemas.microsoft.com/office/drawing/2017/decorative" val="1"/>
              </a:ext>
            </a:extLst>
          </p:cNvPr>
          <p:cNvSpPr/>
          <p:nvPr userDrawn="1"/>
        </p:nvSpPr>
        <p:spPr>
          <a:xfrm>
            <a:off x="608564" y="1585733"/>
            <a:ext cx="2065188" cy="3995918"/>
          </a:xfrm>
          <a:prstGeom prst="rect">
            <a:avLst/>
          </a:prstGeom>
          <a:solidFill>
            <a:srgbClr val="3E7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00E549E-0E7C-4599-B51C-97AA7E525CD2}"/>
              </a:ext>
              <a:ext uri="{C183D7F6-B498-43B3-948B-1728B52AA6E4}">
                <adec:decorative xmlns:adec="http://schemas.microsoft.com/office/drawing/2017/decorative" val="1"/>
              </a:ext>
            </a:extLst>
          </p:cNvPr>
          <p:cNvSpPr/>
          <p:nvPr userDrawn="1"/>
        </p:nvSpPr>
        <p:spPr>
          <a:xfrm>
            <a:off x="2832832" y="1585733"/>
            <a:ext cx="2065188" cy="3995918"/>
          </a:xfrm>
          <a:prstGeom prst="rect">
            <a:avLst/>
          </a:prstGeom>
          <a:solidFill>
            <a:srgbClr val="93A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F7C507F-AD4D-47B6-88C3-C1D0154FB7F2}"/>
              </a:ext>
              <a:ext uri="{C183D7F6-B498-43B3-948B-1728B52AA6E4}">
                <adec:decorative xmlns:adec="http://schemas.microsoft.com/office/drawing/2017/decorative" val="1"/>
              </a:ext>
            </a:extLst>
          </p:cNvPr>
          <p:cNvSpPr/>
          <p:nvPr userDrawn="1"/>
        </p:nvSpPr>
        <p:spPr>
          <a:xfrm>
            <a:off x="5063405" y="1585733"/>
            <a:ext cx="2065188" cy="3995918"/>
          </a:xfrm>
          <a:prstGeom prst="rect">
            <a:avLst/>
          </a:prstGeom>
          <a:solidFill>
            <a:srgbClr val="627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A0266B1-BBD1-44C0-8D4C-4E651D320B77}"/>
              </a:ext>
              <a:ext uri="{C183D7F6-B498-43B3-948B-1728B52AA6E4}">
                <adec:decorative xmlns:adec="http://schemas.microsoft.com/office/drawing/2017/decorative" val="1"/>
              </a:ext>
            </a:extLst>
          </p:cNvPr>
          <p:cNvSpPr/>
          <p:nvPr userDrawn="1"/>
        </p:nvSpPr>
        <p:spPr>
          <a:xfrm>
            <a:off x="7293980" y="1585733"/>
            <a:ext cx="2065188" cy="3995918"/>
          </a:xfrm>
          <a:prstGeom prst="rect">
            <a:avLst/>
          </a:prstGeom>
          <a:solidFill>
            <a:srgbClr val="BDA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71BB1CE-E3FA-4E7F-A54B-3FB675098A2A}"/>
              </a:ext>
              <a:ext uri="{C183D7F6-B498-43B3-948B-1728B52AA6E4}">
                <adec:decorative xmlns:adec="http://schemas.microsoft.com/office/drawing/2017/decorative" val="1"/>
              </a:ext>
            </a:extLst>
          </p:cNvPr>
          <p:cNvSpPr/>
          <p:nvPr userDrawn="1"/>
        </p:nvSpPr>
        <p:spPr>
          <a:xfrm>
            <a:off x="9511052" y="1585733"/>
            <a:ext cx="2065188" cy="3995918"/>
          </a:xfrm>
          <a:prstGeom prst="rect">
            <a:avLst/>
          </a:prstGeom>
          <a:solidFill>
            <a:srgbClr val="685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2">
            <a:extLst>
              <a:ext uri="{FF2B5EF4-FFF2-40B4-BE49-F238E27FC236}">
                <a16:creationId xmlns:a16="http://schemas.microsoft.com/office/drawing/2014/main" id="{15D11F63-A3DB-4EB1-9148-6E8C6678D14A}"/>
              </a:ext>
            </a:extLst>
          </p:cNvPr>
          <p:cNvSpPr>
            <a:spLocks noGrp="1"/>
          </p:cNvSpPr>
          <p:nvPr>
            <p:ph type="body" sz="quarter" idx="15" hasCustomPrompt="1"/>
          </p:nvPr>
        </p:nvSpPr>
        <p:spPr>
          <a:xfrm>
            <a:off x="727843" y="2434147"/>
            <a:ext cx="1826631" cy="776287"/>
          </a:xfrm>
          <a:prstGeom prst="rect">
            <a:avLst/>
          </a:prstGeom>
        </p:spPr>
        <p:txBody>
          <a:bodyPr anchor="b"/>
          <a:lstStyle>
            <a:lvl1pPr marL="0" indent="0">
              <a:buNone/>
              <a:defRPr sz="2000" cap="all" normalizeH="0" baseline="0">
                <a:solidFill>
                  <a:schemeClr val="bg1"/>
                </a:solidFill>
              </a:defRPr>
            </a:lvl1pPr>
          </a:lstStyle>
          <a:p>
            <a:pPr lvl="0"/>
            <a:r>
              <a:rPr lang="en-US" dirty="0"/>
              <a:t>Add text</a:t>
            </a:r>
          </a:p>
        </p:txBody>
      </p:sp>
      <p:sp>
        <p:nvSpPr>
          <p:cNvPr id="29" name="Text Placeholder 22">
            <a:extLst>
              <a:ext uri="{FF2B5EF4-FFF2-40B4-BE49-F238E27FC236}">
                <a16:creationId xmlns:a16="http://schemas.microsoft.com/office/drawing/2014/main" id="{96E63495-7407-4360-95F6-82D0C68813B0}"/>
              </a:ext>
            </a:extLst>
          </p:cNvPr>
          <p:cNvSpPr>
            <a:spLocks noGrp="1"/>
          </p:cNvSpPr>
          <p:nvPr>
            <p:ph type="body" sz="quarter" idx="20" hasCustomPrompt="1"/>
          </p:nvPr>
        </p:nvSpPr>
        <p:spPr>
          <a:xfrm>
            <a:off x="727843" y="3267049"/>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2" name="Text Placeholder 22">
            <a:extLst>
              <a:ext uri="{FF2B5EF4-FFF2-40B4-BE49-F238E27FC236}">
                <a16:creationId xmlns:a16="http://schemas.microsoft.com/office/drawing/2014/main" id="{3A879552-0B9C-48EC-8D07-A24DB252D634}"/>
              </a:ext>
            </a:extLst>
          </p:cNvPr>
          <p:cNvSpPr>
            <a:spLocks noGrp="1"/>
          </p:cNvSpPr>
          <p:nvPr>
            <p:ph type="body" sz="quarter" idx="21" hasCustomPrompt="1"/>
          </p:nvPr>
        </p:nvSpPr>
        <p:spPr>
          <a:xfrm>
            <a:off x="2952111" y="2443870"/>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3" name="Text Placeholder 22">
            <a:extLst>
              <a:ext uri="{FF2B5EF4-FFF2-40B4-BE49-F238E27FC236}">
                <a16:creationId xmlns:a16="http://schemas.microsoft.com/office/drawing/2014/main" id="{8337BD60-5C54-4FEC-A9D6-5C29EB94799F}"/>
              </a:ext>
            </a:extLst>
          </p:cNvPr>
          <p:cNvSpPr>
            <a:spLocks noGrp="1"/>
          </p:cNvSpPr>
          <p:nvPr>
            <p:ph type="body" sz="quarter" idx="22" hasCustomPrompt="1"/>
          </p:nvPr>
        </p:nvSpPr>
        <p:spPr>
          <a:xfrm>
            <a:off x="2952111" y="3276772"/>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4" name="Text Placeholder 22">
            <a:extLst>
              <a:ext uri="{FF2B5EF4-FFF2-40B4-BE49-F238E27FC236}">
                <a16:creationId xmlns:a16="http://schemas.microsoft.com/office/drawing/2014/main" id="{25F7073D-87C3-473A-9A04-748C3F682652}"/>
              </a:ext>
            </a:extLst>
          </p:cNvPr>
          <p:cNvSpPr>
            <a:spLocks noGrp="1"/>
          </p:cNvSpPr>
          <p:nvPr>
            <p:ph type="body" sz="quarter" idx="23" hasCustomPrompt="1"/>
          </p:nvPr>
        </p:nvSpPr>
        <p:spPr>
          <a:xfrm>
            <a:off x="5182684" y="2434147"/>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5" name="Text Placeholder 22">
            <a:extLst>
              <a:ext uri="{FF2B5EF4-FFF2-40B4-BE49-F238E27FC236}">
                <a16:creationId xmlns:a16="http://schemas.microsoft.com/office/drawing/2014/main" id="{5CB2BF3B-6E9D-4A28-A938-C9CC9E496484}"/>
              </a:ext>
            </a:extLst>
          </p:cNvPr>
          <p:cNvSpPr>
            <a:spLocks noGrp="1"/>
          </p:cNvSpPr>
          <p:nvPr>
            <p:ph type="body" sz="quarter" idx="24" hasCustomPrompt="1"/>
          </p:nvPr>
        </p:nvSpPr>
        <p:spPr>
          <a:xfrm>
            <a:off x="5182684" y="3267049"/>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6" name="Text Placeholder 22">
            <a:extLst>
              <a:ext uri="{FF2B5EF4-FFF2-40B4-BE49-F238E27FC236}">
                <a16:creationId xmlns:a16="http://schemas.microsoft.com/office/drawing/2014/main" id="{94E179CD-2F9C-44FA-813E-253ACC4A978E}"/>
              </a:ext>
            </a:extLst>
          </p:cNvPr>
          <p:cNvSpPr>
            <a:spLocks noGrp="1"/>
          </p:cNvSpPr>
          <p:nvPr>
            <p:ph type="body" sz="quarter" idx="25" hasCustomPrompt="1"/>
          </p:nvPr>
        </p:nvSpPr>
        <p:spPr>
          <a:xfrm>
            <a:off x="7413259" y="2443870"/>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7" name="Text Placeholder 22">
            <a:extLst>
              <a:ext uri="{FF2B5EF4-FFF2-40B4-BE49-F238E27FC236}">
                <a16:creationId xmlns:a16="http://schemas.microsoft.com/office/drawing/2014/main" id="{34D58360-D7DD-4F33-A29E-5F4835C2DC57}"/>
              </a:ext>
            </a:extLst>
          </p:cNvPr>
          <p:cNvSpPr>
            <a:spLocks noGrp="1"/>
          </p:cNvSpPr>
          <p:nvPr>
            <p:ph type="body" sz="quarter" idx="26" hasCustomPrompt="1"/>
          </p:nvPr>
        </p:nvSpPr>
        <p:spPr>
          <a:xfrm>
            <a:off x="7413259" y="3276772"/>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8" name="Text Placeholder 22">
            <a:extLst>
              <a:ext uri="{FF2B5EF4-FFF2-40B4-BE49-F238E27FC236}">
                <a16:creationId xmlns:a16="http://schemas.microsoft.com/office/drawing/2014/main" id="{AA5A81E7-83B9-4A30-9A57-98FFF2716065}"/>
              </a:ext>
            </a:extLst>
          </p:cNvPr>
          <p:cNvSpPr>
            <a:spLocks noGrp="1"/>
          </p:cNvSpPr>
          <p:nvPr>
            <p:ph type="body" sz="quarter" idx="27" hasCustomPrompt="1"/>
          </p:nvPr>
        </p:nvSpPr>
        <p:spPr>
          <a:xfrm>
            <a:off x="9630331" y="2434147"/>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9" name="Text Placeholder 22">
            <a:extLst>
              <a:ext uri="{FF2B5EF4-FFF2-40B4-BE49-F238E27FC236}">
                <a16:creationId xmlns:a16="http://schemas.microsoft.com/office/drawing/2014/main" id="{C45C6D3E-88B9-42D5-9A94-6D2B9CA3CDD0}"/>
              </a:ext>
            </a:extLst>
          </p:cNvPr>
          <p:cNvSpPr>
            <a:spLocks noGrp="1"/>
          </p:cNvSpPr>
          <p:nvPr>
            <p:ph type="body" sz="quarter" idx="28" hasCustomPrompt="1"/>
          </p:nvPr>
        </p:nvSpPr>
        <p:spPr>
          <a:xfrm>
            <a:off x="9630331" y="3267049"/>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5" name="Date Placeholder 4">
            <a:extLst>
              <a:ext uri="{FF2B5EF4-FFF2-40B4-BE49-F238E27FC236}">
                <a16:creationId xmlns:a16="http://schemas.microsoft.com/office/drawing/2014/main" id="{9843D60E-3024-42AA-9CF9-A44192AE74E9}"/>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D182FBC6-68D1-4570-A549-C4A925FB854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C4E1DC1F-6117-4AB4-9BF1-878D4F8200D2}"/>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1374537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38" name="Straight Connector 37">
            <a:extLst>
              <a:ext uri="{FF2B5EF4-FFF2-40B4-BE49-F238E27FC236}">
                <a16:creationId xmlns:a16="http://schemas.microsoft.com/office/drawing/2014/main" id="{78B9A4D3-8D91-4865-B422-5F60885A730F}"/>
              </a:ext>
              <a:ext uri="{C183D7F6-B498-43B3-948B-1728B52AA6E4}">
                <adec:decorative xmlns:adec="http://schemas.microsoft.com/office/drawing/2017/decorative" val="1"/>
              </a:ext>
            </a:extLst>
          </p:cNvPr>
          <p:cNvCxnSpPr>
            <a:cxnSpLocks/>
          </p:cNvCxnSpPr>
          <p:nvPr userDrawn="1"/>
        </p:nvCxnSpPr>
        <p:spPr>
          <a:xfrm flipH="1">
            <a:off x="1592874" y="3684898"/>
            <a:ext cx="900625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0ECDAF5-DEB9-4A0C-9165-6ED23184A320}"/>
              </a:ext>
            </a:extLst>
          </p:cNvPr>
          <p:cNvSpPr>
            <a:spLocks noGrp="1"/>
          </p:cNvSpPr>
          <p:nvPr>
            <p:ph type="title" hasCustomPrompt="1"/>
          </p:nvPr>
        </p:nvSpPr>
        <p:spPr>
          <a:xfrm>
            <a:off x="838200" y="498928"/>
            <a:ext cx="10515600" cy="565435"/>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8" name="Rectangle 7">
            <a:extLst>
              <a:ext uri="{FF2B5EF4-FFF2-40B4-BE49-F238E27FC236}">
                <a16:creationId xmlns:a16="http://schemas.microsoft.com/office/drawing/2014/main" id="{65FEA1AD-EC70-422F-BADD-FCA14BF9D43F}"/>
              </a:ext>
              <a:ext uri="{C183D7F6-B498-43B3-948B-1728B52AA6E4}">
                <adec:decorative xmlns:adec="http://schemas.microsoft.com/office/drawing/2017/decorative" val="1"/>
              </a:ext>
            </a:extLst>
          </p:cNvPr>
          <p:cNvSpPr/>
          <p:nvPr userDrawn="1"/>
        </p:nvSpPr>
        <p:spPr>
          <a:xfrm>
            <a:off x="1428750" y="3520775"/>
            <a:ext cx="328246" cy="3282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C84996E-63EA-4C88-816A-3AE158BB57E0}"/>
              </a:ext>
              <a:ext uri="{C183D7F6-B498-43B3-948B-1728B52AA6E4}">
                <adec:decorative xmlns:adec="http://schemas.microsoft.com/office/drawing/2017/decorative" val="1"/>
              </a:ext>
            </a:extLst>
          </p:cNvPr>
          <p:cNvSpPr/>
          <p:nvPr userDrawn="1"/>
        </p:nvSpPr>
        <p:spPr>
          <a:xfrm>
            <a:off x="3680314" y="3520775"/>
            <a:ext cx="328246" cy="3282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CA09893-F9A1-4FA2-A462-C1C443EC323F}"/>
              </a:ext>
              <a:ext uri="{C183D7F6-B498-43B3-948B-1728B52AA6E4}">
                <adec:decorative xmlns:adec="http://schemas.microsoft.com/office/drawing/2017/decorative" val="1"/>
              </a:ext>
            </a:extLst>
          </p:cNvPr>
          <p:cNvSpPr/>
          <p:nvPr userDrawn="1"/>
        </p:nvSpPr>
        <p:spPr>
          <a:xfrm>
            <a:off x="5931878" y="3520775"/>
            <a:ext cx="328246" cy="32824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29FBC17-744B-4367-90B4-20C9CDBD18E4}"/>
              </a:ext>
              <a:ext uri="{C183D7F6-B498-43B3-948B-1728B52AA6E4}">
                <adec:decorative xmlns:adec="http://schemas.microsoft.com/office/drawing/2017/decorative" val="1"/>
              </a:ext>
            </a:extLst>
          </p:cNvPr>
          <p:cNvSpPr/>
          <p:nvPr userDrawn="1"/>
        </p:nvSpPr>
        <p:spPr>
          <a:xfrm>
            <a:off x="8183442" y="3520775"/>
            <a:ext cx="328246" cy="32824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9FD6CCE-53EA-424C-A29B-35A77F78203D}"/>
              </a:ext>
              <a:ext uri="{C183D7F6-B498-43B3-948B-1728B52AA6E4}">
                <adec:decorative xmlns:adec="http://schemas.microsoft.com/office/drawing/2017/decorative" val="1"/>
              </a:ext>
            </a:extLst>
          </p:cNvPr>
          <p:cNvSpPr/>
          <p:nvPr userDrawn="1"/>
        </p:nvSpPr>
        <p:spPr>
          <a:xfrm>
            <a:off x="10435004" y="3520775"/>
            <a:ext cx="328246" cy="32824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A1ADC218-9303-4431-8BD2-4D5F9C19A2D3}"/>
              </a:ext>
              <a:ext uri="{C183D7F6-B498-43B3-948B-1728B52AA6E4}">
                <adec:decorative xmlns:adec="http://schemas.microsoft.com/office/drawing/2017/decorative" val="1"/>
              </a:ext>
            </a:extLst>
          </p:cNvPr>
          <p:cNvCxnSpPr>
            <a:cxnSpLocks/>
          </p:cNvCxnSpPr>
          <p:nvPr userDrawn="1"/>
        </p:nvCxnSpPr>
        <p:spPr>
          <a:xfrm>
            <a:off x="1592873" y="2964383"/>
            <a:ext cx="0" cy="4157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F724929-97F8-4988-BD69-D86CAA6950D1}"/>
              </a:ext>
              <a:ext uri="{C183D7F6-B498-43B3-948B-1728B52AA6E4}">
                <adec:decorative xmlns:adec="http://schemas.microsoft.com/office/drawing/2017/decorative" val="1"/>
              </a:ext>
            </a:extLst>
          </p:cNvPr>
          <p:cNvCxnSpPr>
            <a:cxnSpLocks/>
          </p:cNvCxnSpPr>
          <p:nvPr userDrawn="1"/>
        </p:nvCxnSpPr>
        <p:spPr>
          <a:xfrm>
            <a:off x="6096001" y="2964383"/>
            <a:ext cx="0" cy="41571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0FEF08-1FB7-46B4-AB6B-D672A96A71F8}"/>
              </a:ext>
              <a:ext uri="{C183D7F6-B498-43B3-948B-1728B52AA6E4}">
                <adec:decorative xmlns:adec="http://schemas.microsoft.com/office/drawing/2017/decorative" val="1"/>
              </a:ext>
            </a:extLst>
          </p:cNvPr>
          <p:cNvCxnSpPr>
            <a:cxnSpLocks/>
          </p:cNvCxnSpPr>
          <p:nvPr userDrawn="1"/>
        </p:nvCxnSpPr>
        <p:spPr>
          <a:xfrm>
            <a:off x="10599127" y="2964383"/>
            <a:ext cx="0" cy="41571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Text Placeholder 22">
            <a:extLst>
              <a:ext uri="{FF2B5EF4-FFF2-40B4-BE49-F238E27FC236}">
                <a16:creationId xmlns:a16="http://schemas.microsoft.com/office/drawing/2014/main" id="{8BA510CE-108D-434A-9BE7-BE6712175231}"/>
              </a:ext>
            </a:extLst>
          </p:cNvPr>
          <p:cNvSpPr>
            <a:spLocks noGrp="1"/>
          </p:cNvSpPr>
          <p:nvPr>
            <p:ph type="body" sz="quarter" idx="15" hasCustomPrompt="1"/>
          </p:nvPr>
        </p:nvSpPr>
        <p:spPr>
          <a:xfrm>
            <a:off x="465172" y="1627860"/>
            <a:ext cx="2251564" cy="498496"/>
          </a:xfrm>
          <a:prstGeom prst="rect">
            <a:avLst/>
          </a:prstGeom>
        </p:spPr>
        <p:txBody>
          <a:bodyPr anchor="b"/>
          <a:lstStyle>
            <a:lvl1pPr marL="0" indent="0" algn="ctr">
              <a:buNone/>
              <a:defRPr sz="1800" cap="all" baseline="0">
                <a:solidFill>
                  <a:schemeClr val="tx2"/>
                </a:solidFill>
                <a:latin typeface="Segoe UI" panose="020B0502040204020203" pitchFamily="34" charset="0"/>
              </a:defRPr>
            </a:lvl1pPr>
          </a:lstStyle>
          <a:p>
            <a:pPr lvl="0"/>
            <a:r>
              <a:rPr lang="en-US" dirty="0"/>
              <a:t>Add text</a:t>
            </a:r>
          </a:p>
        </p:txBody>
      </p:sp>
      <p:sp>
        <p:nvSpPr>
          <p:cNvPr id="28" name="Text Placeholder 22">
            <a:extLst>
              <a:ext uri="{FF2B5EF4-FFF2-40B4-BE49-F238E27FC236}">
                <a16:creationId xmlns:a16="http://schemas.microsoft.com/office/drawing/2014/main" id="{00414708-82D0-44BF-8CBD-2D165A385617}"/>
              </a:ext>
            </a:extLst>
          </p:cNvPr>
          <p:cNvSpPr>
            <a:spLocks noGrp="1"/>
          </p:cNvSpPr>
          <p:nvPr>
            <p:ph type="body" sz="quarter" idx="20" hasCustomPrompt="1"/>
          </p:nvPr>
        </p:nvSpPr>
        <p:spPr>
          <a:xfrm>
            <a:off x="465172" y="2135346"/>
            <a:ext cx="2251564" cy="812407"/>
          </a:xfrm>
          <a:prstGeom prst="rect">
            <a:avLst/>
          </a:prstGeom>
        </p:spPr>
        <p:txBody>
          <a:bodyPr anchor="t"/>
          <a:lstStyle>
            <a:lvl1pPr marL="0" indent="0" algn="ctr">
              <a:lnSpc>
                <a:spcPct val="114000"/>
              </a:lnSpc>
              <a:spcBef>
                <a:spcPts val="0"/>
              </a:spcBef>
              <a:buNone/>
              <a:defRPr sz="1400" spc="50" baseline="0">
                <a:solidFill>
                  <a:schemeClr val="tx2"/>
                </a:solidFill>
              </a:defRPr>
            </a:lvl1pPr>
          </a:lstStyle>
          <a:p>
            <a:pPr lvl="0"/>
            <a:r>
              <a:rPr lang="en-US" dirty="0"/>
              <a:t>Add text</a:t>
            </a:r>
          </a:p>
        </p:txBody>
      </p:sp>
      <p:sp>
        <p:nvSpPr>
          <p:cNvPr id="29" name="Text Placeholder 22">
            <a:extLst>
              <a:ext uri="{FF2B5EF4-FFF2-40B4-BE49-F238E27FC236}">
                <a16:creationId xmlns:a16="http://schemas.microsoft.com/office/drawing/2014/main" id="{272F07D4-1C66-4FA2-8361-FC6267F17717}"/>
              </a:ext>
            </a:extLst>
          </p:cNvPr>
          <p:cNvSpPr>
            <a:spLocks noGrp="1"/>
          </p:cNvSpPr>
          <p:nvPr>
            <p:ph type="body" sz="quarter" idx="21" hasCustomPrompt="1"/>
          </p:nvPr>
        </p:nvSpPr>
        <p:spPr>
          <a:xfrm>
            <a:off x="4970216" y="1637385"/>
            <a:ext cx="2251564" cy="498496"/>
          </a:xfrm>
          <a:prstGeom prst="rect">
            <a:avLst/>
          </a:prstGeom>
        </p:spPr>
        <p:txBody>
          <a:bodyPr anchor="b"/>
          <a:lstStyle>
            <a:lvl1pPr marL="0" indent="0" algn="ctr">
              <a:buNone/>
              <a:defRPr sz="1800" cap="all" baseline="0">
                <a:solidFill>
                  <a:schemeClr val="accent5">
                    <a:lumMod val="75000"/>
                  </a:schemeClr>
                </a:solidFill>
                <a:latin typeface="Segoe UI" panose="020B0502040204020203" pitchFamily="34" charset="0"/>
              </a:defRPr>
            </a:lvl1pPr>
          </a:lstStyle>
          <a:p>
            <a:pPr lvl="0"/>
            <a:r>
              <a:rPr lang="en-US" dirty="0"/>
              <a:t>Add text</a:t>
            </a:r>
          </a:p>
        </p:txBody>
      </p:sp>
      <p:sp>
        <p:nvSpPr>
          <p:cNvPr id="30" name="Text Placeholder 22">
            <a:extLst>
              <a:ext uri="{FF2B5EF4-FFF2-40B4-BE49-F238E27FC236}">
                <a16:creationId xmlns:a16="http://schemas.microsoft.com/office/drawing/2014/main" id="{432C0CF3-19F3-4C10-9EEC-BA5E5F3FD22F}"/>
              </a:ext>
            </a:extLst>
          </p:cNvPr>
          <p:cNvSpPr>
            <a:spLocks noGrp="1"/>
          </p:cNvSpPr>
          <p:nvPr>
            <p:ph type="body" sz="quarter" idx="22" hasCustomPrompt="1"/>
          </p:nvPr>
        </p:nvSpPr>
        <p:spPr>
          <a:xfrm>
            <a:off x="4970216" y="2144871"/>
            <a:ext cx="2251564" cy="812407"/>
          </a:xfrm>
          <a:prstGeom prst="rect">
            <a:avLst/>
          </a:prstGeom>
        </p:spPr>
        <p:txBody>
          <a:bodyPr anchor="t"/>
          <a:lstStyle>
            <a:lvl1pPr marL="0" indent="0" algn="ctr">
              <a:lnSpc>
                <a:spcPct val="114000"/>
              </a:lnSpc>
              <a:spcBef>
                <a:spcPts val="0"/>
              </a:spcBef>
              <a:buNone/>
              <a:defRPr sz="1400" spc="50" baseline="0">
                <a:solidFill>
                  <a:schemeClr val="accent5">
                    <a:lumMod val="75000"/>
                  </a:schemeClr>
                </a:solidFill>
              </a:defRPr>
            </a:lvl1pPr>
          </a:lstStyle>
          <a:p>
            <a:pPr lvl="0"/>
            <a:r>
              <a:rPr lang="en-US" dirty="0"/>
              <a:t>Add text</a:t>
            </a:r>
          </a:p>
        </p:txBody>
      </p:sp>
      <p:sp>
        <p:nvSpPr>
          <p:cNvPr id="31" name="Text Placeholder 22">
            <a:extLst>
              <a:ext uri="{FF2B5EF4-FFF2-40B4-BE49-F238E27FC236}">
                <a16:creationId xmlns:a16="http://schemas.microsoft.com/office/drawing/2014/main" id="{4A3A0AFC-7EB9-4059-8C59-C42379BA923E}"/>
              </a:ext>
            </a:extLst>
          </p:cNvPr>
          <p:cNvSpPr>
            <a:spLocks noGrp="1"/>
          </p:cNvSpPr>
          <p:nvPr>
            <p:ph type="body" sz="quarter" idx="23" hasCustomPrompt="1"/>
          </p:nvPr>
        </p:nvSpPr>
        <p:spPr>
          <a:xfrm>
            <a:off x="9473340" y="1637385"/>
            <a:ext cx="2251564" cy="498496"/>
          </a:xfrm>
          <a:prstGeom prst="rect">
            <a:avLst/>
          </a:prstGeom>
        </p:spPr>
        <p:txBody>
          <a:bodyPr anchor="b"/>
          <a:lstStyle>
            <a:lvl1pPr marL="0" indent="0" algn="ctr">
              <a:buNone/>
              <a:defRPr sz="1800" cap="all" baseline="0">
                <a:solidFill>
                  <a:schemeClr val="accent6">
                    <a:lumMod val="50000"/>
                  </a:schemeClr>
                </a:solidFill>
                <a:latin typeface="Segoe UI" panose="020B0502040204020203" pitchFamily="34" charset="0"/>
              </a:defRPr>
            </a:lvl1pPr>
          </a:lstStyle>
          <a:p>
            <a:pPr lvl="0"/>
            <a:r>
              <a:rPr lang="en-US" dirty="0"/>
              <a:t>Add text</a:t>
            </a:r>
          </a:p>
        </p:txBody>
      </p:sp>
      <p:sp>
        <p:nvSpPr>
          <p:cNvPr id="32" name="Text Placeholder 22">
            <a:extLst>
              <a:ext uri="{FF2B5EF4-FFF2-40B4-BE49-F238E27FC236}">
                <a16:creationId xmlns:a16="http://schemas.microsoft.com/office/drawing/2014/main" id="{417F27A8-21AF-48E6-8A67-65C9920A3077}"/>
              </a:ext>
            </a:extLst>
          </p:cNvPr>
          <p:cNvSpPr>
            <a:spLocks noGrp="1"/>
          </p:cNvSpPr>
          <p:nvPr>
            <p:ph type="body" sz="quarter" idx="24" hasCustomPrompt="1"/>
          </p:nvPr>
        </p:nvSpPr>
        <p:spPr>
          <a:xfrm>
            <a:off x="9473340" y="2144871"/>
            <a:ext cx="2251564" cy="812407"/>
          </a:xfrm>
          <a:prstGeom prst="rect">
            <a:avLst/>
          </a:prstGeom>
        </p:spPr>
        <p:txBody>
          <a:bodyPr anchor="t"/>
          <a:lstStyle>
            <a:lvl1pPr marL="0" indent="0" algn="ctr">
              <a:lnSpc>
                <a:spcPct val="114000"/>
              </a:lnSpc>
              <a:spcBef>
                <a:spcPts val="0"/>
              </a:spcBef>
              <a:buNone/>
              <a:defRPr sz="1400" spc="50" baseline="0">
                <a:solidFill>
                  <a:schemeClr val="accent6">
                    <a:lumMod val="50000"/>
                  </a:schemeClr>
                </a:solidFill>
              </a:defRPr>
            </a:lvl1pPr>
          </a:lstStyle>
          <a:p>
            <a:pPr lvl="0"/>
            <a:r>
              <a:rPr lang="en-US" dirty="0"/>
              <a:t>Add text</a:t>
            </a:r>
          </a:p>
        </p:txBody>
      </p:sp>
      <p:sp>
        <p:nvSpPr>
          <p:cNvPr id="33" name="Text Placeholder 22">
            <a:extLst>
              <a:ext uri="{FF2B5EF4-FFF2-40B4-BE49-F238E27FC236}">
                <a16:creationId xmlns:a16="http://schemas.microsoft.com/office/drawing/2014/main" id="{F26C8D2A-15B8-4AB1-83F7-74DB0A35CC77}"/>
              </a:ext>
            </a:extLst>
          </p:cNvPr>
          <p:cNvSpPr>
            <a:spLocks noGrp="1"/>
          </p:cNvSpPr>
          <p:nvPr>
            <p:ph type="body" sz="quarter" idx="25" hasCustomPrompt="1"/>
          </p:nvPr>
        </p:nvSpPr>
        <p:spPr>
          <a:xfrm>
            <a:off x="2716736" y="4400252"/>
            <a:ext cx="2251562" cy="498496"/>
          </a:xfrm>
          <a:prstGeom prst="rect">
            <a:avLst/>
          </a:prstGeom>
        </p:spPr>
        <p:txBody>
          <a:bodyPr anchor="b"/>
          <a:lstStyle>
            <a:lvl1pPr marL="0" indent="0" algn="ctr">
              <a:buNone/>
              <a:defRPr sz="1800" cap="all" baseline="0">
                <a:solidFill>
                  <a:schemeClr val="accent2"/>
                </a:solidFill>
                <a:latin typeface="Segoe UI" panose="020B0502040204020203" pitchFamily="34" charset="0"/>
              </a:defRPr>
            </a:lvl1pPr>
          </a:lstStyle>
          <a:p>
            <a:pPr lvl="0"/>
            <a:r>
              <a:rPr lang="en-US" dirty="0"/>
              <a:t>Add text</a:t>
            </a:r>
          </a:p>
        </p:txBody>
      </p:sp>
      <p:sp>
        <p:nvSpPr>
          <p:cNvPr id="34" name="Text Placeholder 22">
            <a:extLst>
              <a:ext uri="{FF2B5EF4-FFF2-40B4-BE49-F238E27FC236}">
                <a16:creationId xmlns:a16="http://schemas.microsoft.com/office/drawing/2014/main" id="{07311D06-DEA1-4811-AC58-E3B935DC5A8F}"/>
              </a:ext>
            </a:extLst>
          </p:cNvPr>
          <p:cNvSpPr>
            <a:spLocks noGrp="1"/>
          </p:cNvSpPr>
          <p:nvPr>
            <p:ph type="body" sz="quarter" idx="26" hasCustomPrompt="1"/>
          </p:nvPr>
        </p:nvSpPr>
        <p:spPr>
          <a:xfrm>
            <a:off x="2716736" y="4917263"/>
            <a:ext cx="2251562" cy="795563"/>
          </a:xfrm>
          <a:prstGeom prst="rect">
            <a:avLst/>
          </a:prstGeom>
        </p:spPr>
        <p:txBody>
          <a:bodyPr anchor="t"/>
          <a:lstStyle>
            <a:lvl1pPr marL="0" indent="0" algn="ctr">
              <a:lnSpc>
                <a:spcPct val="114000"/>
              </a:lnSpc>
              <a:spcBef>
                <a:spcPts val="0"/>
              </a:spcBef>
              <a:buNone/>
              <a:defRPr sz="1400" spc="50" baseline="0">
                <a:solidFill>
                  <a:schemeClr val="accent2"/>
                </a:solidFill>
              </a:defRPr>
            </a:lvl1pPr>
          </a:lstStyle>
          <a:p>
            <a:pPr lvl="0"/>
            <a:r>
              <a:rPr lang="en-US" dirty="0"/>
              <a:t>Add text</a:t>
            </a:r>
          </a:p>
        </p:txBody>
      </p:sp>
      <p:sp>
        <p:nvSpPr>
          <p:cNvPr id="35" name="Text Placeholder 22">
            <a:extLst>
              <a:ext uri="{FF2B5EF4-FFF2-40B4-BE49-F238E27FC236}">
                <a16:creationId xmlns:a16="http://schemas.microsoft.com/office/drawing/2014/main" id="{23AC1CF6-E394-4A35-A634-F187E005A4F8}"/>
              </a:ext>
            </a:extLst>
          </p:cNvPr>
          <p:cNvSpPr>
            <a:spLocks noGrp="1"/>
          </p:cNvSpPr>
          <p:nvPr>
            <p:ph type="body" sz="quarter" idx="27" hasCustomPrompt="1"/>
          </p:nvPr>
        </p:nvSpPr>
        <p:spPr>
          <a:xfrm>
            <a:off x="7221784" y="4400252"/>
            <a:ext cx="2251562" cy="498496"/>
          </a:xfrm>
          <a:prstGeom prst="rect">
            <a:avLst/>
          </a:prstGeom>
        </p:spPr>
        <p:txBody>
          <a:bodyPr anchor="b"/>
          <a:lstStyle>
            <a:lvl1pPr marL="0" indent="0" algn="ctr">
              <a:buNone/>
              <a:defRPr sz="1800" cap="all" baseline="0">
                <a:solidFill>
                  <a:schemeClr val="accent4">
                    <a:lumMod val="75000"/>
                  </a:schemeClr>
                </a:solidFill>
                <a:latin typeface="Segoe UI" panose="020B0502040204020203" pitchFamily="34" charset="0"/>
              </a:defRPr>
            </a:lvl1pPr>
          </a:lstStyle>
          <a:p>
            <a:pPr lvl="0"/>
            <a:r>
              <a:rPr lang="en-US" dirty="0"/>
              <a:t>Add text</a:t>
            </a:r>
          </a:p>
        </p:txBody>
      </p:sp>
      <p:sp>
        <p:nvSpPr>
          <p:cNvPr id="36" name="Text Placeholder 22">
            <a:extLst>
              <a:ext uri="{FF2B5EF4-FFF2-40B4-BE49-F238E27FC236}">
                <a16:creationId xmlns:a16="http://schemas.microsoft.com/office/drawing/2014/main" id="{9F72BEB0-9B11-4205-B9FC-10E5201C8132}"/>
              </a:ext>
            </a:extLst>
          </p:cNvPr>
          <p:cNvSpPr>
            <a:spLocks noGrp="1"/>
          </p:cNvSpPr>
          <p:nvPr>
            <p:ph type="body" sz="quarter" idx="28" hasCustomPrompt="1"/>
          </p:nvPr>
        </p:nvSpPr>
        <p:spPr>
          <a:xfrm>
            <a:off x="7221784" y="4917263"/>
            <a:ext cx="2251562" cy="795563"/>
          </a:xfrm>
          <a:prstGeom prst="rect">
            <a:avLst/>
          </a:prstGeom>
        </p:spPr>
        <p:txBody>
          <a:bodyPr anchor="t"/>
          <a:lstStyle>
            <a:lvl1pPr marL="0" indent="0" algn="ctr">
              <a:lnSpc>
                <a:spcPct val="114000"/>
              </a:lnSpc>
              <a:spcBef>
                <a:spcPts val="0"/>
              </a:spcBef>
              <a:buNone/>
              <a:defRPr sz="1400" spc="50" baseline="0">
                <a:solidFill>
                  <a:schemeClr val="accent4">
                    <a:lumMod val="75000"/>
                  </a:schemeClr>
                </a:solidFill>
              </a:defRPr>
            </a:lvl1pPr>
          </a:lstStyle>
          <a:p>
            <a:pPr lvl="0"/>
            <a:r>
              <a:rPr lang="en-US" dirty="0"/>
              <a:t>Add text</a:t>
            </a:r>
          </a:p>
        </p:txBody>
      </p:sp>
      <p:cxnSp>
        <p:nvCxnSpPr>
          <p:cNvPr id="51" name="Straight Connector 50">
            <a:extLst>
              <a:ext uri="{FF2B5EF4-FFF2-40B4-BE49-F238E27FC236}">
                <a16:creationId xmlns:a16="http://schemas.microsoft.com/office/drawing/2014/main" id="{0E574CD7-C8A6-4F56-81B4-F72FB22E04DA}"/>
              </a:ext>
              <a:ext uri="{C183D7F6-B498-43B3-948B-1728B52AA6E4}">
                <adec:decorative xmlns:adec="http://schemas.microsoft.com/office/drawing/2017/decorative" val="1"/>
              </a:ext>
            </a:extLst>
          </p:cNvPr>
          <p:cNvCxnSpPr>
            <a:cxnSpLocks/>
          </p:cNvCxnSpPr>
          <p:nvPr userDrawn="1"/>
        </p:nvCxnSpPr>
        <p:spPr>
          <a:xfrm>
            <a:off x="3844715" y="3977431"/>
            <a:ext cx="0" cy="4157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0FC7994-2504-4FF9-81F5-24405FEF066C}"/>
              </a:ext>
              <a:ext uri="{C183D7F6-B498-43B3-948B-1728B52AA6E4}">
                <adec:decorative xmlns:adec="http://schemas.microsoft.com/office/drawing/2017/decorative" val="1"/>
              </a:ext>
            </a:extLst>
          </p:cNvPr>
          <p:cNvCxnSpPr>
            <a:cxnSpLocks/>
          </p:cNvCxnSpPr>
          <p:nvPr userDrawn="1"/>
        </p:nvCxnSpPr>
        <p:spPr>
          <a:xfrm>
            <a:off x="8347565" y="3977431"/>
            <a:ext cx="0" cy="4157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DC4F63B8-F105-4AC4-889E-C12790C8EBB9}"/>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8C3AAE30-8A46-485A-BD2B-6ADB1856324D}"/>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9159F9D-CDA1-4B51-B521-C243219B8F36}"/>
              </a:ext>
            </a:extLst>
          </p:cNvPr>
          <p:cNvSpPr>
            <a:spLocks noGrp="1"/>
          </p:cNvSpPr>
          <p:nvPr>
            <p:ph type="sldNum" sz="quarter" idx="12"/>
          </p:nvPr>
        </p:nvSpPr>
        <p:spPr/>
        <p:txBody>
          <a:body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2767837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umn 2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48F598-64F2-429E-B3E0-FC31DC90A0D5}"/>
              </a:ext>
            </a:extLst>
          </p:cNvPr>
          <p:cNvSpPr>
            <a:spLocks noGrp="1"/>
          </p:cNvSpPr>
          <p:nvPr>
            <p:ph type="title" hasCustomPrompt="1"/>
          </p:nvPr>
        </p:nvSpPr>
        <p:spPr>
          <a:xfrm>
            <a:off x="838200" y="649956"/>
            <a:ext cx="10515600" cy="726137"/>
          </a:xfrm>
          <a:prstGeom prst="rect">
            <a:avLst/>
          </a:prstGeom>
        </p:spPr>
        <p:txBody>
          <a:bodyPr anchor="ctr"/>
          <a:lstStyle>
            <a:lvl1pPr algn="r">
              <a:defRPr sz="3200" cap="all" spc="200" baseline="0">
                <a:solidFill>
                  <a:schemeClr val="accent4"/>
                </a:solidFill>
              </a:defRPr>
            </a:lvl1pPr>
          </a:lstStyle>
          <a:p>
            <a:r>
              <a:rPr lang="en-US" dirty="0"/>
              <a:t>Click to add title</a:t>
            </a:r>
          </a:p>
        </p:txBody>
      </p:sp>
      <p:sp>
        <p:nvSpPr>
          <p:cNvPr id="2" name="Rectangle 1">
            <a:extLst>
              <a:ext uri="{FF2B5EF4-FFF2-40B4-BE49-F238E27FC236}">
                <a16:creationId xmlns:a16="http://schemas.microsoft.com/office/drawing/2014/main" id="{B7B9DAAC-E781-43E6-913C-893B8D6754F5}"/>
              </a:ext>
              <a:ext uri="{C183D7F6-B498-43B3-948B-1728B52AA6E4}">
                <adec:decorative xmlns:adec="http://schemas.microsoft.com/office/drawing/2017/decorative" val="1"/>
              </a:ext>
            </a:extLst>
          </p:cNvPr>
          <p:cNvSpPr/>
          <p:nvPr userDrawn="1"/>
        </p:nvSpPr>
        <p:spPr>
          <a:xfrm>
            <a:off x="-1" y="530240"/>
            <a:ext cx="12192001" cy="889369"/>
          </a:xfrm>
          <a:prstGeom prst="rect">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4">
            <a:extLst>
              <a:ext uri="{FF2B5EF4-FFF2-40B4-BE49-F238E27FC236}">
                <a16:creationId xmlns:a16="http://schemas.microsoft.com/office/drawing/2014/main" id="{1C78864A-44CD-4C12-B023-C16330014BEB}"/>
              </a:ext>
            </a:extLst>
          </p:cNvPr>
          <p:cNvSpPr>
            <a:spLocks noGrp="1"/>
          </p:cNvSpPr>
          <p:nvPr>
            <p:ph type="body" sz="quarter" idx="13" hasCustomPrompt="1"/>
          </p:nvPr>
        </p:nvSpPr>
        <p:spPr>
          <a:xfrm>
            <a:off x="1277759" y="2063838"/>
            <a:ext cx="4626764" cy="422365"/>
          </a:xfrm>
          <a:prstGeom prst="rect">
            <a:avLst/>
          </a:prstGeom>
        </p:spPr>
        <p:txBody>
          <a:bodyPr>
            <a:norm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11" name="Text Placeholder 17">
            <a:extLst>
              <a:ext uri="{FF2B5EF4-FFF2-40B4-BE49-F238E27FC236}">
                <a16:creationId xmlns:a16="http://schemas.microsoft.com/office/drawing/2014/main" id="{6D9CE0F4-78C6-4BD6-9C58-FDFC16FF09AB}"/>
              </a:ext>
            </a:extLst>
          </p:cNvPr>
          <p:cNvSpPr>
            <a:spLocks noGrp="1"/>
          </p:cNvSpPr>
          <p:nvPr>
            <p:ph type="body" sz="quarter" idx="16" hasCustomPrompt="1"/>
          </p:nvPr>
        </p:nvSpPr>
        <p:spPr>
          <a:xfrm>
            <a:off x="1277551" y="2486203"/>
            <a:ext cx="4626293"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10" name="Text Placeholder 14">
            <a:extLst>
              <a:ext uri="{FF2B5EF4-FFF2-40B4-BE49-F238E27FC236}">
                <a16:creationId xmlns:a16="http://schemas.microsoft.com/office/drawing/2014/main" id="{B499BD94-B24B-4B23-9B87-81DF413EA416}"/>
              </a:ext>
            </a:extLst>
          </p:cNvPr>
          <p:cNvSpPr>
            <a:spLocks noGrp="1"/>
          </p:cNvSpPr>
          <p:nvPr>
            <p:ph type="body" sz="quarter" idx="15" hasCustomPrompt="1"/>
          </p:nvPr>
        </p:nvSpPr>
        <p:spPr>
          <a:xfrm>
            <a:off x="6351708" y="2063837"/>
            <a:ext cx="4626763" cy="422365"/>
          </a:xfrm>
          <a:prstGeom prst="rect">
            <a:avLst/>
          </a:prstGeom>
        </p:spPr>
        <p:txBody>
          <a:bodyPr>
            <a:norm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12" name="Text Placeholder 17">
            <a:extLst>
              <a:ext uri="{FF2B5EF4-FFF2-40B4-BE49-F238E27FC236}">
                <a16:creationId xmlns:a16="http://schemas.microsoft.com/office/drawing/2014/main" id="{6BC5A941-8EB4-4D4B-9671-6B8FA6447ABE}"/>
              </a:ext>
            </a:extLst>
          </p:cNvPr>
          <p:cNvSpPr>
            <a:spLocks noGrp="1"/>
          </p:cNvSpPr>
          <p:nvPr>
            <p:ph type="body" sz="quarter" idx="17" hasCustomPrompt="1"/>
          </p:nvPr>
        </p:nvSpPr>
        <p:spPr>
          <a:xfrm>
            <a:off x="6352188" y="2486202"/>
            <a:ext cx="4626293"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4" name="Date Placeholder 3">
            <a:extLst>
              <a:ext uri="{FF2B5EF4-FFF2-40B4-BE49-F238E27FC236}">
                <a16:creationId xmlns:a16="http://schemas.microsoft.com/office/drawing/2014/main" id="{AE4E3392-5868-4F6C-BFCC-ECCB66A3B2CC}"/>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DED975EE-261C-47D3-A9E5-7401C706A46E}"/>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C727BB3A-38A2-4A8E-88C2-55FAE758D5AC}"/>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1389179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umn 3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B3E9C-104B-4460-A48D-0C2C5329B84B}"/>
              </a:ext>
            </a:extLst>
          </p:cNvPr>
          <p:cNvSpPr>
            <a:spLocks noGrp="1"/>
          </p:cNvSpPr>
          <p:nvPr>
            <p:ph type="title" hasCustomPrompt="1"/>
          </p:nvPr>
        </p:nvSpPr>
        <p:spPr>
          <a:xfrm>
            <a:off x="838200" y="640431"/>
            <a:ext cx="10515600" cy="726137"/>
          </a:xfrm>
          <a:prstGeom prst="rect">
            <a:avLst/>
          </a:prstGeom>
        </p:spPr>
        <p:txBody>
          <a:bodyPr anchor="ctr"/>
          <a:lstStyle>
            <a:lvl1pPr algn="r">
              <a:defRPr sz="3200" cap="all" spc="200" baseline="0">
                <a:solidFill>
                  <a:schemeClr val="accent4"/>
                </a:solidFill>
              </a:defRPr>
            </a:lvl1pPr>
          </a:lstStyle>
          <a:p>
            <a:r>
              <a:rPr lang="en-US" dirty="0"/>
              <a:t>Click to add title</a:t>
            </a:r>
          </a:p>
        </p:txBody>
      </p:sp>
      <p:sp>
        <p:nvSpPr>
          <p:cNvPr id="11" name="Rectangle 10">
            <a:extLst>
              <a:ext uri="{FF2B5EF4-FFF2-40B4-BE49-F238E27FC236}">
                <a16:creationId xmlns:a16="http://schemas.microsoft.com/office/drawing/2014/main" id="{716DDC2F-7D33-44CF-9D9F-B342720BBC65}"/>
              </a:ext>
              <a:ext uri="{C183D7F6-B498-43B3-948B-1728B52AA6E4}">
                <adec:decorative xmlns:adec="http://schemas.microsoft.com/office/drawing/2017/decorative" val="1"/>
              </a:ext>
            </a:extLst>
          </p:cNvPr>
          <p:cNvSpPr/>
          <p:nvPr userDrawn="1"/>
        </p:nvSpPr>
        <p:spPr>
          <a:xfrm>
            <a:off x="-1" y="530240"/>
            <a:ext cx="12192000" cy="889369"/>
          </a:xfrm>
          <a:prstGeom prst="rect">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4">
            <a:extLst>
              <a:ext uri="{FF2B5EF4-FFF2-40B4-BE49-F238E27FC236}">
                <a16:creationId xmlns:a16="http://schemas.microsoft.com/office/drawing/2014/main" id="{9A8189FC-92D4-447F-BE75-86F13BA33B6C}"/>
              </a:ext>
            </a:extLst>
          </p:cNvPr>
          <p:cNvSpPr>
            <a:spLocks noGrp="1"/>
          </p:cNvSpPr>
          <p:nvPr>
            <p:ph type="body" sz="quarter" idx="13" hasCustomPrompt="1"/>
          </p:nvPr>
        </p:nvSpPr>
        <p:spPr>
          <a:xfrm>
            <a:off x="483140" y="2063838"/>
            <a:ext cx="3515704" cy="422365"/>
          </a:xfrm>
          <a:prstGeom prst="rect">
            <a:avLst/>
          </a:prstGeom>
        </p:spPr>
        <p:txBody>
          <a:bodyPr>
            <a:no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14" name="Text Placeholder 17">
            <a:extLst>
              <a:ext uri="{FF2B5EF4-FFF2-40B4-BE49-F238E27FC236}">
                <a16:creationId xmlns:a16="http://schemas.microsoft.com/office/drawing/2014/main" id="{4FDAEC9F-05AF-4D5D-AD2C-537FF767ED6A}"/>
              </a:ext>
            </a:extLst>
          </p:cNvPr>
          <p:cNvSpPr>
            <a:spLocks noGrp="1"/>
          </p:cNvSpPr>
          <p:nvPr>
            <p:ph type="body" sz="quarter" idx="16" hasCustomPrompt="1"/>
          </p:nvPr>
        </p:nvSpPr>
        <p:spPr>
          <a:xfrm>
            <a:off x="482932" y="2523933"/>
            <a:ext cx="3515346"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22" name="Text Placeholder 14">
            <a:extLst>
              <a:ext uri="{FF2B5EF4-FFF2-40B4-BE49-F238E27FC236}">
                <a16:creationId xmlns:a16="http://schemas.microsoft.com/office/drawing/2014/main" id="{2492CECA-D20C-47AF-A75A-44DFDE74D82D}"/>
              </a:ext>
            </a:extLst>
          </p:cNvPr>
          <p:cNvSpPr>
            <a:spLocks noGrp="1"/>
          </p:cNvSpPr>
          <p:nvPr>
            <p:ph type="body" sz="quarter" idx="17" hasCustomPrompt="1"/>
          </p:nvPr>
        </p:nvSpPr>
        <p:spPr>
          <a:xfrm>
            <a:off x="4329790" y="2063838"/>
            <a:ext cx="3515704" cy="422365"/>
          </a:xfrm>
          <a:prstGeom prst="rect">
            <a:avLst/>
          </a:prstGeom>
        </p:spPr>
        <p:txBody>
          <a:bodyPr>
            <a:no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23" name="Text Placeholder 17">
            <a:extLst>
              <a:ext uri="{FF2B5EF4-FFF2-40B4-BE49-F238E27FC236}">
                <a16:creationId xmlns:a16="http://schemas.microsoft.com/office/drawing/2014/main" id="{EEF915A4-555A-4718-876D-625A85FAB0C9}"/>
              </a:ext>
            </a:extLst>
          </p:cNvPr>
          <p:cNvSpPr>
            <a:spLocks noGrp="1"/>
          </p:cNvSpPr>
          <p:nvPr>
            <p:ph type="body" sz="quarter" idx="18" hasCustomPrompt="1"/>
          </p:nvPr>
        </p:nvSpPr>
        <p:spPr>
          <a:xfrm>
            <a:off x="4329582" y="2523933"/>
            <a:ext cx="3515346"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26" name="Text Placeholder 14">
            <a:extLst>
              <a:ext uri="{FF2B5EF4-FFF2-40B4-BE49-F238E27FC236}">
                <a16:creationId xmlns:a16="http://schemas.microsoft.com/office/drawing/2014/main" id="{7458D237-AB82-4392-B182-AAF3694FDB1D}"/>
              </a:ext>
            </a:extLst>
          </p:cNvPr>
          <p:cNvSpPr>
            <a:spLocks noGrp="1"/>
          </p:cNvSpPr>
          <p:nvPr>
            <p:ph type="body" sz="quarter" idx="19" hasCustomPrompt="1"/>
          </p:nvPr>
        </p:nvSpPr>
        <p:spPr>
          <a:xfrm>
            <a:off x="8175874" y="2063838"/>
            <a:ext cx="3515704" cy="422365"/>
          </a:xfrm>
          <a:prstGeom prst="rect">
            <a:avLst/>
          </a:prstGeom>
        </p:spPr>
        <p:txBody>
          <a:bodyPr>
            <a:no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27" name="Text Placeholder 17">
            <a:extLst>
              <a:ext uri="{FF2B5EF4-FFF2-40B4-BE49-F238E27FC236}">
                <a16:creationId xmlns:a16="http://schemas.microsoft.com/office/drawing/2014/main" id="{AAA9CCE2-427A-46C0-A79B-0D01E8888EEB}"/>
              </a:ext>
            </a:extLst>
          </p:cNvPr>
          <p:cNvSpPr>
            <a:spLocks noGrp="1"/>
          </p:cNvSpPr>
          <p:nvPr>
            <p:ph type="body" sz="quarter" idx="20" hasCustomPrompt="1"/>
          </p:nvPr>
        </p:nvSpPr>
        <p:spPr>
          <a:xfrm>
            <a:off x="8175666" y="2523933"/>
            <a:ext cx="3515346"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4" name="Date Placeholder 3">
            <a:extLst>
              <a:ext uri="{FF2B5EF4-FFF2-40B4-BE49-F238E27FC236}">
                <a16:creationId xmlns:a16="http://schemas.microsoft.com/office/drawing/2014/main" id="{235A30FE-146C-418D-B68F-9EBB829D029E}"/>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B6BCBBE8-05C6-4946-80F5-DE319A6FCE8D}"/>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722839E0-080F-4A5D-99FB-FD1917E7F5BF}"/>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07788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C65D0-3E91-45C0-BC6C-CC7BFE58B0B9}"/>
              </a:ext>
            </a:extLst>
          </p:cNvPr>
          <p:cNvSpPr>
            <a:spLocks noGrp="1"/>
          </p:cNvSpPr>
          <p:nvPr>
            <p:ph type="title" hasCustomPrompt="1"/>
          </p:nvPr>
        </p:nvSpPr>
        <p:spPr>
          <a:xfrm>
            <a:off x="1574800" y="3429000"/>
            <a:ext cx="3097320" cy="978408"/>
          </a:xfrm>
          <a:prstGeom prst="rect">
            <a:avLst/>
          </a:prstGeom>
        </p:spPr>
        <p:txBody>
          <a:bodyPr anchor="ctr"/>
          <a:lstStyle>
            <a:lvl1pPr algn="l">
              <a:defRPr sz="3200" cap="all" spc="200" baseline="0">
                <a:solidFill>
                  <a:schemeClr val="accent4"/>
                </a:solidFill>
              </a:defRPr>
            </a:lvl1pPr>
          </a:lstStyle>
          <a:p>
            <a:r>
              <a:rPr lang="en-US" dirty="0"/>
              <a:t>Click to add title</a:t>
            </a:r>
          </a:p>
        </p:txBody>
      </p:sp>
      <p:sp>
        <p:nvSpPr>
          <p:cNvPr id="6" name="Picture Placeholder 5">
            <a:extLst>
              <a:ext uri="{FF2B5EF4-FFF2-40B4-BE49-F238E27FC236}">
                <a16:creationId xmlns:a16="http://schemas.microsoft.com/office/drawing/2014/main" id="{09651A5D-2C86-4900-A248-8559E39BDAC9}"/>
              </a:ext>
            </a:extLst>
          </p:cNvPr>
          <p:cNvSpPr>
            <a:spLocks noGrp="1"/>
          </p:cNvSpPr>
          <p:nvPr>
            <p:ph type="pic" sz="quarter" idx="13" hasCustomPrompt="1"/>
          </p:nvPr>
        </p:nvSpPr>
        <p:spPr>
          <a:xfrm>
            <a:off x="0" y="0"/>
            <a:ext cx="12192000" cy="2051050"/>
          </a:xfrm>
          <a:prstGeom prst="rect">
            <a:avLst/>
          </a:prstGeom>
        </p:spPr>
        <p:txBody>
          <a:bodyPr/>
          <a:lstStyle>
            <a:lvl1pPr marL="0" indent="0" algn="ctr">
              <a:buNone/>
              <a:defRPr spc="400" baseline="0"/>
            </a:lvl1pPr>
          </a:lstStyle>
          <a:p>
            <a:r>
              <a:rPr lang="en-US" dirty="0"/>
              <a:t>Click to add photo</a:t>
            </a:r>
          </a:p>
        </p:txBody>
      </p:sp>
      <p:sp>
        <p:nvSpPr>
          <p:cNvPr id="9" name="Text Placeholder 11">
            <a:extLst>
              <a:ext uri="{FF2B5EF4-FFF2-40B4-BE49-F238E27FC236}">
                <a16:creationId xmlns:a16="http://schemas.microsoft.com/office/drawing/2014/main" id="{D5F84479-AB5A-4587-BAAF-A05E52224B46}"/>
              </a:ext>
            </a:extLst>
          </p:cNvPr>
          <p:cNvSpPr>
            <a:spLocks noGrp="1"/>
          </p:cNvSpPr>
          <p:nvPr>
            <p:ph type="body" sz="quarter" idx="16" hasCustomPrompt="1"/>
          </p:nvPr>
        </p:nvSpPr>
        <p:spPr>
          <a:xfrm>
            <a:off x="6235700" y="2854660"/>
            <a:ext cx="4749800" cy="2129971"/>
          </a:xfrm>
          <a:prstGeom prst="rect">
            <a:avLst/>
          </a:prstGeom>
        </p:spPr>
        <p:txBody>
          <a:bodyPr/>
          <a:lstStyle>
            <a:lvl1pPr marL="0" indent="0" algn="l">
              <a:lnSpc>
                <a:spcPct val="150000"/>
              </a:lnSpc>
              <a:spcBef>
                <a:spcPts val="0"/>
              </a:spcBef>
              <a:buNone/>
              <a:defRPr sz="1400" cap="none" spc="50" baseline="0">
                <a:latin typeface="+mn-lt"/>
              </a:defRPr>
            </a:lvl1pPr>
          </a:lstStyle>
          <a:p>
            <a:pPr lvl="0"/>
            <a:r>
              <a:rPr lang="en-US" dirty="0"/>
              <a:t>Click to add text</a:t>
            </a:r>
          </a:p>
        </p:txBody>
      </p:sp>
      <p:sp>
        <p:nvSpPr>
          <p:cNvPr id="7" name="Picture Placeholder 5">
            <a:extLst>
              <a:ext uri="{FF2B5EF4-FFF2-40B4-BE49-F238E27FC236}">
                <a16:creationId xmlns:a16="http://schemas.microsoft.com/office/drawing/2014/main" id="{3D8D3253-3A08-4F2F-B6B3-607BBC6B33D7}"/>
              </a:ext>
            </a:extLst>
          </p:cNvPr>
          <p:cNvSpPr>
            <a:spLocks noGrp="1"/>
          </p:cNvSpPr>
          <p:nvPr>
            <p:ph type="pic" sz="quarter" idx="14" hasCustomPrompt="1"/>
          </p:nvPr>
        </p:nvSpPr>
        <p:spPr>
          <a:xfrm>
            <a:off x="0" y="5788241"/>
            <a:ext cx="12192000" cy="1069760"/>
          </a:xfrm>
          <a:prstGeom prst="rect">
            <a:avLst/>
          </a:prstGeom>
        </p:spPr>
        <p:txBody>
          <a:bodyPr/>
          <a:lstStyle>
            <a:lvl1pPr marL="0" indent="0" algn="ctr">
              <a:buNone/>
              <a:defRPr spc="400" baseline="0"/>
            </a:lvl1pPr>
          </a:lstStyle>
          <a:p>
            <a:r>
              <a:rPr lang="en-US" dirty="0"/>
              <a:t>Click to add photo</a:t>
            </a:r>
          </a:p>
        </p:txBody>
      </p:sp>
      <p:sp>
        <p:nvSpPr>
          <p:cNvPr id="3" name="Date Placeholder 2">
            <a:extLst>
              <a:ext uri="{FF2B5EF4-FFF2-40B4-BE49-F238E27FC236}">
                <a16:creationId xmlns:a16="http://schemas.microsoft.com/office/drawing/2014/main" id="{92B75CEA-DDFB-4C62-B83F-6A0B86FA74F7}"/>
              </a:ext>
            </a:extLst>
          </p:cNvPr>
          <p:cNvSpPr>
            <a:spLocks noGrp="1"/>
          </p:cNvSpPr>
          <p:nvPr>
            <p:ph type="dt" sz="half" idx="10"/>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4" name="Footer Placeholder 3">
            <a:extLst>
              <a:ext uri="{FF2B5EF4-FFF2-40B4-BE49-F238E27FC236}">
                <a16:creationId xmlns:a16="http://schemas.microsoft.com/office/drawing/2014/main" id="{5D425E30-50C5-42DD-911D-36C0E732E337}"/>
              </a:ext>
            </a:extLst>
          </p:cNvPr>
          <p:cNvSpPr>
            <a:spLocks noGrp="1"/>
          </p:cNvSpPr>
          <p:nvPr>
            <p:ph type="ftr" sz="quarter" idx="11"/>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5" name="Slide Number Placeholder 4">
            <a:extLst>
              <a:ext uri="{FF2B5EF4-FFF2-40B4-BE49-F238E27FC236}">
                <a16:creationId xmlns:a16="http://schemas.microsoft.com/office/drawing/2014/main" id="{6E88C855-986C-4539-81CE-5421C8EB71F7}"/>
              </a:ext>
            </a:extLst>
          </p:cNvPr>
          <p:cNvSpPr>
            <a:spLocks noGrp="1"/>
          </p:cNvSpPr>
          <p:nvPr>
            <p:ph type="sldNum" sz="quarter" idx="12"/>
          </p:nvPr>
        </p:nvSpPr>
        <p:spPr/>
        <p:txBody>
          <a:bodyPr/>
          <a:lstStyle>
            <a:lvl1pPr>
              <a:defRPr>
                <a:solidFill>
                  <a:schemeClr val="bg1"/>
                </a:solidFill>
                <a:effectLst>
                  <a:outerShdw blurRad="38100" dist="38100" dir="2700000" algn="tl">
                    <a:srgbClr val="000000">
                      <a:alpha val="43137"/>
                    </a:srgbClr>
                  </a:outerShdw>
                </a:effectLst>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2377239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F63EB3-EB79-4150-A7A5-F675662724D7}"/>
              </a:ext>
            </a:extLst>
          </p:cNvPr>
          <p:cNvSpPr>
            <a:spLocks noGrp="1"/>
          </p:cNvSpPr>
          <p:nvPr>
            <p:ph type="title" hasCustomPrompt="1"/>
          </p:nvPr>
        </p:nvSpPr>
        <p:spPr>
          <a:xfrm>
            <a:off x="4073237" y="1096375"/>
            <a:ext cx="4045527" cy="1590790"/>
          </a:xfrm>
          <a:prstGeom prst="rect">
            <a:avLst/>
          </a:prstGeom>
        </p:spPr>
        <p:txBody>
          <a:bodyPr anchor="b"/>
          <a:lstStyle>
            <a:lvl1pPr>
              <a:defRPr sz="3200" cap="all" spc="200" baseline="0">
                <a:solidFill>
                  <a:schemeClr val="accent4"/>
                </a:solidFill>
              </a:defRPr>
            </a:lvl1pPr>
          </a:lstStyle>
          <a:p>
            <a:r>
              <a:rPr lang="en-US" dirty="0"/>
              <a:t>Click to add title</a:t>
            </a:r>
          </a:p>
        </p:txBody>
      </p:sp>
      <p:sp>
        <p:nvSpPr>
          <p:cNvPr id="6" name="Picture Placeholder 5">
            <a:extLst>
              <a:ext uri="{FF2B5EF4-FFF2-40B4-BE49-F238E27FC236}">
                <a16:creationId xmlns:a16="http://schemas.microsoft.com/office/drawing/2014/main" id="{289D0B50-E879-41B9-9B1B-EBB40605D1B7}"/>
              </a:ext>
            </a:extLst>
          </p:cNvPr>
          <p:cNvSpPr>
            <a:spLocks noGrp="1"/>
          </p:cNvSpPr>
          <p:nvPr>
            <p:ph type="pic" sz="quarter" idx="13" hasCustomPrompt="1"/>
          </p:nvPr>
        </p:nvSpPr>
        <p:spPr>
          <a:xfrm>
            <a:off x="0" y="951274"/>
            <a:ext cx="2743201" cy="4747564"/>
          </a:xfrm>
          <a:prstGeom prst="rect">
            <a:avLst/>
          </a:prstGeom>
        </p:spPr>
        <p:txBody>
          <a:bodyPr/>
          <a:lstStyle>
            <a:lvl1pPr marL="0" indent="0" algn="ctr">
              <a:buNone/>
              <a:defRPr spc="400" baseline="0"/>
            </a:lvl1pPr>
          </a:lstStyle>
          <a:p>
            <a:r>
              <a:rPr lang="en-US" dirty="0"/>
              <a:t>Click to add photo</a:t>
            </a:r>
          </a:p>
        </p:txBody>
      </p:sp>
      <p:sp>
        <p:nvSpPr>
          <p:cNvPr id="8" name="Text Placeholder 8">
            <a:extLst>
              <a:ext uri="{FF2B5EF4-FFF2-40B4-BE49-F238E27FC236}">
                <a16:creationId xmlns:a16="http://schemas.microsoft.com/office/drawing/2014/main" id="{EB4D3EE7-1F3B-4AAB-A04D-3162C35A1A90}"/>
              </a:ext>
            </a:extLst>
          </p:cNvPr>
          <p:cNvSpPr>
            <a:spLocks noGrp="1"/>
          </p:cNvSpPr>
          <p:nvPr>
            <p:ph type="body" sz="quarter" idx="16" hasCustomPrompt="1"/>
          </p:nvPr>
        </p:nvSpPr>
        <p:spPr>
          <a:xfrm>
            <a:off x="4107354" y="2910720"/>
            <a:ext cx="4011410" cy="2061261"/>
          </a:xfrm>
          <a:prstGeom prst="rect">
            <a:avLst/>
          </a:prstGeom>
        </p:spPr>
        <p:txBody>
          <a:bodyPr anchor="t"/>
          <a:lstStyle>
            <a:lvl1pPr marL="0" indent="0">
              <a:lnSpc>
                <a:spcPct val="200000"/>
              </a:lnSpc>
              <a:spcBef>
                <a:spcPts val="0"/>
              </a:spcBef>
              <a:buFont typeface="Segoe UI Light" panose="020B0502040204020203" pitchFamily="34" charset="0"/>
              <a:buNone/>
              <a:defRPr sz="2000" b="0" i="0" spc="200" baseline="0">
                <a:solidFill>
                  <a:schemeClr val="accent4"/>
                </a:solidFill>
              </a:defRPr>
            </a:lvl1pPr>
          </a:lstStyle>
          <a:p>
            <a:pPr lvl="0"/>
            <a:r>
              <a:rPr lang="en-US" dirty="0"/>
              <a:t>Click to add name</a:t>
            </a:r>
          </a:p>
        </p:txBody>
      </p:sp>
      <p:sp>
        <p:nvSpPr>
          <p:cNvPr id="9" name="Picture Placeholder 5">
            <a:extLst>
              <a:ext uri="{FF2B5EF4-FFF2-40B4-BE49-F238E27FC236}">
                <a16:creationId xmlns:a16="http://schemas.microsoft.com/office/drawing/2014/main" id="{2A57A12F-74B8-4CBC-816C-F2AC890D1B90}"/>
              </a:ext>
            </a:extLst>
          </p:cNvPr>
          <p:cNvSpPr>
            <a:spLocks noGrp="1"/>
          </p:cNvSpPr>
          <p:nvPr>
            <p:ph type="pic" sz="quarter" idx="17" hasCustomPrompt="1"/>
          </p:nvPr>
        </p:nvSpPr>
        <p:spPr>
          <a:xfrm>
            <a:off x="9448800" y="951274"/>
            <a:ext cx="2743200" cy="4747564"/>
          </a:xfrm>
          <a:prstGeom prst="rect">
            <a:avLst/>
          </a:prstGeom>
        </p:spPr>
        <p:txBody>
          <a:bodyPr/>
          <a:lstStyle>
            <a:lvl1pPr marL="0" indent="0" algn="ctr">
              <a:buNone/>
              <a:defRPr spc="400" baseline="0"/>
            </a:lvl1pPr>
          </a:lstStyle>
          <a:p>
            <a:r>
              <a:rPr lang="en-US" dirty="0"/>
              <a:t>Click to add photo</a:t>
            </a:r>
          </a:p>
        </p:txBody>
      </p:sp>
      <p:sp>
        <p:nvSpPr>
          <p:cNvPr id="3" name="Date Placeholder 2">
            <a:extLst>
              <a:ext uri="{FF2B5EF4-FFF2-40B4-BE49-F238E27FC236}">
                <a16:creationId xmlns:a16="http://schemas.microsoft.com/office/drawing/2014/main" id="{2A19A048-F803-428B-9A66-6DE56F4DE58E}"/>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DB42CDA7-93A6-45DB-9062-E70E51ACB72C}"/>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B1F08F63-561A-455E-8ED8-20CCE58E722A}"/>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549593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4C813-EE84-4C00-BDF7-2FD444FA42A0}"/>
              </a:ext>
            </a:extLst>
          </p:cNvPr>
          <p:cNvSpPr>
            <a:spLocks noGrp="1"/>
          </p:cNvSpPr>
          <p:nvPr>
            <p:ph type="title" hasCustomPrompt="1"/>
          </p:nvPr>
        </p:nvSpPr>
        <p:spPr>
          <a:xfrm>
            <a:off x="1401580" y="942423"/>
            <a:ext cx="4694420" cy="1124392"/>
          </a:xfrm>
          <a:prstGeom prst="rect">
            <a:avLst/>
          </a:prstGeom>
        </p:spPr>
        <p:txBody>
          <a:bodyPr anchor="b"/>
          <a:lstStyle>
            <a:lvl1pPr>
              <a:defRPr sz="3200" cap="all" spc="200" baseline="0">
                <a:solidFill>
                  <a:schemeClr val="accent4"/>
                </a:solidFill>
              </a:defRPr>
            </a:lvl1pPr>
          </a:lstStyle>
          <a:p>
            <a:r>
              <a:rPr lang="en-US" dirty="0"/>
              <a:t>CLICK TO add title</a:t>
            </a:r>
          </a:p>
        </p:txBody>
      </p:sp>
      <p:sp>
        <p:nvSpPr>
          <p:cNvPr id="9" name="Text Placeholder 11">
            <a:extLst>
              <a:ext uri="{FF2B5EF4-FFF2-40B4-BE49-F238E27FC236}">
                <a16:creationId xmlns:a16="http://schemas.microsoft.com/office/drawing/2014/main" id="{41FB44AB-9520-4C96-A83D-2FABD15CBE70}"/>
              </a:ext>
            </a:extLst>
          </p:cNvPr>
          <p:cNvSpPr>
            <a:spLocks noGrp="1"/>
          </p:cNvSpPr>
          <p:nvPr>
            <p:ph type="body" sz="quarter" idx="16" hasCustomPrompt="1"/>
          </p:nvPr>
        </p:nvSpPr>
        <p:spPr>
          <a:xfrm>
            <a:off x="1410587" y="2329867"/>
            <a:ext cx="4058872" cy="3156533"/>
          </a:xfrm>
          <a:prstGeom prst="rect">
            <a:avLst/>
          </a:prstGeom>
        </p:spPr>
        <p:txBody>
          <a:bodyPr/>
          <a:lstStyle>
            <a:lvl1pPr marL="0" indent="0" algn="l">
              <a:lnSpc>
                <a:spcPct val="200000"/>
              </a:lnSpc>
              <a:spcBef>
                <a:spcPts val="0"/>
              </a:spcBef>
              <a:buFont typeface="Segoe UI Light" panose="020B0502040204020203" pitchFamily="34" charset="0"/>
              <a:buNone/>
              <a:defRPr sz="2000" cap="none" spc="50" baseline="0">
                <a:solidFill>
                  <a:schemeClr val="accent4"/>
                </a:solidFill>
                <a:latin typeface="+mn-lt"/>
              </a:defRPr>
            </a:lvl1pPr>
          </a:lstStyle>
          <a:p>
            <a:pPr lvl="0"/>
            <a:r>
              <a:rPr lang="en-US" dirty="0"/>
              <a:t>Click to add text</a:t>
            </a:r>
          </a:p>
        </p:txBody>
      </p:sp>
      <p:sp>
        <p:nvSpPr>
          <p:cNvPr id="4" name="Date Placeholder 3">
            <a:extLst>
              <a:ext uri="{FF2B5EF4-FFF2-40B4-BE49-F238E27FC236}">
                <a16:creationId xmlns:a16="http://schemas.microsoft.com/office/drawing/2014/main" id="{3A6B1A04-4BA1-4FCF-B19E-6A052911CC21}"/>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C9DD33EA-800C-403C-867B-B4178A7C375B}"/>
              </a:ext>
            </a:extLst>
          </p:cNvPr>
          <p:cNvSpPr>
            <a:spLocks noGrp="1"/>
          </p:cNvSpPr>
          <p:nvPr>
            <p:ph type="ftr" sz="quarter" idx="11"/>
          </p:nvPr>
        </p:nvSpPr>
        <p:spPr/>
        <p:txBody>
          <a:bodyPr/>
          <a:lstStyle/>
          <a:p>
            <a:r>
              <a:rPr lang="en-US" dirty="0"/>
              <a:t>PRESENTATION TITLE</a:t>
            </a:r>
          </a:p>
        </p:txBody>
      </p:sp>
      <p:sp>
        <p:nvSpPr>
          <p:cNvPr id="7" name="Picture Placeholder 2">
            <a:extLst>
              <a:ext uri="{FF2B5EF4-FFF2-40B4-BE49-F238E27FC236}">
                <a16:creationId xmlns:a16="http://schemas.microsoft.com/office/drawing/2014/main" id="{0285C91D-2914-4BB9-A857-7DFA168C761F}"/>
              </a:ext>
            </a:extLst>
          </p:cNvPr>
          <p:cNvSpPr>
            <a:spLocks noGrp="1"/>
          </p:cNvSpPr>
          <p:nvPr>
            <p:ph type="pic" sz="quarter" idx="14" hasCustomPrompt="1"/>
          </p:nvPr>
        </p:nvSpPr>
        <p:spPr>
          <a:xfrm>
            <a:off x="7183361" y="0"/>
            <a:ext cx="3598052" cy="3258105"/>
          </a:xfrm>
          <a:prstGeom prst="rect">
            <a:avLst/>
          </a:prstGeom>
        </p:spPr>
        <p:txBody>
          <a:bodyPr/>
          <a:lstStyle>
            <a:lvl1pPr marL="0" indent="0" algn="ctr">
              <a:buNone/>
              <a:defRPr spc="400" baseline="0"/>
            </a:lvl1pPr>
          </a:lstStyle>
          <a:p>
            <a:r>
              <a:rPr lang="en-US" dirty="0"/>
              <a:t>Click to add photo</a:t>
            </a:r>
          </a:p>
        </p:txBody>
      </p:sp>
      <p:sp>
        <p:nvSpPr>
          <p:cNvPr id="3" name="Picture Placeholder 2">
            <a:extLst>
              <a:ext uri="{FF2B5EF4-FFF2-40B4-BE49-F238E27FC236}">
                <a16:creationId xmlns:a16="http://schemas.microsoft.com/office/drawing/2014/main" id="{C6896BB5-7888-43CA-A76C-BF7DE06DF2BD}"/>
              </a:ext>
            </a:extLst>
          </p:cNvPr>
          <p:cNvSpPr>
            <a:spLocks noGrp="1"/>
          </p:cNvSpPr>
          <p:nvPr>
            <p:ph type="pic" sz="quarter" idx="13" hasCustomPrompt="1"/>
          </p:nvPr>
        </p:nvSpPr>
        <p:spPr>
          <a:xfrm>
            <a:off x="7183361" y="3599895"/>
            <a:ext cx="3598052" cy="3258105"/>
          </a:xfrm>
          <a:prstGeom prst="rect">
            <a:avLst/>
          </a:prstGeom>
        </p:spPr>
        <p:txBody>
          <a:bodyPr/>
          <a:lstStyle>
            <a:lvl1pPr marL="0" indent="0" algn="ctr">
              <a:buNone/>
              <a:defRPr spc="400" baseline="0"/>
            </a:lvl1pPr>
          </a:lstStyle>
          <a:p>
            <a:r>
              <a:rPr lang="en-US" dirty="0"/>
              <a:t>Click to add photo</a:t>
            </a:r>
          </a:p>
        </p:txBody>
      </p:sp>
      <p:sp>
        <p:nvSpPr>
          <p:cNvPr id="6" name="Slide Number Placeholder 5">
            <a:extLst>
              <a:ext uri="{FF2B5EF4-FFF2-40B4-BE49-F238E27FC236}">
                <a16:creationId xmlns:a16="http://schemas.microsoft.com/office/drawing/2014/main" id="{26C8D158-80CE-4259-AE40-6EC8A072E290}"/>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729022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EC8E4-E66E-43DD-B7F9-77510035ACC4}"/>
              </a:ext>
            </a:extLst>
          </p:cNvPr>
          <p:cNvSpPr>
            <a:spLocks noGrp="1"/>
          </p:cNvSpPr>
          <p:nvPr>
            <p:ph type="title" hasCustomPrompt="1"/>
          </p:nvPr>
        </p:nvSpPr>
        <p:spPr>
          <a:xfrm>
            <a:off x="6197600" y="2921000"/>
            <a:ext cx="4749800" cy="527050"/>
          </a:xfrm>
          <a:prstGeom prst="rect">
            <a:avLst/>
          </a:prstGeom>
        </p:spPr>
        <p:txBody>
          <a:bodyPr anchor="b"/>
          <a:lstStyle>
            <a:lvl1pPr>
              <a:defRPr sz="3200" cap="all" spc="200" baseline="0">
                <a:solidFill>
                  <a:schemeClr val="accent4"/>
                </a:solidFill>
              </a:defRPr>
            </a:lvl1pPr>
          </a:lstStyle>
          <a:p>
            <a:r>
              <a:rPr lang="en-US" dirty="0"/>
              <a:t>CLICK TO ADD TITLE</a:t>
            </a:r>
          </a:p>
        </p:txBody>
      </p:sp>
      <p:sp>
        <p:nvSpPr>
          <p:cNvPr id="9" name="Picture Placeholder 8">
            <a:extLst>
              <a:ext uri="{FF2B5EF4-FFF2-40B4-BE49-F238E27FC236}">
                <a16:creationId xmlns:a16="http://schemas.microsoft.com/office/drawing/2014/main" id="{3DA549A2-F99E-46CF-BFF2-0F2D5834E10E}"/>
              </a:ext>
            </a:extLst>
          </p:cNvPr>
          <p:cNvSpPr>
            <a:spLocks noGrp="1"/>
          </p:cNvSpPr>
          <p:nvPr>
            <p:ph type="pic" sz="quarter" idx="13" hasCustomPrompt="1"/>
          </p:nvPr>
        </p:nvSpPr>
        <p:spPr>
          <a:xfrm>
            <a:off x="838200" y="492125"/>
            <a:ext cx="4114800" cy="5372100"/>
          </a:xfrm>
          <a:prstGeom prst="rect">
            <a:avLst/>
          </a:prstGeom>
        </p:spPr>
        <p:txBody>
          <a:bodyPr/>
          <a:lstStyle>
            <a:lvl1pPr marL="0" indent="0">
              <a:buNone/>
              <a:defRPr spc="400" baseline="0"/>
            </a:lvl1pPr>
          </a:lstStyle>
          <a:p>
            <a:r>
              <a:rPr lang="en-US" dirty="0"/>
              <a:t>Click to add photo</a:t>
            </a:r>
          </a:p>
        </p:txBody>
      </p:sp>
      <p:sp>
        <p:nvSpPr>
          <p:cNvPr id="13" name="Text Placeholder 11">
            <a:extLst>
              <a:ext uri="{FF2B5EF4-FFF2-40B4-BE49-F238E27FC236}">
                <a16:creationId xmlns:a16="http://schemas.microsoft.com/office/drawing/2014/main" id="{8E76B184-0041-41D4-948C-64DE4AB097C0}"/>
              </a:ext>
            </a:extLst>
          </p:cNvPr>
          <p:cNvSpPr>
            <a:spLocks noGrp="1"/>
          </p:cNvSpPr>
          <p:nvPr>
            <p:ph type="body" sz="quarter" idx="15" hasCustomPrompt="1"/>
          </p:nvPr>
        </p:nvSpPr>
        <p:spPr>
          <a:xfrm>
            <a:off x="6197600" y="3429000"/>
            <a:ext cx="4749800" cy="2129971"/>
          </a:xfrm>
          <a:prstGeom prst="rect">
            <a:avLst/>
          </a:prstGeom>
        </p:spPr>
        <p:txBody>
          <a:bodyPr/>
          <a:lstStyle>
            <a:lvl1pPr marL="0" indent="0" algn="l">
              <a:lnSpc>
                <a:spcPct val="150000"/>
              </a:lnSpc>
              <a:spcBef>
                <a:spcPts val="0"/>
              </a:spcBef>
              <a:buNone/>
              <a:defRPr sz="1400" cap="none" spc="50" baseline="0">
                <a:latin typeface="+mn-lt"/>
              </a:defRPr>
            </a:lvl1pPr>
          </a:lstStyle>
          <a:p>
            <a:pPr lvl="0"/>
            <a:r>
              <a:rPr lang="en-US" dirty="0"/>
              <a:t>Click to add text</a:t>
            </a:r>
          </a:p>
        </p:txBody>
      </p:sp>
      <p:sp>
        <p:nvSpPr>
          <p:cNvPr id="4" name="Date Placeholder 3">
            <a:extLst>
              <a:ext uri="{FF2B5EF4-FFF2-40B4-BE49-F238E27FC236}">
                <a16:creationId xmlns:a16="http://schemas.microsoft.com/office/drawing/2014/main" id="{B89B09CA-52A5-4AB5-AF1F-8A21941819CE}"/>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6BF5B9A3-008F-4631-AAAD-66E8363F3C0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84547ADF-979E-4B05-BD10-4C2F27964C58}"/>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2919361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imary Goals">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38C8EB8A-A968-4E47-AE69-9A01E7717EB1}"/>
              </a:ext>
            </a:extLst>
          </p:cNvPr>
          <p:cNvSpPr>
            <a:spLocks noGrp="1"/>
          </p:cNvSpPr>
          <p:nvPr>
            <p:ph type="pic" sz="quarter" idx="14" hasCustomPrompt="1"/>
          </p:nvPr>
        </p:nvSpPr>
        <p:spPr>
          <a:xfrm>
            <a:off x="598402" y="598401"/>
            <a:ext cx="9645056" cy="5661198"/>
          </a:xfrm>
          <a:prstGeom prst="rect">
            <a:avLst/>
          </a:prstGeom>
        </p:spPr>
        <p:txBody>
          <a:bodyPr/>
          <a:lstStyle>
            <a:lvl1pPr marL="0" indent="0" algn="ctr">
              <a:buNone/>
              <a:defRPr spc="400" baseline="0"/>
            </a:lvl1pPr>
          </a:lstStyle>
          <a:p>
            <a:r>
              <a:rPr lang="en-US" dirty="0"/>
              <a:t>Click to add photo</a:t>
            </a:r>
          </a:p>
        </p:txBody>
      </p:sp>
      <p:sp>
        <p:nvSpPr>
          <p:cNvPr id="2" name="Title 1">
            <a:extLst>
              <a:ext uri="{FF2B5EF4-FFF2-40B4-BE49-F238E27FC236}">
                <a16:creationId xmlns:a16="http://schemas.microsoft.com/office/drawing/2014/main" id="{85A198BF-0DCC-40E9-B9E5-892F3CCF5439}"/>
              </a:ext>
            </a:extLst>
          </p:cNvPr>
          <p:cNvSpPr>
            <a:spLocks noGrp="1"/>
          </p:cNvSpPr>
          <p:nvPr>
            <p:ph type="title" hasCustomPrompt="1"/>
          </p:nvPr>
        </p:nvSpPr>
        <p:spPr>
          <a:xfrm>
            <a:off x="6169978" y="3443968"/>
            <a:ext cx="6022021" cy="882499"/>
          </a:xfrm>
          <a:prstGeom prst="rect">
            <a:avLst/>
          </a:prstGeom>
          <a:solidFill>
            <a:schemeClr val="accent4">
              <a:alpha val="80000"/>
            </a:schemeClr>
          </a:solidFill>
        </p:spPr>
        <p:txBody>
          <a:bodyPr lIns="1371600" tIns="457200" anchor="ctr" anchorCtr="0"/>
          <a:lstStyle>
            <a:lvl1pPr>
              <a:defRPr sz="3200" cap="all" spc="200" baseline="0">
                <a:solidFill>
                  <a:schemeClr val="bg1"/>
                </a:solidFill>
              </a:defRPr>
            </a:lvl1pPr>
          </a:lstStyle>
          <a:p>
            <a:r>
              <a:rPr lang="en-US" dirty="0"/>
              <a:t>Click to add title</a:t>
            </a:r>
          </a:p>
        </p:txBody>
      </p:sp>
      <p:sp>
        <p:nvSpPr>
          <p:cNvPr id="9" name="Text Placeholder 11">
            <a:extLst>
              <a:ext uri="{FF2B5EF4-FFF2-40B4-BE49-F238E27FC236}">
                <a16:creationId xmlns:a16="http://schemas.microsoft.com/office/drawing/2014/main" id="{FAD04F8B-0B18-4B5F-B3A8-8EEDC439F5F5}"/>
              </a:ext>
            </a:extLst>
          </p:cNvPr>
          <p:cNvSpPr>
            <a:spLocks noGrp="1"/>
          </p:cNvSpPr>
          <p:nvPr>
            <p:ph type="body" sz="quarter" idx="16" hasCustomPrompt="1"/>
          </p:nvPr>
        </p:nvSpPr>
        <p:spPr>
          <a:xfrm>
            <a:off x="6169979" y="4326467"/>
            <a:ext cx="6022021" cy="830414"/>
          </a:xfrm>
          <a:prstGeom prst="rect">
            <a:avLst/>
          </a:prstGeom>
          <a:solidFill>
            <a:schemeClr val="accent4">
              <a:alpha val="80000"/>
            </a:schemeClr>
          </a:solidFill>
        </p:spPr>
        <p:txBody>
          <a:bodyPr lIns="1371600" bIns="365760" anchor="ctr"/>
          <a:lstStyle>
            <a:lvl1pPr marL="0" indent="0" algn="l">
              <a:buNone/>
              <a:defRPr sz="2000" i="0" cap="none" spc="200" baseline="0">
                <a:solidFill>
                  <a:schemeClr val="bg1"/>
                </a:solidFill>
                <a:latin typeface="+mj-lt"/>
              </a:defRPr>
            </a:lvl1pPr>
          </a:lstStyle>
          <a:p>
            <a:pPr lvl="0"/>
            <a:r>
              <a:rPr lang="en-US" dirty="0"/>
              <a:t>Click to add title</a:t>
            </a:r>
          </a:p>
        </p:txBody>
      </p:sp>
    </p:spTree>
    <p:extLst>
      <p:ext uri="{BB962C8B-B14F-4D97-AF65-F5344CB8AC3E}">
        <p14:creationId xmlns:p14="http://schemas.microsoft.com/office/powerpoint/2010/main" val="1593073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arterly Performan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EE33C-7BB8-4644-AC43-EAFCF071A501}"/>
              </a:ext>
            </a:extLst>
          </p:cNvPr>
          <p:cNvSpPr>
            <a:spLocks noGrp="1"/>
          </p:cNvSpPr>
          <p:nvPr>
            <p:ph type="title" hasCustomPrompt="1"/>
          </p:nvPr>
        </p:nvSpPr>
        <p:spPr>
          <a:xfrm>
            <a:off x="1109663" y="498928"/>
            <a:ext cx="9972675" cy="567873"/>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7" name="Date Placeholder 6">
            <a:extLst>
              <a:ext uri="{FF2B5EF4-FFF2-40B4-BE49-F238E27FC236}">
                <a16:creationId xmlns:a16="http://schemas.microsoft.com/office/drawing/2014/main" id="{A36A6D30-3C9B-4105-8529-1FC3C4799157}"/>
              </a:ext>
            </a:extLst>
          </p:cNvPr>
          <p:cNvSpPr>
            <a:spLocks noGrp="1"/>
          </p:cNvSpPr>
          <p:nvPr>
            <p:ph type="dt" sz="half" idx="10"/>
          </p:nvPr>
        </p:nvSpPr>
        <p:spPr/>
        <p:txBody>
          <a:bodyPr/>
          <a:lstStyle/>
          <a:p>
            <a:r>
              <a:rPr lang="en-US" dirty="0"/>
              <a:t>20XX</a:t>
            </a:r>
          </a:p>
        </p:txBody>
      </p:sp>
      <p:sp>
        <p:nvSpPr>
          <p:cNvPr id="8" name="Footer Placeholder 7">
            <a:extLst>
              <a:ext uri="{FF2B5EF4-FFF2-40B4-BE49-F238E27FC236}">
                <a16:creationId xmlns:a16="http://schemas.microsoft.com/office/drawing/2014/main" id="{6F6CE03B-D3BE-49C6-B2A4-0E17803F19AE}"/>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3DEB961D-2B84-4E52-A71A-1C55CFFD8FFB}"/>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367271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reas of Growt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AA794-F088-4753-95A0-021064EE61C0}"/>
              </a:ext>
            </a:extLst>
          </p:cNvPr>
          <p:cNvSpPr>
            <a:spLocks noGrp="1"/>
          </p:cNvSpPr>
          <p:nvPr>
            <p:ph type="title" hasCustomPrompt="1"/>
          </p:nvPr>
        </p:nvSpPr>
        <p:spPr>
          <a:xfrm>
            <a:off x="838200" y="494166"/>
            <a:ext cx="10515600" cy="567873"/>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3" name="Date Placeholder 2">
            <a:extLst>
              <a:ext uri="{FF2B5EF4-FFF2-40B4-BE49-F238E27FC236}">
                <a16:creationId xmlns:a16="http://schemas.microsoft.com/office/drawing/2014/main" id="{57C3E83D-2F76-4F03-9EF6-81DED406531E}"/>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D3D99F77-FE1A-4CD5-8B1C-50D8981A1EE1}"/>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C84CA1C4-7C3D-4FAE-B5FC-D235F6D9E1E8}"/>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1139488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8E96375-73CE-4ED7-90B6-293AB27ED0AD}"/>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pc="400" baseline="0"/>
            </a:lvl1pPr>
          </a:lstStyle>
          <a:p>
            <a:r>
              <a:rPr lang="en-US" dirty="0"/>
              <a:t>Click to add photo</a:t>
            </a:r>
          </a:p>
        </p:txBody>
      </p:sp>
      <p:sp>
        <p:nvSpPr>
          <p:cNvPr id="15" name="Title 14">
            <a:extLst>
              <a:ext uri="{FF2B5EF4-FFF2-40B4-BE49-F238E27FC236}">
                <a16:creationId xmlns:a16="http://schemas.microsoft.com/office/drawing/2014/main" id="{4E8AED7C-EFC3-4427-AD37-E7AA4AF0CF8C}"/>
              </a:ext>
            </a:extLst>
          </p:cNvPr>
          <p:cNvSpPr>
            <a:spLocks noGrp="1"/>
          </p:cNvSpPr>
          <p:nvPr>
            <p:ph type="title" hasCustomPrompt="1"/>
          </p:nvPr>
        </p:nvSpPr>
        <p:spPr>
          <a:xfrm>
            <a:off x="-1" y="1181910"/>
            <a:ext cx="12192000" cy="3352227"/>
          </a:xfrm>
          <a:custGeom>
            <a:avLst/>
            <a:gdLst>
              <a:gd name="connsiteX0" fmla="*/ 11721830 w 12192000"/>
              <a:gd name="connsiteY0" fmla="*/ 0 h 3352227"/>
              <a:gd name="connsiteX1" fmla="*/ 12192000 w 12192000"/>
              <a:gd name="connsiteY1" fmla="*/ 0 h 3352227"/>
              <a:gd name="connsiteX2" fmla="*/ 12192000 w 12192000"/>
              <a:gd name="connsiteY2" fmla="*/ 3352227 h 3352227"/>
              <a:gd name="connsiteX3" fmla="*/ 11721830 w 12192000"/>
              <a:gd name="connsiteY3" fmla="*/ 3352227 h 3352227"/>
              <a:gd name="connsiteX4" fmla="*/ 0 w 12192000"/>
              <a:gd name="connsiteY4" fmla="*/ 0 h 3352227"/>
              <a:gd name="connsiteX5" fmla="*/ 5525311 w 12192000"/>
              <a:gd name="connsiteY5" fmla="*/ 0 h 3352227"/>
              <a:gd name="connsiteX6" fmla="*/ 5525311 w 12192000"/>
              <a:gd name="connsiteY6" fmla="*/ 3352227 h 3352227"/>
              <a:gd name="connsiteX7" fmla="*/ 0 w 12192000"/>
              <a:gd name="connsiteY7" fmla="*/ 3352227 h 335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352227">
                <a:moveTo>
                  <a:pt x="11721830" y="0"/>
                </a:moveTo>
                <a:lnTo>
                  <a:pt x="12192000" y="0"/>
                </a:lnTo>
                <a:lnTo>
                  <a:pt x="12192000" y="3352227"/>
                </a:lnTo>
                <a:lnTo>
                  <a:pt x="11721830" y="3352227"/>
                </a:lnTo>
                <a:close/>
                <a:moveTo>
                  <a:pt x="0" y="0"/>
                </a:moveTo>
                <a:lnTo>
                  <a:pt x="5525311" y="0"/>
                </a:lnTo>
                <a:lnTo>
                  <a:pt x="5525311" y="3352227"/>
                </a:lnTo>
                <a:lnTo>
                  <a:pt x="0" y="3352227"/>
                </a:lnTo>
                <a:close/>
              </a:path>
            </a:pathLst>
          </a:custGeom>
          <a:solidFill>
            <a:schemeClr val="accent4">
              <a:lumMod val="20000"/>
              <a:lumOff val="80000"/>
              <a:alpha val="85000"/>
            </a:schemeClr>
          </a:solidFill>
        </p:spPr>
        <p:txBody>
          <a:bodyPr lIns="960120" rIns="7315200" anchor="b"/>
          <a:lstStyle>
            <a:lvl1pPr>
              <a:defRPr lang="en-US" sz="3200" cap="all" spc="200" baseline="0" dirty="0"/>
            </a:lvl1pPr>
          </a:lstStyle>
          <a:p>
            <a:pPr marL="0" lvl="0"/>
            <a:r>
              <a:rPr lang="en-US" dirty="0"/>
              <a:t>Click to add title</a:t>
            </a:r>
          </a:p>
        </p:txBody>
      </p:sp>
      <p:sp>
        <p:nvSpPr>
          <p:cNvPr id="16" name="Text Placeholder 15">
            <a:extLst>
              <a:ext uri="{FF2B5EF4-FFF2-40B4-BE49-F238E27FC236}">
                <a16:creationId xmlns:a16="http://schemas.microsoft.com/office/drawing/2014/main" id="{72FF0B66-A4D6-423A-AC8B-48E8CD7DF8B7}"/>
              </a:ext>
            </a:extLst>
          </p:cNvPr>
          <p:cNvSpPr>
            <a:spLocks noGrp="1"/>
          </p:cNvSpPr>
          <p:nvPr>
            <p:ph type="body" sz="quarter" idx="16" hasCustomPrompt="1"/>
          </p:nvPr>
        </p:nvSpPr>
        <p:spPr>
          <a:xfrm>
            <a:off x="-1" y="4534137"/>
            <a:ext cx="12192000" cy="1141953"/>
          </a:xfrm>
          <a:custGeom>
            <a:avLst/>
            <a:gdLst>
              <a:gd name="connsiteX0" fmla="*/ 11721830 w 12192000"/>
              <a:gd name="connsiteY0" fmla="*/ 1 h 1141953"/>
              <a:gd name="connsiteX1" fmla="*/ 12192000 w 12192000"/>
              <a:gd name="connsiteY1" fmla="*/ 1 h 1141953"/>
              <a:gd name="connsiteX2" fmla="*/ 12192000 w 12192000"/>
              <a:gd name="connsiteY2" fmla="*/ 1141953 h 1141953"/>
              <a:gd name="connsiteX3" fmla="*/ 11721830 w 12192000"/>
              <a:gd name="connsiteY3" fmla="*/ 1141953 h 1141953"/>
              <a:gd name="connsiteX4" fmla="*/ 0 w 12192000"/>
              <a:gd name="connsiteY4" fmla="*/ 0 h 1141953"/>
              <a:gd name="connsiteX5" fmla="*/ 5525311 w 12192000"/>
              <a:gd name="connsiteY5" fmla="*/ 0 h 1141953"/>
              <a:gd name="connsiteX6" fmla="*/ 5525311 w 12192000"/>
              <a:gd name="connsiteY6" fmla="*/ 1141952 h 1141953"/>
              <a:gd name="connsiteX7" fmla="*/ 0 w 12192000"/>
              <a:gd name="connsiteY7" fmla="*/ 1141952 h 114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141953">
                <a:moveTo>
                  <a:pt x="11721830" y="1"/>
                </a:moveTo>
                <a:lnTo>
                  <a:pt x="12192000" y="1"/>
                </a:lnTo>
                <a:lnTo>
                  <a:pt x="12192000" y="1141953"/>
                </a:lnTo>
                <a:lnTo>
                  <a:pt x="11721830" y="1141953"/>
                </a:lnTo>
                <a:close/>
                <a:moveTo>
                  <a:pt x="0" y="0"/>
                </a:moveTo>
                <a:lnTo>
                  <a:pt x="5525311" y="0"/>
                </a:lnTo>
                <a:lnTo>
                  <a:pt x="5525311" y="1141952"/>
                </a:lnTo>
                <a:lnTo>
                  <a:pt x="0" y="1141952"/>
                </a:lnTo>
                <a:close/>
              </a:path>
            </a:pathLst>
          </a:custGeom>
          <a:solidFill>
            <a:schemeClr val="accent4">
              <a:lumMod val="20000"/>
              <a:lumOff val="80000"/>
              <a:alpha val="85000"/>
            </a:schemeClr>
          </a:solidFill>
        </p:spPr>
        <p:txBody>
          <a:bodyPr lIns="960120" tIns="137160" rIns="6400800" anchor="t"/>
          <a:lstStyle>
            <a:lvl1pPr marL="0" indent="0">
              <a:buNone/>
              <a:defRPr lang="en-US" sz="2000" b="0" i="0" spc="200" baseline="0" dirty="0">
                <a:solidFill>
                  <a:schemeClr val="accent5">
                    <a:lumMod val="50000"/>
                  </a:schemeClr>
                </a:solidFill>
              </a:defRPr>
            </a:lvl1pPr>
          </a:lstStyle>
          <a:p>
            <a:pPr marL="228600" lvl="0" indent="-228600"/>
            <a:r>
              <a:rPr lang="en-US" dirty="0"/>
              <a:t>Click to add name</a:t>
            </a:r>
          </a:p>
        </p:txBody>
      </p:sp>
      <p:sp>
        <p:nvSpPr>
          <p:cNvPr id="2" name="Date Placeholder 1">
            <a:extLst>
              <a:ext uri="{FF2B5EF4-FFF2-40B4-BE49-F238E27FC236}">
                <a16:creationId xmlns:a16="http://schemas.microsoft.com/office/drawing/2014/main" id="{AC52883E-0EA3-4DCA-BB78-AD84BBE53F80}"/>
              </a:ext>
            </a:extLst>
          </p:cNvPr>
          <p:cNvSpPr>
            <a:spLocks noGrp="1"/>
          </p:cNvSpPr>
          <p:nvPr>
            <p:ph type="dt" sz="half" idx="10"/>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3" name="Footer Placeholder 2">
            <a:extLst>
              <a:ext uri="{FF2B5EF4-FFF2-40B4-BE49-F238E27FC236}">
                <a16:creationId xmlns:a16="http://schemas.microsoft.com/office/drawing/2014/main" id="{C31860F9-7B15-486D-B68B-1D5E02F61DEA}"/>
              </a:ext>
            </a:extLst>
          </p:cNvPr>
          <p:cNvSpPr>
            <a:spLocks noGrp="1"/>
          </p:cNvSpPr>
          <p:nvPr>
            <p:ph type="ftr" sz="quarter" idx="11"/>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4" name="Slide Number Placeholder 3">
            <a:extLst>
              <a:ext uri="{FF2B5EF4-FFF2-40B4-BE49-F238E27FC236}">
                <a16:creationId xmlns:a16="http://schemas.microsoft.com/office/drawing/2014/main" id="{190B89DE-8ADC-4391-8EAF-C713EA69935F}"/>
              </a:ext>
            </a:extLst>
          </p:cNvPr>
          <p:cNvSpPr>
            <a:spLocks noGrp="1"/>
          </p:cNvSpPr>
          <p:nvPr>
            <p:ph type="sldNum" sz="quarter" idx="12"/>
          </p:nvPr>
        </p:nvSpPr>
        <p:spPr/>
        <p:txBody>
          <a:bodyPr/>
          <a:lstStyle>
            <a:lvl1pPr>
              <a:defRPr>
                <a:solidFill>
                  <a:schemeClr val="bg1"/>
                </a:solidFill>
                <a:effectLst>
                  <a:outerShdw blurRad="38100" dist="38100" dir="2700000" algn="tl">
                    <a:srgbClr val="000000">
                      <a:alpha val="43137"/>
                    </a:srgbClr>
                  </a:outerShdw>
                </a:effectLst>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580063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886F38-E337-4504-BF25-D65176023E6B}"/>
              </a:ext>
              <a:ext uri="{C183D7F6-B498-43B3-948B-1728B52AA6E4}">
                <adec:decorative xmlns:adec="http://schemas.microsoft.com/office/drawing/2017/decorative" val="1"/>
              </a:ext>
            </a:extLst>
          </p:cNvPr>
          <p:cNvSpPr/>
          <p:nvPr userDrawn="1"/>
        </p:nvSpPr>
        <p:spPr>
          <a:xfrm>
            <a:off x="0" y="4274260"/>
            <a:ext cx="12192000" cy="258373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93D2BF-453A-45BE-9E29-EC3F8D9F55CE}"/>
              </a:ext>
            </a:extLst>
          </p:cNvPr>
          <p:cNvSpPr>
            <a:spLocks noGrp="1"/>
          </p:cNvSpPr>
          <p:nvPr>
            <p:ph type="title" hasCustomPrompt="1"/>
          </p:nvPr>
        </p:nvSpPr>
        <p:spPr>
          <a:xfrm>
            <a:off x="999846" y="1487527"/>
            <a:ext cx="2581554" cy="1325563"/>
          </a:xfrm>
          <a:prstGeom prst="rect">
            <a:avLst/>
          </a:prstGeom>
        </p:spPr>
        <p:txBody>
          <a:bodyPr anchor="b"/>
          <a:lstStyle>
            <a:lvl1pPr algn="ctr">
              <a:defRPr sz="3200" cap="all" spc="200" baseline="0">
                <a:solidFill>
                  <a:schemeClr val="accent4"/>
                </a:solidFill>
              </a:defRPr>
            </a:lvl1pPr>
          </a:lstStyle>
          <a:p>
            <a:r>
              <a:rPr lang="en-US" dirty="0"/>
              <a:t>Click to add title</a:t>
            </a:r>
          </a:p>
        </p:txBody>
      </p:sp>
      <p:sp>
        <p:nvSpPr>
          <p:cNvPr id="51" name="Picture Placeholder 9">
            <a:extLst>
              <a:ext uri="{FF2B5EF4-FFF2-40B4-BE49-F238E27FC236}">
                <a16:creationId xmlns:a16="http://schemas.microsoft.com/office/drawing/2014/main" id="{C47B8159-559E-42C4-AA5B-7642DE427455}"/>
              </a:ext>
            </a:extLst>
          </p:cNvPr>
          <p:cNvSpPr>
            <a:spLocks noGrp="1"/>
          </p:cNvSpPr>
          <p:nvPr>
            <p:ph type="pic" sz="quarter" idx="23" hasCustomPrompt="1"/>
          </p:nvPr>
        </p:nvSpPr>
        <p:spPr>
          <a:xfrm>
            <a:off x="4793630" y="677419"/>
            <a:ext cx="2357652" cy="1622425"/>
          </a:xfrm>
          <a:prstGeom prst="rect">
            <a:avLst/>
          </a:prstGeom>
        </p:spPr>
        <p:txBody>
          <a:bodyPr/>
          <a:lstStyle>
            <a:lvl1pPr marL="0" indent="0" algn="ctr">
              <a:buNone/>
              <a:defRPr/>
            </a:lvl1pPr>
          </a:lstStyle>
          <a:p>
            <a:r>
              <a:rPr lang="en-US" dirty="0"/>
              <a:t>Click to add photo</a:t>
            </a:r>
          </a:p>
        </p:txBody>
      </p:sp>
      <p:sp>
        <p:nvSpPr>
          <p:cNvPr id="52" name="Text Placeholder 17">
            <a:extLst>
              <a:ext uri="{FF2B5EF4-FFF2-40B4-BE49-F238E27FC236}">
                <a16:creationId xmlns:a16="http://schemas.microsoft.com/office/drawing/2014/main" id="{9E9FA76D-767D-4F48-9238-F384F4D41696}"/>
              </a:ext>
            </a:extLst>
          </p:cNvPr>
          <p:cNvSpPr>
            <a:spLocks noGrp="1"/>
          </p:cNvSpPr>
          <p:nvPr>
            <p:ph type="body" sz="quarter" idx="24" hasCustomPrompt="1"/>
          </p:nvPr>
        </p:nvSpPr>
        <p:spPr>
          <a:xfrm>
            <a:off x="4793628" y="2299842"/>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53" name="Text Placeholder 17">
            <a:extLst>
              <a:ext uri="{FF2B5EF4-FFF2-40B4-BE49-F238E27FC236}">
                <a16:creationId xmlns:a16="http://schemas.microsoft.com/office/drawing/2014/main" id="{40F2B787-B1D2-493C-ABA2-D6E69C4800D1}"/>
              </a:ext>
            </a:extLst>
          </p:cNvPr>
          <p:cNvSpPr>
            <a:spLocks noGrp="1"/>
          </p:cNvSpPr>
          <p:nvPr>
            <p:ph type="body" sz="quarter" idx="25" hasCustomPrompt="1"/>
          </p:nvPr>
        </p:nvSpPr>
        <p:spPr>
          <a:xfrm>
            <a:off x="4793628" y="2774990"/>
            <a:ext cx="2357652" cy="475147"/>
          </a:xfrm>
          <a:prstGeom prst="rect">
            <a:avLst/>
          </a:prstGeom>
        </p:spPr>
        <p:txBody>
          <a:bodyPr/>
          <a:lstStyle>
            <a:lvl1pPr marL="0" indent="0" algn="ctr">
              <a:buNone/>
              <a:defRPr sz="1200" b="0" i="0" cap="none" spc="200" baseline="0"/>
            </a:lvl1pPr>
          </a:lstStyle>
          <a:p>
            <a:pPr lvl="0"/>
            <a:r>
              <a:rPr lang="en-US" dirty="0"/>
              <a:t>Click to title</a:t>
            </a:r>
          </a:p>
        </p:txBody>
      </p:sp>
      <p:sp>
        <p:nvSpPr>
          <p:cNvPr id="54" name="Picture Placeholder 9">
            <a:extLst>
              <a:ext uri="{FF2B5EF4-FFF2-40B4-BE49-F238E27FC236}">
                <a16:creationId xmlns:a16="http://schemas.microsoft.com/office/drawing/2014/main" id="{7FCC4980-412C-49F7-BF30-8693DD9EAC03}"/>
              </a:ext>
            </a:extLst>
          </p:cNvPr>
          <p:cNvSpPr>
            <a:spLocks noGrp="1"/>
          </p:cNvSpPr>
          <p:nvPr>
            <p:ph type="pic" sz="quarter" idx="26" hasCustomPrompt="1"/>
          </p:nvPr>
        </p:nvSpPr>
        <p:spPr>
          <a:xfrm>
            <a:off x="7431774" y="677419"/>
            <a:ext cx="2357652" cy="1622425"/>
          </a:xfrm>
          <a:prstGeom prst="rect">
            <a:avLst/>
          </a:prstGeom>
        </p:spPr>
        <p:txBody>
          <a:bodyPr/>
          <a:lstStyle>
            <a:lvl1pPr marL="0" indent="0" algn="ctr">
              <a:buNone/>
              <a:defRPr/>
            </a:lvl1pPr>
          </a:lstStyle>
          <a:p>
            <a:r>
              <a:rPr lang="en-US" dirty="0"/>
              <a:t>Click to add photo</a:t>
            </a:r>
          </a:p>
        </p:txBody>
      </p:sp>
      <p:sp>
        <p:nvSpPr>
          <p:cNvPr id="55" name="Text Placeholder 17">
            <a:extLst>
              <a:ext uri="{FF2B5EF4-FFF2-40B4-BE49-F238E27FC236}">
                <a16:creationId xmlns:a16="http://schemas.microsoft.com/office/drawing/2014/main" id="{B9BD60DD-95CB-47D1-9C2F-5ACD38820662}"/>
              </a:ext>
            </a:extLst>
          </p:cNvPr>
          <p:cNvSpPr>
            <a:spLocks noGrp="1"/>
          </p:cNvSpPr>
          <p:nvPr>
            <p:ph type="body" sz="quarter" idx="27" hasCustomPrompt="1"/>
          </p:nvPr>
        </p:nvSpPr>
        <p:spPr>
          <a:xfrm>
            <a:off x="7431772" y="2299842"/>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56" name="Text Placeholder 17">
            <a:extLst>
              <a:ext uri="{FF2B5EF4-FFF2-40B4-BE49-F238E27FC236}">
                <a16:creationId xmlns:a16="http://schemas.microsoft.com/office/drawing/2014/main" id="{19FF93B2-766D-4558-94BE-49F215C0FF7B}"/>
              </a:ext>
            </a:extLst>
          </p:cNvPr>
          <p:cNvSpPr>
            <a:spLocks noGrp="1"/>
          </p:cNvSpPr>
          <p:nvPr>
            <p:ph type="body" sz="quarter" idx="28" hasCustomPrompt="1"/>
          </p:nvPr>
        </p:nvSpPr>
        <p:spPr>
          <a:xfrm>
            <a:off x="7431772" y="2774990"/>
            <a:ext cx="2357652" cy="475147"/>
          </a:xfrm>
          <a:prstGeom prst="rect">
            <a:avLst/>
          </a:prstGeom>
        </p:spPr>
        <p:txBody>
          <a:bodyPr/>
          <a:lstStyle>
            <a:lvl1pPr marL="0" indent="0" algn="ctr">
              <a:buNone/>
              <a:defRPr sz="1200" b="0" i="0" cap="none" spc="200" baseline="0"/>
            </a:lvl1pPr>
          </a:lstStyle>
          <a:p>
            <a:pPr lvl="0"/>
            <a:r>
              <a:rPr lang="en-US" dirty="0"/>
              <a:t>Click to title</a:t>
            </a:r>
          </a:p>
        </p:txBody>
      </p:sp>
      <p:sp>
        <p:nvSpPr>
          <p:cNvPr id="57" name="Picture Placeholder 9">
            <a:extLst>
              <a:ext uri="{FF2B5EF4-FFF2-40B4-BE49-F238E27FC236}">
                <a16:creationId xmlns:a16="http://schemas.microsoft.com/office/drawing/2014/main" id="{F16F9FCC-4EE2-4D18-8257-694E9C80F547}"/>
              </a:ext>
            </a:extLst>
          </p:cNvPr>
          <p:cNvSpPr>
            <a:spLocks noGrp="1"/>
          </p:cNvSpPr>
          <p:nvPr>
            <p:ph type="pic" sz="quarter" idx="32" hasCustomPrompt="1"/>
          </p:nvPr>
        </p:nvSpPr>
        <p:spPr>
          <a:xfrm>
            <a:off x="4793630" y="3250138"/>
            <a:ext cx="2357652" cy="1622425"/>
          </a:xfrm>
          <a:prstGeom prst="rect">
            <a:avLst/>
          </a:prstGeom>
        </p:spPr>
        <p:txBody>
          <a:bodyPr/>
          <a:lstStyle>
            <a:lvl1pPr marL="0" indent="0" algn="ctr">
              <a:buNone/>
              <a:defRPr/>
            </a:lvl1pPr>
          </a:lstStyle>
          <a:p>
            <a:r>
              <a:rPr lang="en-US" dirty="0"/>
              <a:t>Click to add photo</a:t>
            </a:r>
          </a:p>
        </p:txBody>
      </p:sp>
      <p:sp>
        <p:nvSpPr>
          <p:cNvPr id="58" name="Text Placeholder 17">
            <a:extLst>
              <a:ext uri="{FF2B5EF4-FFF2-40B4-BE49-F238E27FC236}">
                <a16:creationId xmlns:a16="http://schemas.microsoft.com/office/drawing/2014/main" id="{F434B9BC-2EC7-4433-BAA8-039EB5BED5C0}"/>
              </a:ext>
            </a:extLst>
          </p:cNvPr>
          <p:cNvSpPr>
            <a:spLocks noGrp="1"/>
          </p:cNvSpPr>
          <p:nvPr>
            <p:ph type="body" sz="quarter" idx="33" hasCustomPrompt="1"/>
          </p:nvPr>
        </p:nvSpPr>
        <p:spPr>
          <a:xfrm>
            <a:off x="4793628" y="4872561"/>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59" name="Text Placeholder 17">
            <a:extLst>
              <a:ext uri="{FF2B5EF4-FFF2-40B4-BE49-F238E27FC236}">
                <a16:creationId xmlns:a16="http://schemas.microsoft.com/office/drawing/2014/main" id="{6F08FB05-53FB-4C19-A35C-592C4DFDFF46}"/>
              </a:ext>
            </a:extLst>
          </p:cNvPr>
          <p:cNvSpPr>
            <a:spLocks noGrp="1"/>
          </p:cNvSpPr>
          <p:nvPr>
            <p:ph type="body" sz="quarter" idx="34" hasCustomPrompt="1"/>
          </p:nvPr>
        </p:nvSpPr>
        <p:spPr>
          <a:xfrm>
            <a:off x="4793628" y="5347709"/>
            <a:ext cx="2357652" cy="475147"/>
          </a:xfrm>
          <a:prstGeom prst="rect">
            <a:avLst/>
          </a:prstGeom>
        </p:spPr>
        <p:txBody>
          <a:bodyPr/>
          <a:lstStyle>
            <a:lvl1pPr marL="0" indent="0" algn="ctr">
              <a:lnSpc>
                <a:spcPct val="100000"/>
              </a:lnSpc>
              <a:spcBef>
                <a:spcPts val="0"/>
              </a:spcBef>
              <a:buNone/>
              <a:defRPr sz="1200" b="0" i="0" cap="none" spc="200" baseline="0"/>
            </a:lvl1pPr>
          </a:lstStyle>
          <a:p>
            <a:pPr lvl="0"/>
            <a:r>
              <a:rPr lang="en-US" dirty="0"/>
              <a:t>Click to title</a:t>
            </a:r>
          </a:p>
        </p:txBody>
      </p:sp>
      <p:sp>
        <p:nvSpPr>
          <p:cNvPr id="60" name="Picture Placeholder 9">
            <a:extLst>
              <a:ext uri="{FF2B5EF4-FFF2-40B4-BE49-F238E27FC236}">
                <a16:creationId xmlns:a16="http://schemas.microsoft.com/office/drawing/2014/main" id="{9589D7D2-07DF-415C-A139-E911869A1BCC}"/>
              </a:ext>
            </a:extLst>
          </p:cNvPr>
          <p:cNvSpPr>
            <a:spLocks noGrp="1"/>
          </p:cNvSpPr>
          <p:nvPr>
            <p:ph type="pic" sz="quarter" idx="35" hasCustomPrompt="1"/>
          </p:nvPr>
        </p:nvSpPr>
        <p:spPr>
          <a:xfrm>
            <a:off x="7431774" y="3250138"/>
            <a:ext cx="2357652" cy="1622425"/>
          </a:xfrm>
          <a:prstGeom prst="rect">
            <a:avLst/>
          </a:prstGeom>
        </p:spPr>
        <p:txBody>
          <a:bodyPr/>
          <a:lstStyle>
            <a:lvl1pPr marL="0" indent="0" algn="ctr">
              <a:buNone/>
              <a:defRPr/>
            </a:lvl1pPr>
          </a:lstStyle>
          <a:p>
            <a:r>
              <a:rPr lang="en-US" dirty="0"/>
              <a:t>Click to add photo</a:t>
            </a:r>
          </a:p>
        </p:txBody>
      </p:sp>
      <p:sp>
        <p:nvSpPr>
          <p:cNvPr id="61" name="Text Placeholder 17">
            <a:extLst>
              <a:ext uri="{FF2B5EF4-FFF2-40B4-BE49-F238E27FC236}">
                <a16:creationId xmlns:a16="http://schemas.microsoft.com/office/drawing/2014/main" id="{E622F2E3-2C07-4ABC-A803-40361BBB7386}"/>
              </a:ext>
            </a:extLst>
          </p:cNvPr>
          <p:cNvSpPr>
            <a:spLocks noGrp="1"/>
          </p:cNvSpPr>
          <p:nvPr>
            <p:ph type="body" sz="quarter" idx="36" hasCustomPrompt="1"/>
          </p:nvPr>
        </p:nvSpPr>
        <p:spPr>
          <a:xfrm>
            <a:off x="7431772" y="4872561"/>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62" name="Text Placeholder 17">
            <a:extLst>
              <a:ext uri="{FF2B5EF4-FFF2-40B4-BE49-F238E27FC236}">
                <a16:creationId xmlns:a16="http://schemas.microsoft.com/office/drawing/2014/main" id="{B505FD93-2404-46B6-9EE0-9CABFC5233ED}"/>
              </a:ext>
            </a:extLst>
          </p:cNvPr>
          <p:cNvSpPr>
            <a:spLocks noGrp="1"/>
          </p:cNvSpPr>
          <p:nvPr>
            <p:ph type="body" sz="quarter" idx="37" hasCustomPrompt="1"/>
          </p:nvPr>
        </p:nvSpPr>
        <p:spPr>
          <a:xfrm>
            <a:off x="7431772" y="5347709"/>
            <a:ext cx="2357652" cy="475147"/>
          </a:xfrm>
          <a:prstGeom prst="rect">
            <a:avLst/>
          </a:prstGeom>
        </p:spPr>
        <p:txBody>
          <a:bodyPr/>
          <a:lstStyle>
            <a:lvl1pPr marL="0" indent="0" algn="ctr">
              <a:buNone/>
              <a:defRPr sz="1200" b="0" i="0" cap="none" spc="200" baseline="0"/>
            </a:lvl1pPr>
          </a:lstStyle>
          <a:p>
            <a:pPr lvl="0"/>
            <a:r>
              <a:rPr lang="en-US" dirty="0"/>
              <a:t>Click to title</a:t>
            </a:r>
          </a:p>
        </p:txBody>
      </p:sp>
      <p:sp>
        <p:nvSpPr>
          <p:cNvPr id="5" name="Date Placeholder 4">
            <a:extLst>
              <a:ext uri="{FF2B5EF4-FFF2-40B4-BE49-F238E27FC236}">
                <a16:creationId xmlns:a16="http://schemas.microsoft.com/office/drawing/2014/main" id="{5B91FF20-37AD-4448-896C-C37172D16263}"/>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376AF771-F500-4564-96BB-2AC1F13F9D3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9254F218-0E34-408C-AB25-76184E9ACC54}"/>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780753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_6">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886F38-E337-4504-BF25-D65176023E6B}"/>
              </a:ext>
              <a:ext uri="{C183D7F6-B498-43B3-948B-1728B52AA6E4}">
                <adec:decorative xmlns:adec="http://schemas.microsoft.com/office/drawing/2017/decorative" val="1"/>
              </a:ext>
            </a:extLst>
          </p:cNvPr>
          <p:cNvSpPr/>
          <p:nvPr userDrawn="1"/>
        </p:nvSpPr>
        <p:spPr>
          <a:xfrm>
            <a:off x="0" y="4274260"/>
            <a:ext cx="12192000" cy="258373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0116A5-69B8-43BF-B141-AC2A4B6CEB97}"/>
              </a:ext>
            </a:extLst>
          </p:cNvPr>
          <p:cNvSpPr>
            <a:spLocks noGrp="1"/>
          </p:cNvSpPr>
          <p:nvPr>
            <p:ph type="title" hasCustomPrompt="1"/>
          </p:nvPr>
        </p:nvSpPr>
        <p:spPr>
          <a:xfrm>
            <a:off x="336217" y="1207697"/>
            <a:ext cx="2970156" cy="1622912"/>
          </a:xfrm>
          <a:prstGeom prst="rect">
            <a:avLst/>
          </a:prstGeom>
        </p:spPr>
        <p:txBody>
          <a:bodyPr anchor="b"/>
          <a:lstStyle>
            <a:lvl1pPr algn="ctr">
              <a:defRPr sz="3200" cap="all" spc="200" baseline="0">
                <a:solidFill>
                  <a:schemeClr val="accent4"/>
                </a:solidFill>
              </a:defRPr>
            </a:lvl1pPr>
          </a:lstStyle>
          <a:p>
            <a:r>
              <a:rPr lang="en-US" dirty="0"/>
              <a:t>Click to add title</a:t>
            </a:r>
          </a:p>
        </p:txBody>
      </p:sp>
      <p:sp>
        <p:nvSpPr>
          <p:cNvPr id="10" name="Picture Placeholder 9">
            <a:extLst>
              <a:ext uri="{FF2B5EF4-FFF2-40B4-BE49-F238E27FC236}">
                <a16:creationId xmlns:a16="http://schemas.microsoft.com/office/drawing/2014/main" id="{6D283EBF-8FBA-4A7A-9DCE-23E0BF7F6AAC}"/>
              </a:ext>
            </a:extLst>
          </p:cNvPr>
          <p:cNvSpPr>
            <a:spLocks noGrp="1"/>
          </p:cNvSpPr>
          <p:nvPr>
            <p:ph type="pic" sz="quarter" idx="15" hasCustomPrompt="1"/>
          </p:nvPr>
        </p:nvSpPr>
        <p:spPr>
          <a:xfrm>
            <a:off x="3780553" y="1153717"/>
            <a:ext cx="1412050" cy="1147276"/>
          </a:xfrm>
          <a:prstGeom prst="rect">
            <a:avLst/>
          </a:prstGeom>
        </p:spPr>
        <p:txBody>
          <a:bodyPr/>
          <a:lstStyle>
            <a:lvl1pPr marL="0" indent="0" algn="ctr">
              <a:buNone/>
              <a:defRPr/>
            </a:lvl1pPr>
          </a:lstStyle>
          <a:p>
            <a:r>
              <a:rPr lang="en-US" dirty="0"/>
              <a:t>Click to add photo</a:t>
            </a:r>
          </a:p>
        </p:txBody>
      </p:sp>
      <p:sp>
        <p:nvSpPr>
          <p:cNvPr id="18" name="Text Placeholder 17">
            <a:extLst>
              <a:ext uri="{FF2B5EF4-FFF2-40B4-BE49-F238E27FC236}">
                <a16:creationId xmlns:a16="http://schemas.microsoft.com/office/drawing/2014/main" id="{48D76D02-A6E3-446F-B85B-CAD9ED06415D}"/>
              </a:ext>
            </a:extLst>
          </p:cNvPr>
          <p:cNvSpPr>
            <a:spLocks noGrp="1"/>
          </p:cNvSpPr>
          <p:nvPr>
            <p:ph type="body" sz="quarter" idx="21" hasCustomPrompt="1"/>
          </p:nvPr>
        </p:nvSpPr>
        <p:spPr>
          <a:xfrm>
            <a:off x="3451733"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19" name="Text Placeholder 17">
            <a:extLst>
              <a:ext uri="{FF2B5EF4-FFF2-40B4-BE49-F238E27FC236}">
                <a16:creationId xmlns:a16="http://schemas.microsoft.com/office/drawing/2014/main" id="{90954B1A-CAD7-4645-A1B3-1A5EFD54C975}"/>
              </a:ext>
            </a:extLst>
          </p:cNvPr>
          <p:cNvSpPr>
            <a:spLocks noGrp="1"/>
          </p:cNvSpPr>
          <p:nvPr>
            <p:ph type="body" sz="quarter" idx="22" hasCustomPrompt="1"/>
          </p:nvPr>
        </p:nvSpPr>
        <p:spPr>
          <a:xfrm>
            <a:off x="3451733"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28" name="Picture Placeholder 9">
            <a:extLst>
              <a:ext uri="{FF2B5EF4-FFF2-40B4-BE49-F238E27FC236}">
                <a16:creationId xmlns:a16="http://schemas.microsoft.com/office/drawing/2014/main" id="{D517EAC0-89E0-4247-B048-92F65C868A7E}"/>
              </a:ext>
            </a:extLst>
          </p:cNvPr>
          <p:cNvSpPr>
            <a:spLocks noGrp="1"/>
          </p:cNvSpPr>
          <p:nvPr>
            <p:ph type="pic" sz="quarter" idx="38" hasCustomPrompt="1"/>
          </p:nvPr>
        </p:nvSpPr>
        <p:spPr>
          <a:xfrm>
            <a:off x="5891925" y="1153717"/>
            <a:ext cx="1412050" cy="1147276"/>
          </a:xfrm>
          <a:prstGeom prst="rect">
            <a:avLst/>
          </a:prstGeom>
        </p:spPr>
        <p:txBody>
          <a:bodyPr/>
          <a:lstStyle>
            <a:lvl1pPr marL="0" indent="0" algn="ctr">
              <a:buNone/>
              <a:defRPr/>
            </a:lvl1pPr>
          </a:lstStyle>
          <a:p>
            <a:r>
              <a:rPr lang="en-US" dirty="0"/>
              <a:t>Click to add photo</a:t>
            </a:r>
          </a:p>
        </p:txBody>
      </p:sp>
      <p:sp>
        <p:nvSpPr>
          <p:cNvPr id="11" name="Text Placeholder 17">
            <a:extLst>
              <a:ext uri="{FF2B5EF4-FFF2-40B4-BE49-F238E27FC236}">
                <a16:creationId xmlns:a16="http://schemas.microsoft.com/office/drawing/2014/main" id="{7F5710E0-5399-4C8A-9D92-390195CB6F27}"/>
              </a:ext>
            </a:extLst>
          </p:cNvPr>
          <p:cNvSpPr>
            <a:spLocks noGrp="1"/>
          </p:cNvSpPr>
          <p:nvPr>
            <p:ph type="body" sz="quarter" idx="24" hasCustomPrompt="1"/>
          </p:nvPr>
        </p:nvSpPr>
        <p:spPr>
          <a:xfrm>
            <a:off x="5563105"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12" name="Text Placeholder 17">
            <a:extLst>
              <a:ext uri="{FF2B5EF4-FFF2-40B4-BE49-F238E27FC236}">
                <a16:creationId xmlns:a16="http://schemas.microsoft.com/office/drawing/2014/main" id="{019883F1-27DD-46A1-AD71-3AE14256007E}"/>
              </a:ext>
            </a:extLst>
          </p:cNvPr>
          <p:cNvSpPr>
            <a:spLocks noGrp="1"/>
          </p:cNvSpPr>
          <p:nvPr>
            <p:ph type="body" sz="quarter" idx="25" hasCustomPrompt="1"/>
          </p:nvPr>
        </p:nvSpPr>
        <p:spPr>
          <a:xfrm>
            <a:off x="5563105"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29" name="Picture Placeholder 9">
            <a:extLst>
              <a:ext uri="{FF2B5EF4-FFF2-40B4-BE49-F238E27FC236}">
                <a16:creationId xmlns:a16="http://schemas.microsoft.com/office/drawing/2014/main" id="{7847BEB8-AC95-445E-AFB4-34B7658BB992}"/>
              </a:ext>
            </a:extLst>
          </p:cNvPr>
          <p:cNvSpPr>
            <a:spLocks noGrp="1"/>
          </p:cNvSpPr>
          <p:nvPr>
            <p:ph type="pic" sz="quarter" idx="39" hasCustomPrompt="1"/>
          </p:nvPr>
        </p:nvSpPr>
        <p:spPr>
          <a:xfrm>
            <a:off x="8003297" y="1153717"/>
            <a:ext cx="1412049" cy="1147276"/>
          </a:xfrm>
          <a:prstGeom prst="rect">
            <a:avLst/>
          </a:prstGeom>
        </p:spPr>
        <p:txBody>
          <a:bodyPr/>
          <a:lstStyle>
            <a:lvl1pPr marL="0" indent="0" algn="ctr">
              <a:buNone/>
              <a:defRPr/>
            </a:lvl1pPr>
          </a:lstStyle>
          <a:p>
            <a:r>
              <a:rPr lang="en-US" dirty="0"/>
              <a:t>Click to add photo</a:t>
            </a:r>
          </a:p>
        </p:txBody>
      </p:sp>
      <p:sp>
        <p:nvSpPr>
          <p:cNvPr id="14" name="Text Placeholder 17">
            <a:extLst>
              <a:ext uri="{FF2B5EF4-FFF2-40B4-BE49-F238E27FC236}">
                <a16:creationId xmlns:a16="http://schemas.microsoft.com/office/drawing/2014/main" id="{82B5CAB5-1932-4DC0-BBBD-8ABA7C5D5DED}"/>
              </a:ext>
            </a:extLst>
          </p:cNvPr>
          <p:cNvSpPr>
            <a:spLocks noGrp="1"/>
          </p:cNvSpPr>
          <p:nvPr>
            <p:ph type="body" sz="quarter" idx="27" hasCustomPrompt="1"/>
          </p:nvPr>
        </p:nvSpPr>
        <p:spPr>
          <a:xfrm>
            <a:off x="7674476"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15" name="Text Placeholder 17">
            <a:extLst>
              <a:ext uri="{FF2B5EF4-FFF2-40B4-BE49-F238E27FC236}">
                <a16:creationId xmlns:a16="http://schemas.microsoft.com/office/drawing/2014/main" id="{E248F87C-2911-41CB-A4BD-6ECD4E13B8C6}"/>
              </a:ext>
            </a:extLst>
          </p:cNvPr>
          <p:cNvSpPr>
            <a:spLocks noGrp="1"/>
          </p:cNvSpPr>
          <p:nvPr>
            <p:ph type="body" sz="quarter" idx="28" hasCustomPrompt="1"/>
          </p:nvPr>
        </p:nvSpPr>
        <p:spPr>
          <a:xfrm>
            <a:off x="7674476"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7" name="Picture Placeholder 9">
            <a:extLst>
              <a:ext uri="{FF2B5EF4-FFF2-40B4-BE49-F238E27FC236}">
                <a16:creationId xmlns:a16="http://schemas.microsoft.com/office/drawing/2014/main" id="{7B6B3681-1E21-44DA-AADA-F5E638A87423}"/>
              </a:ext>
            </a:extLst>
          </p:cNvPr>
          <p:cNvSpPr>
            <a:spLocks noGrp="1"/>
          </p:cNvSpPr>
          <p:nvPr>
            <p:ph type="pic" sz="quarter" idx="47" hasCustomPrompt="1"/>
          </p:nvPr>
        </p:nvSpPr>
        <p:spPr>
          <a:xfrm>
            <a:off x="10114667" y="1153717"/>
            <a:ext cx="1412049" cy="1147276"/>
          </a:xfrm>
          <a:prstGeom prst="rect">
            <a:avLst/>
          </a:prstGeom>
        </p:spPr>
        <p:txBody>
          <a:bodyPr/>
          <a:lstStyle>
            <a:lvl1pPr marL="0" indent="0" algn="ctr">
              <a:buNone/>
              <a:defRPr/>
            </a:lvl1pPr>
          </a:lstStyle>
          <a:p>
            <a:r>
              <a:rPr lang="en-US" dirty="0"/>
              <a:t>Click to add photo</a:t>
            </a:r>
          </a:p>
        </p:txBody>
      </p:sp>
      <p:sp>
        <p:nvSpPr>
          <p:cNvPr id="33" name="Text Placeholder 17">
            <a:extLst>
              <a:ext uri="{FF2B5EF4-FFF2-40B4-BE49-F238E27FC236}">
                <a16:creationId xmlns:a16="http://schemas.microsoft.com/office/drawing/2014/main" id="{2D88AD4B-15C6-42C2-B9A5-BD645DA67D7E}"/>
              </a:ext>
            </a:extLst>
          </p:cNvPr>
          <p:cNvSpPr>
            <a:spLocks noGrp="1"/>
          </p:cNvSpPr>
          <p:nvPr>
            <p:ph type="body" sz="quarter" idx="43" hasCustomPrompt="1"/>
          </p:nvPr>
        </p:nvSpPr>
        <p:spPr>
          <a:xfrm>
            <a:off x="9785846"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34" name="Text Placeholder 17">
            <a:extLst>
              <a:ext uri="{FF2B5EF4-FFF2-40B4-BE49-F238E27FC236}">
                <a16:creationId xmlns:a16="http://schemas.microsoft.com/office/drawing/2014/main" id="{D79E337C-DD94-4BC6-9F28-69AC04CD2B3E}"/>
              </a:ext>
            </a:extLst>
          </p:cNvPr>
          <p:cNvSpPr>
            <a:spLocks noGrp="1"/>
          </p:cNvSpPr>
          <p:nvPr>
            <p:ph type="body" sz="quarter" idx="44" hasCustomPrompt="1"/>
          </p:nvPr>
        </p:nvSpPr>
        <p:spPr>
          <a:xfrm>
            <a:off x="9785846"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0" name="Picture Placeholder 9">
            <a:extLst>
              <a:ext uri="{FF2B5EF4-FFF2-40B4-BE49-F238E27FC236}">
                <a16:creationId xmlns:a16="http://schemas.microsoft.com/office/drawing/2014/main" id="{B50A84FF-F66B-4AB8-837C-E3025F19E9C0}"/>
              </a:ext>
            </a:extLst>
          </p:cNvPr>
          <p:cNvSpPr>
            <a:spLocks noGrp="1"/>
          </p:cNvSpPr>
          <p:nvPr>
            <p:ph type="pic" sz="quarter" idx="40" hasCustomPrompt="1"/>
          </p:nvPr>
        </p:nvSpPr>
        <p:spPr>
          <a:xfrm>
            <a:off x="3780553" y="3614936"/>
            <a:ext cx="1412050" cy="1147276"/>
          </a:xfrm>
          <a:prstGeom prst="rect">
            <a:avLst/>
          </a:prstGeom>
        </p:spPr>
        <p:txBody>
          <a:bodyPr/>
          <a:lstStyle>
            <a:lvl1pPr marL="0" indent="0" algn="ctr">
              <a:buNone/>
              <a:defRPr/>
            </a:lvl1pPr>
          </a:lstStyle>
          <a:p>
            <a:r>
              <a:rPr lang="en-US" dirty="0"/>
              <a:t>Click to add photo</a:t>
            </a:r>
          </a:p>
        </p:txBody>
      </p:sp>
      <p:sp>
        <p:nvSpPr>
          <p:cNvPr id="17" name="Text Placeholder 17">
            <a:extLst>
              <a:ext uri="{FF2B5EF4-FFF2-40B4-BE49-F238E27FC236}">
                <a16:creationId xmlns:a16="http://schemas.microsoft.com/office/drawing/2014/main" id="{540D9937-87C5-40B3-86E6-F1CBFCA40CA0}"/>
              </a:ext>
            </a:extLst>
          </p:cNvPr>
          <p:cNvSpPr>
            <a:spLocks noGrp="1"/>
          </p:cNvSpPr>
          <p:nvPr>
            <p:ph type="body" sz="quarter" idx="30" hasCustomPrompt="1"/>
          </p:nvPr>
        </p:nvSpPr>
        <p:spPr>
          <a:xfrm>
            <a:off x="3451733" y="4767397"/>
            <a:ext cx="2069691" cy="476403"/>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20" name="Text Placeholder 17">
            <a:extLst>
              <a:ext uri="{FF2B5EF4-FFF2-40B4-BE49-F238E27FC236}">
                <a16:creationId xmlns:a16="http://schemas.microsoft.com/office/drawing/2014/main" id="{C81570DE-3568-4F16-9DF8-269B29DDE60E}"/>
              </a:ext>
            </a:extLst>
          </p:cNvPr>
          <p:cNvSpPr>
            <a:spLocks noGrp="1"/>
          </p:cNvSpPr>
          <p:nvPr>
            <p:ph type="body" sz="quarter" idx="31" hasCustomPrompt="1"/>
          </p:nvPr>
        </p:nvSpPr>
        <p:spPr>
          <a:xfrm>
            <a:off x="3451733" y="5242840"/>
            <a:ext cx="2069691" cy="697196"/>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1" name="Picture Placeholder 9">
            <a:extLst>
              <a:ext uri="{FF2B5EF4-FFF2-40B4-BE49-F238E27FC236}">
                <a16:creationId xmlns:a16="http://schemas.microsoft.com/office/drawing/2014/main" id="{41C26642-ECFF-4F11-B242-BBBA5D672DA0}"/>
              </a:ext>
            </a:extLst>
          </p:cNvPr>
          <p:cNvSpPr>
            <a:spLocks noGrp="1"/>
          </p:cNvSpPr>
          <p:nvPr>
            <p:ph type="pic" sz="quarter" idx="41" hasCustomPrompt="1"/>
          </p:nvPr>
        </p:nvSpPr>
        <p:spPr>
          <a:xfrm>
            <a:off x="5891925" y="3614936"/>
            <a:ext cx="1412050" cy="1147276"/>
          </a:xfrm>
          <a:prstGeom prst="rect">
            <a:avLst/>
          </a:prstGeom>
        </p:spPr>
        <p:txBody>
          <a:bodyPr/>
          <a:lstStyle>
            <a:lvl1pPr marL="0" indent="0" algn="ctr">
              <a:buNone/>
              <a:defRPr/>
            </a:lvl1pPr>
          </a:lstStyle>
          <a:p>
            <a:r>
              <a:rPr lang="en-US" dirty="0"/>
              <a:t>Click to add photo</a:t>
            </a:r>
          </a:p>
        </p:txBody>
      </p:sp>
      <p:sp>
        <p:nvSpPr>
          <p:cNvPr id="22" name="Text Placeholder 17">
            <a:extLst>
              <a:ext uri="{FF2B5EF4-FFF2-40B4-BE49-F238E27FC236}">
                <a16:creationId xmlns:a16="http://schemas.microsoft.com/office/drawing/2014/main" id="{5E4E35F3-EC7A-489D-985F-0CA9F0402B0D}"/>
              </a:ext>
            </a:extLst>
          </p:cNvPr>
          <p:cNvSpPr>
            <a:spLocks noGrp="1"/>
          </p:cNvSpPr>
          <p:nvPr>
            <p:ph type="body" sz="quarter" idx="33" hasCustomPrompt="1"/>
          </p:nvPr>
        </p:nvSpPr>
        <p:spPr>
          <a:xfrm>
            <a:off x="5563105" y="4768651"/>
            <a:ext cx="2069691"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23" name="Text Placeholder 17">
            <a:extLst>
              <a:ext uri="{FF2B5EF4-FFF2-40B4-BE49-F238E27FC236}">
                <a16:creationId xmlns:a16="http://schemas.microsoft.com/office/drawing/2014/main" id="{55AFBE6C-8E28-48EC-8798-5E463B8E47ED}"/>
              </a:ext>
            </a:extLst>
          </p:cNvPr>
          <p:cNvSpPr>
            <a:spLocks noGrp="1"/>
          </p:cNvSpPr>
          <p:nvPr>
            <p:ph type="body" sz="quarter" idx="34" hasCustomPrompt="1"/>
          </p:nvPr>
        </p:nvSpPr>
        <p:spPr>
          <a:xfrm>
            <a:off x="5563105" y="5243800"/>
            <a:ext cx="2069691" cy="695361"/>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2" name="Picture Placeholder 9">
            <a:extLst>
              <a:ext uri="{FF2B5EF4-FFF2-40B4-BE49-F238E27FC236}">
                <a16:creationId xmlns:a16="http://schemas.microsoft.com/office/drawing/2014/main" id="{BCC40003-8966-4A03-9C79-EB95966FFE0C}"/>
              </a:ext>
            </a:extLst>
          </p:cNvPr>
          <p:cNvSpPr>
            <a:spLocks noGrp="1"/>
          </p:cNvSpPr>
          <p:nvPr>
            <p:ph type="pic" sz="quarter" idx="42" hasCustomPrompt="1"/>
          </p:nvPr>
        </p:nvSpPr>
        <p:spPr>
          <a:xfrm>
            <a:off x="8003297" y="3614936"/>
            <a:ext cx="1412049" cy="1147276"/>
          </a:xfrm>
          <a:prstGeom prst="rect">
            <a:avLst/>
          </a:prstGeom>
        </p:spPr>
        <p:txBody>
          <a:bodyPr/>
          <a:lstStyle>
            <a:lvl1pPr marL="0" indent="0" algn="ctr">
              <a:buNone/>
              <a:defRPr/>
            </a:lvl1pPr>
          </a:lstStyle>
          <a:p>
            <a:r>
              <a:rPr lang="en-US" dirty="0"/>
              <a:t>Click to add photo</a:t>
            </a:r>
          </a:p>
        </p:txBody>
      </p:sp>
      <p:sp>
        <p:nvSpPr>
          <p:cNvPr id="25" name="Text Placeholder 17">
            <a:extLst>
              <a:ext uri="{FF2B5EF4-FFF2-40B4-BE49-F238E27FC236}">
                <a16:creationId xmlns:a16="http://schemas.microsoft.com/office/drawing/2014/main" id="{023FE51B-CC62-42E7-BCF7-123DB0B9244A}"/>
              </a:ext>
            </a:extLst>
          </p:cNvPr>
          <p:cNvSpPr>
            <a:spLocks noGrp="1"/>
          </p:cNvSpPr>
          <p:nvPr>
            <p:ph type="body" sz="quarter" idx="36" hasCustomPrompt="1"/>
          </p:nvPr>
        </p:nvSpPr>
        <p:spPr>
          <a:xfrm>
            <a:off x="7674476" y="4768651"/>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26" name="Text Placeholder 17">
            <a:extLst>
              <a:ext uri="{FF2B5EF4-FFF2-40B4-BE49-F238E27FC236}">
                <a16:creationId xmlns:a16="http://schemas.microsoft.com/office/drawing/2014/main" id="{3CA6C07A-2E37-4897-AF99-5152B241E380}"/>
              </a:ext>
            </a:extLst>
          </p:cNvPr>
          <p:cNvSpPr>
            <a:spLocks noGrp="1"/>
          </p:cNvSpPr>
          <p:nvPr>
            <p:ph type="body" sz="quarter" idx="37" hasCustomPrompt="1"/>
          </p:nvPr>
        </p:nvSpPr>
        <p:spPr>
          <a:xfrm>
            <a:off x="7674476" y="5243800"/>
            <a:ext cx="2069690" cy="695361"/>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8" name="Picture Placeholder 9">
            <a:extLst>
              <a:ext uri="{FF2B5EF4-FFF2-40B4-BE49-F238E27FC236}">
                <a16:creationId xmlns:a16="http://schemas.microsoft.com/office/drawing/2014/main" id="{026B0125-C5D1-4397-BA37-9D1FCB7DA71E}"/>
              </a:ext>
            </a:extLst>
          </p:cNvPr>
          <p:cNvSpPr>
            <a:spLocks noGrp="1"/>
          </p:cNvSpPr>
          <p:nvPr>
            <p:ph type="pic" sz="quarter" idx="48" hasCustomPrompt="1"/>
          </p:nvPr>
        </p:nvSpPr>
        <p:spPr>
          <a:xfrm>
            <a:off x="10114667" y="3614936"/>
            <a:ext cx="1412049" cy="1147276"/>
          </a:xfrm>
          <a:prstGeom prst="rect">
            <a:avLst/>
          </a:prstGeom>
        </p:spPr>
        <p:txBody>
          <a:bodyPr/>
          <a:lstStyle>
            <a:lvl1pPr marL="0" indent="0" algn="ctr">
              <a:buNone/>
              <a:defRPr/>
            </a:lvl1pPr>
          </a:lstStyle>
          <a:p>
            <a:r>
              <a:rPr lang="en-US" dirty="0"/>
              <a:t>Click to add photo</a:t>
            </a:r>
          </a:p>
        </p:txBody>
      </p:sp>
      <p:sp>
        <p:nvSpPr>
          <p:cNvPr id="35" name="Text Placeholder 17">
            <a:extLst>
              <a:ext uri="{FF2B5EF4-FFF2-40B4-BE49-F238E27FC236}">
                <a16:creationId xmlns:a16="http://schemas.microsoft.com/office/drawing/2014/main" id="{A57BE95A-45E1-4F78-9162-0D9005657D71}"/>
              </a:ext>
            </a:extLst>
          </p:cNvPr>
          <p:cNvSpPr>
            <a:spLocks noGrp="1"/>
          </p:cNvSpPr>
          <p:nvPr>
            <p:ph type="body" sz="quarter" idx="45" hasCustomPrompt="1"/>
          </p:nvPr>
        </p:nvSpPr>
        <p:spPr>
          <a:xfrm>
            <a:off x="9785846" y="4768651"/>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36" name="Text Placeholder 17">
            <a:extLst>
              <a:ext uri="{FF2B5EF4-FFF2-40B4-BE49-F238E27FC236}">
                <a16:creationId xmlns:a16="http://schemas.microsoft.com/office/drawing/2014/main" id="{EF2F2B86-E2A2-406A-9EED-2FBD66017988}"/>
              </a:ext>
            </a:extLst>
          </p:cNvPr>
          <p:cNvSpPr>
            <a:spLocks noGrp="1"/>
          </p:cNvSpPr>
          <p:nvPr>
            <p:ph type="body" sz="quarter" idx="46" hasCustomPrompt="1"/>
          </p:nvPr>
        </p:nvSpPr>
        <p:spPr>
          <a:xfrm>
            <a:off x="9785846" y="5243800"/>
            <a:ext cx="2069690" cy="695361"/>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5" name="Date Placeholder 4">
            <a:extLst>
              <a:ext uri="{FF2B5EF4-FFF2-40B4-BE49-F238E27FC236}">
                <a16:creationId xmlns:a16="http://schemas.microsoft.com/office/drawing/2014/main" id="{5B91FF20-37AD-4448-896C-C37172D16263}"/>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376AF771-F500-4564-96BB-2AC1F13F9D3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9254F218-0E34-408C-AB25-76184E9ACC54}"/>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677729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3FB4E19-B10C-43FA-AB4B-5D0396BD64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cap="all" spc="150" baseline="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3E5C552B-0CAD-4920-B258-233A9F86DF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cap="all" spc="150" baseline="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CE983FFB-15A3-4B11-A130-4565577A3F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cap="all" spc="150" baseline="0">
                <a:solidFill>
                  <a:schemeClr val="tx1">
                    <a:tint val="75000"/>
                  </a:schemeClr>
                </a:solidFill>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3587109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2" r:id="rId7"/>
    <p:sldLayoutId id="2147483663" r:id="rId8"/>
    <p:sldLayoutId id="2147483656" r:id="rId9"/>
    <p:sldLayoutId id="2147483657" r:id="rId10"/>
    <p:sldLayoutId id="2147483664" r:id="rId11"/>
    <p:sldLayoutId id="2147483658" r:id="rId12"/>
    <p:sldLayoutId id="2147483659" r:id="rId13"/>
    <p:sldLayoutId id="2147483660" r:id="rId14"/>
    <p:sldLayoutId id="2147483661" r:id="rId1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hyperlink" Target="https://www.hhs.gov/ohrp/regulations-and-policy/regulations/45-cfr-46/common-rule-subpart-a-46104/index.html"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s://files.eric.ed.gov/fulltext/ED326149.pdf" TargetMode="External"/><Relationship Id="rId2" Type="http://schemas.openxmlformats.org/officeDocument/2006/relationships/hyperlink" Target="https://www.aaup.org/report/statement-teaching-evaluation" TargetMode="External"/><Relationship Id="rId1" Type="http://schemas.openxmlformats.org/officeDocument/2006/relationships/slideLayout" Target="../slideLayouts/slideLayout12.xml"/><Relationship Id="rId4" Type="http://schemas.openxmlformats.org/officeDocument/2006/relationships/hyperlink" Target="https://files.eric.ed.gov/fulltext/EJ938568.pdf"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D64C50-A740-468A-8AB6-F949358D80A6}"/>
              </a:ext>
            </a:extLst>
          </p:cNvPr>
          <p:cNvSpPr>
            <a:spLocks noGrp="1"/>
          </p:cNvSpPr>
          <p:nvPr>
            <p:ph type="title"/>
          </p:nvPr>
        </p:nvSpPr>
        <p:spPr>
          <a:xfrm>
            <a:off x="651769" y="1541068"/>
            <a:ext cx="5278514" cy="2862225"/>
          </a:xfrm>
        </p:spPr>
        <p:txBody>
          <a:bodyPr/>
          <a:lstStyle/>
          <a:p>
            <a:r>
              <a:rPr lang="en-US" b="1" dirty="0"/>
              <a:t>Steady courses in a sea of change: </a:t>
            </a:r>
            <a:r>
              <a:rPr lang="en-US" sz="3200" dirty="0"/>
              <a:t>analysis of student ratings pre-post pandemic</a:t>
            </a:r>
          </a:p>
        </p:txBody>
      </p:sp>
      <p:sp>
        <p:nvSpPr>
          <p:cNvPr id="5" name="Text Placeholder 4">
            <a:extLst>
              <a:ext uri="{FF2B5EF4-FFF2-40B4-BE49-F238E27FC236}">
                <a16:creationId xmlns:a16="http://schemas.microsoft.com/office/drawing/2014/main" id="{28F94A06-38B8-4C8F-ABF0-FB763704D01F}"/>
              </a:ext>
            </a:extLst>
          </p:cNvPr>
          <p:cNvSpPr>
            <a:spLocks noGrp="1"/>
          </p:cNvSpPr>
          <p:nvPr>
            <p:ph type="body" sz="quarter" idx="10"/>
          </p:nvPr>
        </p:nvSpPr>
        <p:spPr>
          <a:xfrm>
            <a:off x="685636" y="4580003"/>
            <a:ext cx="5278514" cy="618142"/>
          </a:xfrm>
        </p:spPr>
        <p:txBody>
          <a:bodyPr/>
          <a:lstStyle/>
          <a:p>
            <a:r>
              <a:rPr lang="en-US" b="1" dirty="0"/>
              <a:t>Andria F. Schwegler</a:t>
            </a:r>
          </a:p>
          <a:p>
            <a:r>
              <a:rPr lang="en-US" b="1" dirty="0"/>
              <a:t>Associate Professor of Psychology</a:t>
            </a:r>
          </a:p>
        </p:txBody>
      </p:sp>
      <p:pic>
        <p:nvPicPr>
          <p:cNvPr id="7" name="Picture Placeholder 6" descr="A picture containing sandy, distance">
            <a:extLst>
              <a:ext uri="{FF2B5EF4-FFF2-40B4-BE49-F238E27FC236}">
                <a16:creationId xmlns:a16="http://schemas.microsoft.com/office/drawing/2014/main" id="{5A492D51-4DBA-40BC-82AA-A33BD0D3F740}"/>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val="0"/>
              </a:ext>
            </a:extLst>
          </a:blip>
          <a:srcRect/>
          <a:stretch/>
        </p:blipFill>
        <p:spPr>
          <a:xfrm>
            <a:off x="8143875" y="947737"/>
            <a:ext cx="4048124" cy="4962525"/>
          </a:xfrm>
        </p:spPr>
      </p:pic>
      <p:sp>
        <p:nvSpPr>
          <p:cNvPr id="34" name="Rectangle 33">
            <a:extLst>
              <a:ext uri="{FF2B5EF4-FFF2-40B4-BE49-F238E27FC236}">
                <a16:creationId xmlns:a16="http://schemas.microsoft.com/office/drawing/2014/main" id="{106CDEB7-77E8-4351-9B76-07896E7317C0}"/>
              </a:ext>
              <a:ext uri="{C183D7F6-B498-43B3-948B-1728B52AA6E4}">
                <adec:decorative xmlns:adec="http://schemas.microsoft.com/office/drawing/2017/decorative" val="1"/>
              </a:ext>
            </a:extLst>
          </p:cNvPr>
          <p:cNvSpPr/>
          <p:nvPr/>
        </p:nvSpPr>
        <p:spPr>
          <a:xfrm>
            <a:off x="6696075" y="0"/>
            <a:ext cx="2895600"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9C131226-C5D9-987D-C9D8-4E6191968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460" y="5536780"/>
            <a:ext cx="2755879" cy="940869"/>
          </a:xfrm>
          <a:prstGeom prst="rect">
            <a:avLst/>
          </a:prstGeom>
          <a:ln>
            <a:solidFill>
              <a:schemeClr val="tx1"/>
            </a:solidFill>
          </a:ln>
        </p:spPr>
      </p:pic>
    </p:spTree>
    <p:extLst>
      <p:ext uri="{BB962C8B-B14F-4D97-AF65-F5344CB8AC3E}">
        <p14:creationId xmlns:p14="http://schemas.microsoft.com/office/powerpoint/2010/main" val="972569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32416A3-39EF-4CBE-943D-C79C22FDDC46}"/>
              </a:ext>
            </a:extLst>
          </p:cNvPr>
          <p:cNvSpPr>
            <a:spLocks noGrp="1"/>
          </p:cNvSpPr>
          <p:nvPr>
            <p:ph type="title"/>
          </p:nvPr>
        </p:nvSpPr>
        <p:spPr>
          <a:xfrm>
            <a:off x="838200" y="649956"/>
            <a:ext cx="10515600" cy="726137"/>
          </a:xfrm>
        </p:spPr>
        <p:txBody>
          <a:bodyPr/>
          <a:lstStyle/>
          <a:p>
            <a:r>
              <a:rPr lang="en-US" dirty="0"/>
              <a:t>Student ratings of instruction</a:t>
            </a:r>
          </a:p>
        </p:txBody>
      </p:sp>
      <p:sp>
        <p:nvSpPr>
          <p:cNvPr id="5" name="Text Placeholder 4">
            <a:extLst>
              <a:ext uri="{FF2B5EF4-FFF2-40B4-BE49-F238E27FC236}">
                <a16:creationId xmlns:a16="http://schemas.microsoft.com/office/drawing/2014/main" id="{01AFBEB7-A9AF-468F-820B-D9077A7D0BA1}"/>
              </a:ext>
            </a:extLst>
          </p:cNvPr>
          <p:cNvSpPr>
            <a:spLocks noGrp="1"/>
          </p:cNvSpPr>
          <p:nvPr>
            <p:ph type="body" sz="quarter" idx="13"/>
          </p:nvPr>
        </p:nvSpPr>
        <p:spPr>
          <a:xfrm>
            <a:off x="1753201" y="2063837"/>
            <a:ext cx="2571750" cy="422365"/>
          </a:xfrm>
        </p:spPr>
        <p:txBody>
          <a:bodyPr>
            <a:normAutofit/>
          </a:bodyPr>
          <a:lstStyle/>
          <a:p>
            <a:r>
              <a:rPr lang="en-US" b="1" dirty="0"/>
              <a:t>Recommendations</a:t>
            </a:r>
          </a:p>
        </p:txBody>
      </p:sp>
      <p:sp>
        <p:nvSpPr>
          <p:cNvPr id="24" name="Text Placeholder 23">
            <a:extLst>
              <a:ext uri="{FF2B5EF4-FFF2-40B4-BE49-F238E27FC236}">
                <a16:creationId xmlns:a16="http://schemas.microsoft.com/office/drawing/2014/main" id="{B127C79B-F024-434C-825D-15CEE80923F4}"/>
              </a:ext>
            </a:extLst>
          </p:cNvPr>
          <p:cNvSpPr>
            <a:spLocks noGrp="1"/>
          </p:cNvSpPr>
          <p:nvPr>
            <p:ph type="body" sz="quarter" idx="16"/>
          </p:nvPr>
        </p:nvSpPr>
        <p:spPr>
          <a:xfrm>
            <a:off x="820352" y="2486203"/>
            <a:ext cx="4437448" cy="3325723"/>
          </a:xfrm>
        </p:spPr>
        <p:txBody>
          <a:bodyPr/>
          <a:lstStyle/>
          <a:p>
            <a:pPr algn="ctr"/>
            <a:r>
              <a:rPr lang="en-US" sz="1800" b="1" dirty="0"/>
              <a:t>“Although SETs are biased, totally abandoning them would deprive not only students of their voice with regard to teaching quality but also instructors of information they might find useful” (Stroebe, 2020, p. 290).</a:t>
            </a:r>
          </a:p>
        </p:txBody>
      </p:sp>
      <p:sp>
        <p:nvSpPr>
          <p:cNvPr id="25" name="Text Placeholder 24">
            <a:extLst>
              <a:ext uri="{FF2B5EF4-FFF2-40B4-BE49-F238E27FC236}">
                <a16:creationId xmlns:a16="http://schemas.microsoft.com/office/drawing/2014/main" id="{1F231637-753A-4454-98CA-FD968C0D940C}"/>
              </a:ext>
            </a:extLst>
          </p:cNvPr>
          <p:cNvSpPr>
            <a:spLocks noGrp="1"/>
          </p:cNvSpPr>
          <p:nvPr>
            <p:ph type="body" sz="quarter" idx="17"/>
          </p:nvPr>
        </p:nvSpPr>
        <p:spPr>
          <a:xfrm>
            <a:off x="6450379" y="2495905"/>
            <a:ext cx="4626293" cy="3325723"/>
          </a:xfrm>
        </p:spPr>
        <p:txBody>
          <a:bodyPr/>
          <a:lstStyle/>
          <a:p>
            <a:r>
              <a:rPr lang="en-US" dirty="0"/>
              <a:t>SRIs are only </a:t>
            </a:r>
            <a:r>
              <a:rPr lang="en-US" b="1" dirty="0"/>
              <a:t>one component of assessment </a:t>
            </a:r>
            <a:r>
              <a:rPr lang="en-US" dirty="0"/>
              <a:t>(AAUP, 1975). Other approaches include…</a:t>
            </a:r>
          </a:p>
          <a:p>
            <a:pPr marL="285750" indent="-285750">
              <a:lnSpc>
                <a:spcPct val="100000"/>
              </a:lnSpc>
              <a:buFont typeface="Arial" panose="020B0604020202020204" pitchFamily="34" charset="0"/>
              <a:buChar char="•"/>
            </a:pPr>
            <a:r>
              <a:rPr lang="en-US" dirty="0"/>
              <a:t>Assessment of student learning</a:t>
            </a:r>
          </a:p>
          <a:p>
            <a:pPr marL="285750" indent="-285750">
              <a:lnSpc>
                <a:spcPct val="100000"/>
              </a:lnSpc>
              <a:buFont typeface="Arial" panose="020B0604020202020204" pitchFamily="34" charset="0"/>
              <a:buChar char="•"/>
            </a:pPr>
            <a:r>
              <a:rPr lang="en-US" dirty="0"/>
              <a:t>Supervisor and/or peer observation</a:t>
            </a:r>
          </a:p>
          <a:p>
            <a:pPr marL="285750" indent="-285750">
              <a:lnSpc>
                <a:spcPct val="100000"/>
              </a:lnSpc>
              <a:buFont typeface="Arial" panose="020B0604020202020204" pitchFamily="34" charset="0"/>
              <a:buChar char="•"/>
            </a:pPr>
            <a:r>
              <a:rPr lang="en-US" dirty="0"/>
              <a:t>Self-evaluation</a:t>
            </a:r>
          </a:p>
          <a:p>
            <a:pPr marL="285750" indent="-285750">
              <a:lnSpc>
                <a:spcPct val="100000"/>
              </a:lnSpc>
              <a:buFont typeface="Arial" panose="020B0604020202020204" pitchFamily="34" charset="0"/>
              <a:buChar char="•"/>
            </a:pPr>
            <a:r>
              <a:rPr lang="en-US" dirty="0"/>
              <a:t>Review of instructional artifacts (activities, materials, tests)</a:t>
            </a:r>
          </a:p>
          <a:p>
            <a:pPr>
              <a:lnSpc>
                <a:spcPct val="100000"/>
              </a:lnSpc>
            </a:pPr>
            <a:r>
              <a:rPr lang="en-US" dirty="0"/>
              <a:t>SRIs can be </a:t>
            </a:r>
            <a:r>
              <a:rPr lang="en-US" b="1" dirty="0"/>
              <a:t>examined</a:t>
            </a:r>
            <a:r>
              <a:rPr lang="en-US" dirty="0"/>
              <a:t> </a:t>
            </a:r>
            <a:r>
              <a:rPr lang="en-US" b="1" dirty="0"/>
              <a:t>within instructor </a:t>
            </a:r>
            <a:r>
              <a:rPr lang="en-US" dirty="0"/>
              <a:t>instead of between instructors. </a:t>
            </a:r>
          </a:p>
          <a:p>
            <a:pPr>
              <a:lnSpc>
                <a:spcPct val="100000"/>
              </a:lnSpc>
            </a:pPr>
            <a:endParaRPr lang="en-US" dirty="0"/>
          </a:p>
        </p:txBody>
      </p:sp>
      <p:sp>
        <p:nvSpPr>
          <p:cNvPr id="2" name="Date Placeholder 1">
            <a:extLst>
              <a:ext uri="{FF2B5EF4-FFF2-40B4-BE49-F238E27FC236}">
                <a16:creationId xmlns:a16="http://schemas.microsoft.com/office/drawing/2014/main" id="{37FF388F-9D72-4A3F-AB51-11B7B65E7682}"/>
              </a:ext>
            </a:extLst>
          </p:cNvPr>
          <p:cNvSpPr>
            <a:spLocks noGrp="1"/>
          </p:cNvSpPr>
          <p:nvPr>
            <p:ph type="dt" sz="half" idx="10"/>
          </p:nvPr>
        </p:nvSpPr>
        <p:spPr>
          <a:xfrm>
            <a:off x="838200" y="6356350"/>
            <a:ext cx="2971800" cy="365125"/>
          </a:xfrm>
        </p:spPr>
        <p:txBody>
          <a:bodyPr/>
          <a:lstStyle/>
          <a:p>
            <a:r>
              <a:rPr lang="en-US" dirty="0"/>
              <a:t>2023 Symposium on data for </a:t>
            </a:r>
            <a:r>
              <a:rPr lang="en-US" dirty="0" err="1"/>
              <a:t>qa</a:t>
            </a:r>
            <a:r>
              <a:rPr lang="en-US" dirty="0"/>
              <a:t> </a:t>
            </a:r>
          </a:p>
        </p:txBody>
      </p:sp>
      <p:sp>
        <p:nvSpPr>
          <p:cNvPr id="3" name="Footer Placeholder 2">
            <a:extLst>
              <a:ext uri="{FF2B5EF4-FFF2-40B4-BE49-F238E27FC236}">
                <a16:creationId xmlns:a16="http://schemas.microsoft.com/office/drawing/2014/main" id="{E5FF7585-B3E6-4301-983E-6C7185A7358E}"/>
              </a:ext>
            </a:extLst>
          </p:cNvPr>
          <p:cNvSpPr>
            <a:spLocks noGrp="1"/>
          </p:cNvSpPr>
          <p:nvPr>
            <p:ph type="ftr" sz="quarter" idx="11"/>
          </p:nvPr>
        </p:nvSpPr>
        <p:spPr>
          <a:xfrm>
            <a:off x="4038600" y="6356350"/>
            <a:ext cx="4114800" cy="365125"/>
          </a:xfrm>
        </p:spPr>
        <p:txBody>
          <a:bodyPr/>
          <a:lstStyle/>
          <a:p>
            <a:r>
              <a:rPr lang="en-US" dirty="0"/>
              <a:t>Steady courses in a sea of change</a:t>
            </a:r>
          </a:p>
        </p:txBody>
      </p:sp>
      <p:sp>
        <p:nvSpPr>
          <p:cNvPr id="4" name="Slide Number Placeholder 3">
            <a:extLst>
              <a:ext uri="{FF2B5EF4-FFF2-40B4-BE49-F238E27FC236}">
                <a16:creationId xmlns:a16="http://schemas.microsoft.com/office/drawing/2014/main" id="{7E375B46-1A54-44B9-BDCF-97B4D6758E70}"/>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10</a:t>
            </a:fld>
            <a:endParaRPr lang="en-US" dirty="0"/>
          </a:p>
        </p:txBody>
      </p:sp>
      <p:sp>
        <p:nvSpPr>
          <p:cNvPr id="6" name="Text Placeholder 4">
            <a:extLst>
              <a:ext uri="{FF2B5EF4-FFF2-40B4-BE49-F238E27FC236}">
                <a16:creationId xmlns:a16="http://schemas.microsoft.com/office/drawing/2014/main" id="{E0A0C130-5931-1047-19BE-D45E8A56487B}"/>
              </a:ext>
            </a:extLst>
          </p:cNvPr>
          <p:cNvSpPr txBox="1">
            <a:spLocks/>
          </p:cNvSpPr>
          <p:nvPr/>
        </p:nvSpPr>
        <p:spPr>
          <a:xfrm>
            <a:off x="6450379" y="2063837"/>
            <a:ext cx="4903421" cy="42236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200" baseline="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Strategies</a:t>
            </a:r>
          </a:p>
        </p:txBody>
      </p:sp>
    </p:spTree>
    <p:extLst>
      <p:ext uri="{BB962C8B-B14F-4D97-AF65-F5344CB8AC3E}">
        <p14:creationId xmlns:p14="http://schemas.microsoft.com/office/powerpoint/2010/main" val="65715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18" descr="Close up of sand">
            <a:extLst>
              <a:ext uri="{FF2B5EF4-FFF2-40B4-BE49-F238E27FC236}">
                <a16:creationId xmlns:a16="http://schemas.microsoft.com/office/drawing/2014/main" id="{3318E8FD-B2BA-FEC8-3632-32FAD4F68C33}"/>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val="0"/>
              </a:ext>
            </a:extLst>
          </a:blip>
          <a:srcRect l="2102" r="2102"/>
          <a:stretch/>
        </p:blipFill>
        <p:spPr>
          <a:xfrm>
            <a:off x="598488" y="598488"/>
            <a:ext cx="9645650" cy="5661025"/>
          </a:xfrm>
        </p:spPr>
      </p:pic>
      <p:sp>
        <p:nvSpPr>
          <p:cNvPr id="24" name="Title 23">
            <a:extLst>
              <a:ext uri="{FF2B5EF4-FFF2-40B4-BE49-F238E27FC236}">
                <a16:creationId xmlns:a16="http://schemas.microsoft.com/office/drawing/2014/main" id="{3413C595-4D01-4997-9A0A-E7606687AB79}"/>
              </a:ext>
            </a:extLst>
          </p:cNvPr>
          <p:cNvSpPr>
            <a:spLocks noGrp="1"/>
          </p:cNvSpPr>
          <p:nvPr>
            <p:ph type="title"/>
          </p:nvPr>
        </p:nvSpPr>
        <p:spPr>
          <a:xfrm>
            <a:off x="5910350" y="3443968"/>
            <a:ext cx="6281650" cy="1385727"/>
          </a:xfrm>
        </p:spPr>
        <p:txBody>
          <a:bodyPr/>
          <a:lstStyle/>
          <a:p>
            <a:r>
              <a:rPr lang="en-US" sz="2800" dirty="0"/>
              <a:t>Assembling the evidence</a:t>
            </a:r>
          </a:p>
        </p:txBody>
      </p:sp>
      <p:sp>
        <p:nvSpPr>
          <p:cNvPr id="16" name="Text Placeholder 15">
            <a:extLst>
              <a:ext uri="{FF2B5EF4-FFF2-40B4-BE49-F238E27FC236}">
                <a16:creationId xmlns:a16="http://schemas.microsoft.com/office/drawing/2014/main" id="{D7D3E7A5-4BD8-44AD-B116-D2CED7043DD7}"/>
              </a:ext>
            </a:extLst>
          </p:cNvPr>
          <p:cNvSpPr>
            <a:spLocks noGrp="1"/>
          </p:cNvSpPr>
          <p:nvPr>
            <p:ph type="body" sz="quarter" idx="16"/>
          </p:nvPr>
        </p:nvSpPr>
        <p:spPr>
          <a:xfrm>
            <a:off x="5910351" y="4829695"/>
            <a:ext cx="6281650" cy="889459"/>
          </a:xfrm>
        </p:spPr>
        <p:txBody>
          <a:bodyPr/>
          <a:lstStyle/>
          <a:p>
            <a:r>
              <a:rPr lang="en-US" dirty="0"/>
              <a:t>Imposing Order on Chaos</a:t>
            </a:r>
          </a:p>
        </p:txBody>
      </p:sp>
    </p:spTree>
    <p:extLst>
      <p:ext uri="{BB962C8B-B14F-4D97-AF65-F5344CB8AC3E}">
        <p14:creationId xmlns:p14="http://schemas.microsoft.com/office/powerpoint/2010/main" val="66493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3C4CC1D7-A91E-4CD5-B051-0B202E09ACE0}"/>
              </a:ext>
            </a:extLst>
          </p:cNvPr>
          <p:cNvSpPr>
            <a:spLocks noGrp="1"/>
          </p:cNvSpPr>
          <p:nvPr>
            <p:ph type="title"/>
          </p:nvPr>
        </p:nvSpPr>
        <p:spPr>
          <a:xfrm>
            <a:off x="838200" y="498928"/>
            <a:ext cx="10515600" cy="567872"/>
          </a:xfrm>
        </p:spPr>
        <p:txBody>
          <a:bodyPr/>
          <a:lstStyle/>
          <a:p>
            <a:r>
              <a:rPr lang="en-US" dirty="0"/>
              <a:t>assembling the evidence</a:t>
            </a:r>
          </a:p>
        </p:txBody>
      </p:sp>
      <p:sp>
        <p:nvSpPr>
          <p:cNvPr id="14" name="Text Placeholder 13">
            <a:extLst>
              <a:ext uri="{FF2B5EF4-FFF2-40B4-BE49-F238E27FC236}">
                <a16:creationId xmlns:a16="http://schemas.microsoft.com/office/drawing/2014/main" id="{5C73BB6C-294B-4A13-AFEB-58CFBE6EDC0E}"/>
              </a:ext>
            </a:extLst>
          </p:cNvPr>
          <p:cNvSpPr>
            <a:spLocks noGrp="1"/>
          </p:cNvSpPr>
          <p:nvPr>
            <p:ph type="body" sz="quarter" idx="15"/>
          </p:nvPr>
        </p:nvSpPr>
        <p:spPr>
          <a:xfrm>
            <a:off x="727843" y="2434147"/>
            <a:ext cx="1826631" cy="776287"/>
          </a:xfrm>
        </p:spPr>
        <p:txBody>
          <a:bodyPr/>
          <a:lstStyle/>
          <a:p>
            <a:pPr algn="ctr"/>
            <a:r>
              <a:rPr lang="en-US" b="1" dirty="0">
                <a:effectLst>
                  <a:outerShdw blurRad="38100" dist="38100" dir="2700000" algn="tl">
                    <a:srgbClr val="000000">
                      <a:alpha val="43137"/>
                    </a:srgbClr>
                  </a:outerShdw>
                </a:effectLst>
              </a:rPr>
              <a:t>Noticing a trend</a:t>
            </a:r>
          </a:p>
        </p:txBody>
      </p:sp>
      <p:sp>
        <p:nvSpPr>
          <p:cNvPr id="19" name="Text Placeholder 18">
            <a:extLst>
              <a:ext uri="{FF2B5EF4-FFF2-40B4-BE49-F238E27FC236}">
                <a16:creationId xmlns:a16="http://schemas.microsoft.com/office/drawing/2014/main" id="{E6F35BA7-9C1A-47BD-9F51-FF505471E934}"/>
              </a:ext>
            </a:extLst>
          </p:cNvPr>
          <p:cNvSpPr>
            <a:spLocks noGrp="1"/>
          </p:cNvSpPr>
          <p:nvPr>
            <p:ph type="body" sz="quarter" idx="20"/>
          </p:nvPr>
        </p:nvSpPr>
        <p:spPr>
          <a:xfrm>
            <a:off x="727843" y="3267049"/>
            <a:ext cx="1826631" cy="1527689"/>
          </a:xfrm>
        </p:spPr>
        <p:txBody>
          <a:bodyPr/>
          <a:lstStyle/>
          <a:p>
            <a:r>
              <a:rPr lang="en-US" b="1" dirty="0"/>
              <a:t>I review my SRIs each semester.</a:t>
            </a:r>
          </a:p>
          <a:p>
            <a:endParaRPr lang="en-US" b="1" dirty="0"/>
          </a:p>
          <a:p>
            <a:r>
              <a:rPr lang="en-US" b="1" dirty="0"/>
              <a:t>Ratings seemed to be increasing though no major changes to courses.</a:t>
            </a:r>
          </a:p>
        </p:txBody>
      </p:sp>
      <p:sp>
        <p:nvSpPr>
          <p:cNvPr id="65" name="Text Placeholder 64">
            <a:extLst>
              <a:ext uri="{FF2B5EF4-FFF2-40B4-BE49-F238E27FC236}">
                <a16:creationId xmlns:a16="http://schemas.microsoft.com/office/drawing/2014/main" id="{56983C54-58DE-4EC6-A4F8-CC5E0956C55F}"/>
              </a:ext>
            </a:extLst>
          </p:cNvPr>
          <p:cNvSpPr>
            <a:spLocks noGrp="1"/>
          </p:cNvSpPr>
          <p:nvPr>
            <p:ph type="body" sz="quarter" idx="21"/>
          </p:nvPr>
        </p:nvSpPr>
        <p:spPr>
          <a:xfrm>
            <a:off x="2952111" y="2443870"/>
            <a:ext cx="1826631" cy="776287"/>
          </a:xfrm>
        </p:spPr>
        <p:txBody>
          <a:bodyPr/>
          <a:lstStyle/>
          <a:p>
            <a:pPr algn="ctr"/>
            <a:r>
              <a:rPr lang="en-US" b="1" dirty="0">
                <a:effectLst>
                  <a:outerShdw blurRad="38100" dist="38100" dir="2700000" algn="tl">
                    <a:srgbClr val="000000">
                      <a:alpha val="43137"/>
                    </a:srgbClr>
                  </a:outerShdw>
                </a:effectLst>
              </a:rPr>
              <a:t>Making time to explore</a:t>
            </a:r>
          </a:p>
        </p:txBody>
      </p:sp>
      <p:sp>
        <p:nvSpPr>
          <p:cNvPr id="66" name="Text Placeholder 65">
            <a:extLst>
              <a:ext uri="{FF2B5EF4-FFF2-40B4-BE49-F238E27FC236}">
                <a16:creationId xmlns:a16="http://schemas.microsoft.com/office/drawing/2014/main" id="{69FD5778-FBC3-4719-B73E-FDA8CD3E6F78}"/>
              </a:ext>
            </a:extLst>
          </p:cNvPr>
          <p:cNvSpPr>
            <a:spLocks noGrp="1"/>
          </p:cNvSpPr>
          <p:nvPr>
            <p:ph type="body" sz="quarter" idx="22"/>
          </p:nvPr>
        </p:nvSpPr>
        <p:spPr>
          <a:xfrm>
            <a:off x="2952111" y="3276772"/>
            <a:ext cx="1826631" cy="1527689"/>
          </a:xfrm>
        </p:spPr>
        <p:txBody>
          <a:bodyPr/>
          <a:lstStyle/>
          <a:p>
            <a:r>
              <a:rPr lang="en-US" b="1" dirty="0"/>
              <a:t>Post-tenure review provided an opportunity to investigate my suspicion.</a:t>
            </a:r>
          </a:p>
        </p:txBody>
      </p:sp>
      <p:sp>
        <p:nvSpPr>
          <p:cNvPr id="67" name="Text Placeholder 66">
            <a:extLst>
              <a:ext uri="{FF2B5EF4-FFF2-40B4-BE49-F238E27FC236}">
                <a16:creationId xmlns:a16="http://schemas.microsoft.com/office/drawing/2014/main" id="{D1B4E94F-ED75-4961-8559-62760ECE77C3}"/>
              </a:ext>
            </a:extLst>
          </p:cNvPr>
          <p:cNvSpPr>
            <a:spLocks noGrp="1"/>
          </p:cNvSpPr>
          <p:nvPr>
            <p:ph type="body" sz="quarter" idx="23"/>
          </p:nvPr>
        </p:nvSpPr>
        <p:spPr>
          <a:xfrm>
            <a:off x="5182684" y="2434147"/>
            <a:ext cx="1826631" cy="776287"/>
          </a:xfrm>
        </p:spPr>
        <p:txBody>
          <a:bodyPr/>
          <a:lstStyle/>
          <a:p>
            <a:pPr algn="ctr"/>
            <a:r>
              <a:rPr lang="en-US" b="1" dirty="0">
                <a:effectLst>
                  <a:outerShdw blurRad="38100" dist="38100" dir="2700000" algn="tl">
                    <a:srgbClr val="000000">
                      <a:alpha val="43137"/>
                    </a:srgbClr>
                  </a:outerShdw>
                </a:effectLst>
              </a:rPr>
              <a:t>Gaining permission</a:t>
            </a:r>
          </a:p>
        </p:txBody>
      </p:sp>
      <p:sp>
        <p:nvSpPr>
          <p:cNvPr id="68" name="Text Placeholder 67">
            <a:extLst>
              <a:ext uri="{FF2B5EF4-FFF2-40B4-BE49-F238E27FC236}">
                <a16:creationId xmlns:a16="http://schemas.microsoft.com/office/drawing/2014/main" id="{E5506267-2D48-49F5-A83E-BDD4CEDE678B}"/>
              </a:ext>
            </a:extLst>
          </p:cNvPr>
          <p:cNvSpPr>
            <a:spLocks noGrp="1"/>
          </p:cNvSpPr>
          <p:nvPr>
            <p:ph type="body" sz="quarter" idx="24"/>
          </p:nvPr>
        </p:nvSpPr>
        <p:spPr>
          <a:xfrm>
            <a:off x="5182684" y="3267049"/>
            <a:ext cx="1826631" cy="1527689"/>
          </a:xfrm>
        </p:spPr>
        <p:txBody>
          <a:bodyPr/>
          <a:lstStyle/>
          <a:p>
            <a:r>
              <a:rPr lang="en-US" b="1" dirty="0"/>
              <a:t>I applied research methods in my discipline to examine the data just as I would any other research project.</a:t>
            </a:r>
          </a:p>
        </p:txBody>
      </p:sp>
      <p:sp>
        <p:nvSpPr>
          <p:cNvPr id="69" name="Text Placeholder 68">
            <a:extLst>
              <a:ext uri="{FF2B5EF4-FFF2-40B4-BE49-F238E27FC236}">
                <a16:creationId xmlns:a16="http://schemas.microsoft.com/office/drawing/2014/main" id="{C3FBF82F-DBD2-47F5-B554-7A0405FCE74C}"/>
              </a:ext>
            </a:extLst>
          </p:cNvPr>
          <p:cNvSpPr>
            <a:spLocks noGrp="1"/>
          </p:cNvSpPr>
          <p:nvPr>
            <p:ph type="body" sz="quarter" idx="25"/>
          </p:nvPr>
        </p:nvSpPr>
        <p:spPr>
          <a:xfrm>
            <a:off x="7413259" y="2443870"/>
            <a:ext cx="1826631" cy="776287"/>
          </a:xfrm>
        </p:spPr>
        <p:txBody>
          <a:bodyPr/>
          <a:lstStyle/>
          <a:p>
            <a:pPr algn="ctr"/>
            <a:r>
              <a:rPr lang="en-US" b="1" dirty="0">
                <a:effectLst>
                  <a:outerShdw blurRad="38100" dist="38100" dir="2700000" algn="tl">
                    <a:srgbClr val="000000">
                      <a:alpha val="43137"/>
                    </a:srgbClr>
                  </a:outerShdw>
                </a:effectLst>
              </a:rPr>
              <a:t>Compiling the data</a:t>
            </a:r>
          </a:p>
        </p:txBody>
      </p:sp>
      <p:sp>
        <p:nvSpPr>
          <p:cNvPr id="70" name="Text Placeholder 69">
            <a:extLst>
              <a:ext uri="{FF2B5EF4-FFF2-40B4-BE49-F238E27FC236}">
                <a16:creationId xmlns:a16="http://schemas.microsoft.com/office/drawing/2014/main" id="{1B675A47-B6F8-4C4D-94F4-A52389C3C52D}"/>
              </a:ext>
            </a:extLst>
          </p:cNvPr>
          <p:cNvSpPr>
            <a:spLocks noGrp="1"/>
          </p:cNvSpPr>
          <p:nvPr>
            <p:ph type="body" sz="quarter" idx="26"/>
          </p:nvPr>
        </p:nvSpPr>
        <p:spPr>
          <a:xfrm>
            <a:off x="7413259" y="3276772"/>
            <a:ext cx="1826631" cy="1527689"/>
          </a:xfrm>
        </p:spPr>
        <p:txBody>
          <a:bodyPr/>
          <a:lstStyle/>
          <a:p>
            <a:r>
              <a:rPr lang="en-US" b="1" dirty="0"/>
              <a:t>While gathering SRI ratings for my review, I entered them into a spreadsheet for analysis and included it in the portfolio.</a:t>
            </a:r>
          </a:p>
        </p:txBody>
      </p:sp>
      <p:sp>
        <p:nvSpPr>
          <p:cNvPr id="71" name="Text Placeholder 70">
            <a:extLst>
              <a:ext uri="{FF2B5EF4-FFF2-40B4-BE49-F238E27FC236}">
                <a16:creationId xmlns:a16="http://schemas.microsoft.com/office/drawing/2014/main" id="{563DF0AC-EC94-4ECF-849C-EC09FF7F46B5}"/>
              </a:ext>
            </a:extLst>
          </p:cNvPr>
          <p:cNvSpPr>
            <a:spLocks noGrp="1"/>
          </p:cNvSpPr>
          <p:nvPr>
            <p:ph type="body" sz="quarter" idx="27"/>
          </p:nvPr>
        </p:nvSpPr>
        <p:spPr>
          <a:xfrm>
            <a:off x="9630331" y="2434147"/>
            <a:ext cx="1826631" cy="776287"/>
          </a:xfrm>
        </p:spPr>
        <p:txBody>
          <a:bodyPr/>
          <a:lstStyle/>
          <a:p>
            <a:pPr algn="ctr"/>
            <a:r>
              <a:rPr lang="en-US" b="1" dirty="0">
                <a:effectLst>
                  <a:outerShdw blurRad="38100" dist="38100" dir="2700000" algn="tl">
                    <a:srgbClr val="000000">
                      <a:alpha val="43137"/>
                    </a:srgbClr>
                  </a:outerShdw>
                </a:effectLst>
              </a:rPr>
              <a:t>Examining outcomes</a:t>
            </a:r>
          </a:p>
        </p:txBody>
      </p:sp>
      <p:sp>
        <p:nvSpPr>
          <p:cNvPr id="72" name="Text Placeholder 71">
            <a:extLst>
              <a:ext uri="{FF2B5EF4-FFF2-40B4-BE49-F238E27FC236}">
                <a16:creationId xmlns:a16="http://schemas.microsoft.com/office/drawing/2014/main" id="{8A6E6F45-E685-4E7B-B715-B80B70922716}"/>
              </a:ext>
            </a:extLst>
          </p:cNvPr>
          <p:cNvSpPr>
            <a:spLocks noGrp="1"/>
          </p:cNvSpPr>
          <p:nvPr>
            <p:ph type="body" sz="quarter" idx="28"/>
          </p:nvPr>
        </p:nvSpPr>
        <p:spPr>
          <a:xfrm>
            <a:off x="9630331" y="3267049"/>
            <a:ext cx="1826631" cy="1527689"/>
          </a:xfrm>
        </p:spPr>
        <p:txBody>
          <a:bodyPr/>
          <a:lstStyle/>
          <a:p>
            <a:r>
              <a:rPr lang="en-US" b="1" dirty="0"/>
              <a:t>A longitudinal examination of ratings over time confirmed my suspicion that some of my ratings increased. </a:t>
            </a:r>
          </a:p>
        </p:txBody>
      </p:sp>
      <p:sp>
        <p:nvSpPr>
          <p:cNvPr id="2" name="Date Placeholder 1">
            <a:extLst>
              <a:ext uri="{FF2B5EF4-FFF2-40B4-BE49-F238E27FC236}">
                <a16:creationId xmlns:a16="http://schemas.microsoft.com/office/drawing/2014/main" id="{F35F8F81-4111-45BC-A8DD-09578AD09EFE}"/>
              </a:ext>
            </a:extLst>
          </p:cNvPr>
          <p:cNvSpPr>
            <a:spLocks noGrp="1"/>
          </p:cNvSpPr>
          <p:nvPr>
            <p:ph type="dt" sz="half" idx="10"/>
          </p:nvPr>
        </p:nvSpPr>
        <p:spPr>
          <a:xfrm>
            <a:off x="838200" y="6356350"/>
            <a:ext cx="2933700" cy="365125"/>
          </a:xfrm>
        </p:spPr>
        <p:txBody>
          <a:bodyPr/>
          <a:lstStyle/>
          <a:p>
            <a:r>
              <a:rPr lang="en-US" dirty="0"/>
              <a:t>2023 Symposium on data for </a:t>
            </a:r>
            <a:r>
              <a:rPr lang="en-US" dirty="0" err="1"/>
              <a:t>qa</a:t>
            </a:r>
            <a:r>
              <a:rPr lang="en-US" dirty="0"/>
              <a:t> </a:t>
            </a:r>
          </a:p>
        </p:txBody>
      </p:sp>
      <p:sp>
        <p:nvSpPr>
          <p:cNvPr id="3" name="Footer Placeholder 2">
            <a:extLst>
              <a:ext uri="{FF2B5EF4-FFF2-40B4-BE49-F238E27FC236}">
                <a16:creationId xmlns:a16="http://schemas.microsoft.com/office/drawing/2014/main" id="{FCEF50C5-235C-4A73-924A-E2EC97F71896}"/>
              </a:ext>
            </a:extLst>
          </p:cNvPr>
          <p:cNvSpPr>
            <a:spLocks noGrp="1"/>
          </p:cNvSpPr>
          <p:nvPr>
            <p:ph type="ftr" sz="quarter" idx="11"/>
          </p:nvPr>
        </p:nvSpPr>
        <p:spPr>
          <a:xfrm>
            <a:off x="4038600" y="6356350"/>
            <a:ext cx="4114800" cy="365125"/>
          </a:xfrm>
        </p:spPr>
        <p:txBody>
          <a:bodyPr/>
          <a:lstStyle/>
          <a:p>
            <a:r>
              <a:rPr lang="en-US" dirty="0"/>
              <a:t>Steady courses in a sea of change</a:t>
            </a:r>
          </a:p>
        </p:txBody>
      </p:sp>
      <p:sp>
        <p:nvSpPr>
          <p:cNvPr id="4" name="Slide Number Placeholder 3">
            <a:extLst>
              <a:ext uri="{FF2B5EF4-FFF2-40B4-BE49-F238E27FC236}">
                <a16:creationId xmlns:a16="http://schemas.microsoft.com/office/drawing/2014/main" id="{B3D139B0-AFDC-487D-BA64-66803D0D6924}"/>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12</a:t>
            </a:fld>
            <a:endParaRPr lang="en-US" dirty="0"/>
          </a:p>
        </p:txBody>
      </p:sp>
    </p:spTree>
    <p:extLst>
      <p:ext uri="{BB962C8B-B14F-4D97-AF65-F5344CB8AC3E}">
        <p14:creationId xmlns:p14="http://schemas.microsoft.com/office/powerpoint/2010/main" val="1080013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32416A3-39EF-4CBE-943D-C79C22FDDC46}"/>
              </a:ext>
            </a:extLst>
          </p:cNvPr>
          <p:cNvSpPr>
            <a:spLocks noGrp="1"/>
          </p:cNvSpPr>
          <p:nvPr>
            <p:ph type="title"/>
          </p:nvPr>
        </p:nvSpPr>
        <p:spPr>
          <a:xfrm>
            <a:off x="838200" y="649956"/>
            <a:ext cx="10515600" cy="726137"/>
          </a:xfrm>
        </p:spPr>
        <p:txBody>
          <a:bodyPr/>
          <a:lstStyle/>
          <a:p>
            <a:r>
              <a:rPr lang="en-US" dirty="0"/>
              <a:t>Noticing a trend</a:t>
            </a:r>
          </a:p>
        </p:txBody>
      </p:sp>
      <p:sp>
        <p:nvSpPr>
          <p:cNvPr id="2" name="Date Placeholder 1">
            <a:extLst>
              <a:ext uri="{FF2B5EF4-FFF2-40B4-BE49-F238E27FC236}">
                <a16:creationId xmlns:a16="http://schemas.microsoft.com/office/drawing/2014/main" id="{37FF388F-9D72-4A3F-AB51-11B7B65E7682}"/>
              </a:ext>
            </a:extLst>
          </p:cNvPr>
          <p:cNvSpPr>
            <a:spLocks noGrp="1"/>
          </p:cNvSpPr>
          <p:nvPr>
            <p:ph type="dt" sz="half" idx="10"/>
          </p:nvPr>
        </p:nvSpPr>
        <p:spPr>
          <a:xfrm>
            <a:off x="838200" y="6356350"/>
            <a:ext cx="3067050" cy="365125"/>
          </a:xfrm>
        </p:spPr>
        <p:txBody>
          <a:bodyPr/>
          <a:lstStyle/>
          <a:p>
            <a:r>
              <a:rPr lang="en-US" dirty="0"/>
              <a:t>2023 Symposium on data for </a:t>
            </a:r>
            <a:r>
              <a:rPr lang="en-US" dirty="0" err="1"/>
              <a:t>qa</a:t>
            </a:r>
            <a:r>
              <a:rPr lang="en-US" dirty="0"/>
              <a:t> </a:t>
            </a:r>
          </a:p>
        </p:txBody>
      </p:sp>
      <p:sp>
        <p:nvSpPr>
          <p:cNvPr id="3" name="Footer Placeholder 2">
            <a:extLst>
              <a:ext uri="{FF2B5EF4-FFF2-40B4-BE49-F238E27FC236}">
                <a16:creationId xmlns:a16="http://schemas.microsoft.com/office/drawing/2014/main" id="{E5FF7585-B3E6-4301-983E-6C7185A7358E}"/>
              </a:ext>
            </a:extLst>
          </p:cNvPr>
          <p:cNvSpPr>
            <a:spLocks noGrp="1"/>
          </p:cNvSpPr>
          <p:nvPr>
            <p:ph type="ftr" sz="quarter" idx="11"/>
          </p:nvPr>
        </p:nvSpPr>
        <p:spPr>
          <a:xfrm>
            <a:off x="4038600" y="6356350"/>
            <a:ext cx="4114800" cy="365125"/>
          </a:xfrm>
        </p:spPr>
        <p:txBody>
          <a:bodyPr/>
          <a:lstStyle/>
          <a:p>
            <a:r>
              <a:rPr lang="en-US" dirty="0"/>
              <a:t>Steady courses in a sea of change</a:t>
            </a:r>
          </a:p>
        </p:txBody>
      </p:sp>
      <p:sp>
        <p:nvSpPr>
          <p:cNvPr id="4" name="Slide Number Placeholder 3">
            <a:extLst>
              <a:ext uri="{FF2B5EF4-FFF2-40B4-BE49-F238E27FC236}">
                <a16:creationId xmlns:a16="http://schemas.microsoft.com/office/drawing/2014/main" id="{7E375B46-1A54-44B9-BDCF-97B4D6758E70}"/>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13</a:t>
            </a:fld>
            <a:endParaRPr lang="en-US" dirty="0"/>
          </a:p>
        </p:txBody>
      </p:sp>
      <p:sp>
        <p:nvSpPr>
          <p:cNvPr id="10" name="Text Placeholder 4">
            <a:extLst>
              <a:ext uri="{FF2B5EF4-FFF2-40B4-BE49-F238E27FC236}">
                <a16:creationId xmlns:a16="http://schemas.microsoft.com/office/drawing/2014/main" id="{7C4618B9-8E81-B655-61B1-7CDFBF2934AD}"/>
              </a:ext>
            </a:extLst>
          </p:cNvPr>
          <p:cNvSpPr txBox="1">
            <a:spLocks/>
          </p:cNvSpPr>
          <p:nvPr/>
        </p:nvSpPr>
        <p:spPr>
          <a:xfrm>
            <a:off x="1078205" y="1681335"/>
            <a:ext cx="9190216" cy="422365"/>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200" baseline="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Using Information to Improve Teaching Practices​</a:t>
            </a:r>
          </a:p>
        </p:txBody>
      </p:sp>
      <p:sp>
        <p:nvSpPr>
          <p:cNvPr id="13" name="Text Placeholder 23">
            <a:extLst>
              <a:ext uri="{FF2B5EF4-FFF2-40B4-BE49-F238E27FC236}">
                <a16:creationId xmlns:a16="http://schemas.microsoft.com/office/drawing/2014/main" id="{C7DF419F-6C96-EF61-59CC-807871BB07E4}"/>
              </a:ext>
            </a:extLst>
          </p:cNvPr>
          <p:cNvSpPr txBox="1">
            <a:spLocks/>
          </p:cNvSpPr>
          <p:nvPr/>
        </p:nvSpPr>
        <p:spPr>
          <a:xfrm>
            <a:off x="1078205" y="2206269"/>
            <a:ext cx="10075570" cy="3325723"/>
          </a:xfrm>
          <a:prstGeom prst="rect">
            <a:avLst/>
          </a:prstGeom>
        </p:spPr>
        <p:txBody>
          <a:bodyPr/>
          <a:lstStyle>
            <a:lvl1pPr marL="0" indent="0" algn="l" defTabSz="914400" rtl="0" eaLnBrk="1" latinLnBrk="0" hangingPunct="1">
              <a:lnSpc>
                <a:spcPct val="150000"/>
              </a:lnSpc>
              <a:spcBef>
                <a:spcPts val="0"/>
              </a:spcBef>
              <a:spcAft>
                <a:spcPts val="1200"/>
              </a:spcAft>
              <a:buFont typeface="Segoe UI Light" panose="020B0502040204020203" pitchFamily="34" charset="0"/>
              <a:buNone/>
              <a:defRPr sz="140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Educational History</a:t>
            </a:r>
          </a:p>
          <a:p>
            <a:pPr marL="285750" indent="-285750">
              <a:lnSpc>
                <a:spcPct val="100000"/>
              </a:lnSpc>
              <a:buFont typeface="Arial" panose="020B0604020202020204" pitchFamily="34" charset="0"/>
              <a:buChar char="•"/>
            </a:pPr>
            <a:r>
              <a:rPr lang="en-US" dirty="0"/>
              <a:t>BS Education + Master of Education + MS Psychology + PhD Psychology</a:t>
            </a:r>
          </a:p>
          <a:p>
            <a:r>
              <a:rPr lang="en-US" b="1" dirty="0"/>
              <a:t>Professional Development</a:t>
            </a:r>
          </a:p>
          <a:p>
            <a:pPr marL="285750" indent="-285750">
              <a:lnSpc>
                <a:spcPct val="100000"/>
              </a:lnSpc>
              <a:buFont typeface="Arial" panose="020B0604020202020204" pitchFamily="34" charset="0"/>
              <a:buChar char="•"/>
            </a:pPr>
            <a:r>
              <a:rPr lang="en-US" dirty="0"/>
              <a:t>Quality Matters Peer Reviewer (with internally reviewed courses) &amp; Research Colleague</a:t>
            </a:r>
          </a:p>
          <a:p>
            <a:pPr marL="285750" indent="-285750">
              <a:lnSpc>
                <a:spcPct val="100000"/>
              </a:lnSpc>
              <a:buFont typeface="Arial" panose="020B0604020202020204" pitchFamily="34" charset="0"/>
              <a:buChar char="•"/>
            </a:pPr>
            <a:r>
              <a:rPr lang="en-US" dirty="0"/>
              <a:t>ACUE Effective Online Teaching Practices</a:t>
            </a:r>
          </a:p>
          <a:p>
            <a:r>
              <a:rPr lang="en-US" b="1" dirty="0"/>
              <a:t>Research </a:t>
            </a:r>
          </a:p>
          <a:p>
            <a:pPr marL="285750" indent="-285750">
              <a:lnSpc>
                <a:spcPct val="100000"/>
              </a:lnSpc>
              <a:buFont typeface="Arial" panose="020B0604020202020204" pitchFamily="34" charset="0"/>
              <a:buChar char="•"/>
            </a:pPr>
            <a:r>
              <a:rPr lang="en-US" dirty="0"/>
              <a:t>Schwegler, A. F. (2019, September 12). Academic rigor white paper 1: A comprehensive definition. Quality Matters. </a:t>
            </a:r>
          </a:p>
          <a:p>
            <a:pPr marL="285750" indent="-285750">
              <a:lnSpc>
                <a:spcPct val="100000"/>
              </a:lnSpc>
              <a:buFont typeface="Arial" panose="020B0604020202020204" pitchFamily="34" charset="0"/>
              <a:buChar char="•"/>
            </a:pPr>
            <a:r>
              <a:rPr lang="en-US" dirty="0"/>
              <a:t>Schwegler, A. F. (2019, October 11). Academic rigor white paper 2: Contextualizing academic rigor. Quality Matters. </a:t>
            </a:r>
          </a:p>
          <a:p>
            <a:pPr marL="285750" indent="-285750">
              <a:lnSpc>
                <a:spcPct val="100000"/>
              </a:lnSpc>
              <a:buFont typeface="Arial" panose="020B0604020202020204" pitchFamily="34" charset="0"/>
              <a:buChar char="•"/>
            </a:pPr>
            <a:r>
              <a:rPr lang="en-US" dirty="0"/>
              <a:t>Schwegler, A. F. (2019, October 25). Academic rigor white paper 3: Aligning institutional processes to support academic rigor. Quality Matters. </a:t>
            </a:r>
          </a:p>
          <a:p>
            <a:endParaRPr lang="en-US" dirty="0"/>
          </a:p>
        </p:txBody>
      </p:sp>
    </p:spTree>
    <p:extLst>
      <p:ext uri="{BB962C8B-B14F-4D97-AF65-F5344CB8AC3E}">
        <p14:creationId xmlns:p14="http://schemas.microsoft.com/office/powerpoint/2010/main" val="758771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32416A3-39EF-4CBE-943D-C79C22FDDC46}"/>
              </a:ext>
            </a:extLst>
          </p:cNvPr>
          <p:cNvSpPr>
            <a:spLocks noGrp="1"/>
          </p:cNvSpPr>
          <p:nvPr>
            <p:ph type="title"/>
          </p:nvPr>
        </p:nvSpPr>
        <p:spPr>
          <a:xfrm>
            <a:off x="838200" y="649956"/>
            <a:ext cx="10515600" cy="726137"/>
          </a:xfrm>
        </p:spPr>
        <p:txBody>
          <a:bodyPr/>
          <a:lstStyle/>
          <a:p>
            <a:r>
              <a:rPr lang="en-US" dirty="0"/>
              <a:t>Making time to explore</a:t>
            </a:r>
          </a:p>
        </p:txBody>
      </p:sp>
      <p:sp>
        <p:nvSpPr>
          <p:cNvPr id="2" name="Date Placeholder 1">
            <a:extLst>
              <a:ext uri="{FF2B5EF4-FFF2-40B4-BE49-F238E27FC236}">
                <a16:creationId xmlns:a16="http://schemas.microsoft.com/office/drawing/2014/main" id="{37FF388F-9D72-4A3F-AB51-11B7B65E7682}"/>
              </a:ext>
            </a:extLst>
          </p:cNvPr>
          <p:cNvSpPr>
            <a:spLocks noGrp="1"/>
          </p:cNvSpPr>
          <p:nvPr>
            <p:ph type="dt" sz="half" idx="10"/>
          </p:nvPr>
        </p:nvSpPr>
        <p:spPr>
          <a:xfrm>
            <a:off x="838200" y="6356350"/>
            <a:ext cx="3067050" cy="365125"/>
          </a:xfrm>
        </p:spPr>
        <p:txBody>
          <a:bodyPr/>
          <a:lstStyle/>
          <a:p>
            <a:r>
              <a:rPr lang="en-US" dirty="0"/>
              <a:t>2023 Symposium on data for </a:t>
            </a:r>
            <a:r>
              <a:rPr lang="en-US" dirty="0" err="1"/>
              <a:t>qa</a:t>
            </a:r>
            <a:r>
              <a:rPr lang="en-US" dirty="0"/>
              <a:t> </a:t>
            </a:r>
          </a:p>
        </p:txBody>
      </p:sp>
      <p:sp>
        <p:nvSpPr>
          <p:cNvPr id="3" name="Footer Placeholder 2">
            <a:extLst>
              <a:ext uri="{FF2B5EF4-FFF2-40B4-BE49-F238E27FC236}">
                <a16:creationId xmlns:a16="http://schemas.microsoft.com/office/drawing/2014/main" id="{E5FF7585-B3E6-4301-983E-6C7185A7358E}"/>
              </a:ext>
            </a:extLst>
          </p:cNvPr>
          <p:cNvSpPr>
            <a:spLocks noGrp="1"/>
          </p:cNvSpPr>
          <p:nvPr>
            <p:ph type="ftr" sz="quarter" idx="11"/>
          </p:nvPr>
        </p:nvSpPr>
        <p:spPr>
          <a:xfrm>
            <a:off x="4038600" y="6356350"/>
            <a:ext cx="4114800" cy="365125"/>
          </a:xfrm>
        </p:spPr>
        <p:txBody>
          <a:bodyPr/>
          <a:lstStyle/>
          <a:p>
            <a:r>
              <a:rPr lang="en-US" dirty="0"/>
              <a:t>Steady courses in a sea of change</a:t>
            </a:r>
          </a:p>
        </p:txBody>
      </p:sp>
      <p:sp>
        <p:nvSpPr>
          <p:cNvPr id="4" name="Slide Number Placeholder 3">
            <a:extLst>
              <a:ext uri="{FF2B5EF4-FFF2-40B4-BE49-F238E27FC236}">
                <a16:creationId xmlns:a16="http://schemas.microsoft.com/office/drawing/2014/main" id="{7E375B46-1A54-44B9-BDCF-97B4D6758E70}"/>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14</a:t>
            </a:fld>
            <a:endParaRPr lang="en-US" dirty="0"/>
          </a:p>
        </p:txBody>
      </p:sp>
      <p:sp>
        <p:nvSpPr>
          <p:cNvPr id="10" name="Text Placeholder 4">
            <a:extLst>
              <a:ext uri="{FF2B5EF4-FFF2-40B4-BE49-F238E27FC236}">
                <a16:creationId xmlns:a16="http://schemas.microsoft.com/office/drawing/2014/main" id="{7C4618B9-8E81-B655-61B1-7CDFBF2934AD}"/>
              </a:ext>
            </a:extLst>
          </p:cNvPr>
          <p:cNvSpPr txBox="1">
            <a:spLocks/>
          </p:cNvSpPr>
          <p:nvPr/>
        </p:nvSpPr>
        <p:spPr>
          <a:xfrm>
            <a:off x="1077733" y="1682837"/>
            <a:ext cx="8666341" cy="42236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200" baseline="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Combining​ Data Analysis with Other Activities</a:t>
            </a:r>
          </a:p>
        </p:txBody>
      </p:sp>
      <p:sp>
        <p:nvSpPr>
          <p:cNvPr id="13" name="Text Placeholder 23">
            <a:extLst>
              <a:ext uri="{FF2B5EF4-FFF2-40B4-BE49-F238E27FC236}">
                <a16:creationId xmlns:a16="http://schemas.microsoft.com/office/drawing/2014/main" id="{C7DF419F-6C96-EF61-59CC-807871BB07E4}"/>
              </a:ext>
            </a:extLst>
          </p:cNvPr>
          <p:cNvSpPr txBox="1">
            <a:spLocks/>
          </p:cNvSpPr>
          <p:nvPr/>
        </p:nvSpPr>
        <p:spPr>
          <a:xfrm>
            <a:off x="1078205" y="2181401"/>
            <a:ext cx="9885070" cy="3325723"/>
          </a:xfrm>
          <a:prstGeom prst="rect">
            <a:avLst/>
          </a:prstGeom>
        </p:spPr>
        <p:txBody>
          <a:bodyPr/>
          <a:lstStyle>
            <a:lvl1pPr marL="0" indent="0" algn="l" defTabSz="914400" rtl="0" eaLnBrk="1" latinLnBrk="0" hangingPunct="1">
              <a:lnSpc>
                <a:spcPct val="150000"/>
              </a:lnSpc>
              <a:spcBef>
                <a:spcPts val="0"/>
              </a:spcBef>
              <a:spcAft>
                <a:spcPts val="1200"/>
              </a:spcAft>
              <a:buFont typeface="Segoe UI Light" panose="020B0502040204020203" pitchFamily="34" charset="0"/>
              <a:buNone/>
              <a:defRPr sz="140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Habits of Thought</a:t>
            </a:r>
          </a:p>
          <a:p>
            <a:pPr marL="285750" indent="-285750">
              <a:lnSpc>
                <a:spcPct val="100000"/>
              </a:lnSpc>
              <a:buFont typeface="Arial" panose="020B0604020202020204" pitchFamily="34" charset="0"/>
              <a:buChar char="•"/>
            </a:pPr>
            <a:r>
              <a:rPr lang="en-US" dirty="0"/>
              <a:t>Analysis of data is a logical extension of ongoing day-to-day work.</a:t>
            </a:r>
          </a:p>
          <a:p>
            <a:pPr marL="285750" indent="-285750">
              <a:lnSpc>
                <a:spcPct val="100000"/>
              </a:lnSpc>
              <a:buFont typeface="Arial" panose="020B0604020202020204" pitchFamily="34" charset="0"/>
              <a:buChar char="•"/>
            </a:pPr>
            <a:r>
              <a:rPr lang="en-US" dirty="0"/>
              <a:t>Including it as part of other responsibilities makes it less like “more work” and more like “how work is done.”</a:t>
            </a:r>
          </a:p>
          <a:p>
            <a:pPr marL="285750" indent="-285750">
              <a:lnSpc>
                <a:spcPct val="100000"/>
              </a:lnSpc>
              <a:buFont typeface="Arial" panose="020B0604020202020204" pitchFamily="34" charset="0"/>
              <a:buChar char="•"/>
            </a:pPr>
            <a:r>
              <a:rPr lang="en-US" dirty="0"/>
              <a:t>This may require creating new habits of thought when approaching tasks and strengthening analysis skills and/or forming partnerships with colleagues who can assist.</a:t>
            </a:r>
          </a:p>
          <a:p>
            <a:r>
              <a:rPr lang="en-US" b="1" dirty="0"/>
              <a:t>Work Activities that Incorporate Data Analysis</a:t>
            </a:r>
          </a:p>
          <a:p>
            <a:pPr marL="285750" indent="-285750">
              <a:lnSpc>
                <a:spcPct val="100000"/>
              </a:lnSpc>
              <a:buFont typeface="Arial" panose="020B0604020202020204" pitchFamily="34" charset="0"/>
              <a:buChar char="•"/>
            </a:pPr>
            <a:r>
              <a:rPr lang="en-US" dirty="0"/>
              <a:t>Post-tenure review requires examination of SRIs, so I included this analysis as part of that process.</a:t>
            </a:r>
          </a:p>
          <a:p>
            <a:pPr marL="285750" indent="-285750">
              <a:lnSpc>
                <a:spcPct val="100000"/>
              </a:lnSpc>
              <a:buFont typeface="Arial" panose="020B0604020202020204" pitchFamily="34" charset="0"/>
              <a:buChar char="•"/>
            </a:pPr>
            <a:r>
              <a:rPr lang="en-US" dirty="0"/>
              <a:t>Look for opportunities that could be improved by examination of existing data.</a:t>
            </a:r>
          </a:p>
        </p:txBody>
      </p:sp>
    </p:spTree>
    <p:extLst>
      <p:ext uri="{BB962C8B-B14F-4D97-AF65-F5344CB8AC3E}">
        <p14:creationId xmlns:p14="http://schemas.microsoft.com/office/powerpoint/2010/main" val="4095866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32416A3-39EF-4CBE-943D-C79C22FDDC46}"/>
              </a:ext>
            </a:extLst>
          </p:cNvPr>
          <p:cNvSpPr>
            <a:spLocks noGrp="1"/>
          </p:cNvSpPr>
          <p:nvPr>
            <p:ph type="title"/>
          </p:nvPr>
        </p:nvSpPr>
        <p:spPr>
          <a:xfrm>
            <a:off x="838200" y="649956"/>
            <a:ext cx="10515600" cy="726137"/>
          </a:xfrm>
        </p:spPr>
        <p:txBody>
          <a:bodyPr/>
          <a:lstStyle/>
          <a:p>
            <a:r>
              <a:rPr lang="en-US" dirty="0"/>
              <a:t>Gaining permission</a:t>
            </a:r>
          </a:p>
        </p:txBody>
      </p:sp>
      <p:sp>
        <p:nvSpPr>
          <p:cNvPr id="2" name="Date Placeholder 1">
            <a:extLst>
              <a:ext uri="{FF2B5EF4-FFF2-40B4-BE49-F238E27FC236}">
                <a16:creationId xmlns:a16="http://schemas.microsoft.com/office/drawing/2014/main" id="{37FF388F-9D72-4A3F-AB51-11B7B65E7682}"/>
              </a:ext>
            </a:extLst>
          </p:cNvPr>
          <p:cNvSpPr>
            <a:spLocks noGrp="1"/>
          </p:cNvSpPr>
          <p:nvPr>
            <p:ph type="dt" sz="half" idx="10"/>
          </p:nvPr>
        </p:nvSpPr>
        <p:spPr>
          <a:xfrm>
            <a:off x="838200" y="6356350"/>
            <a:ext cx="3067050" cy="365125"/>
          </a:xfrm>
        </p:spPr>
        <p:txBody>
          <a:bodyPr/>
          <a:lstStyle/>
          <a:p>
            <a:r>
              <a:rPr lang="en-US" dirty="0"/>
              <a:t>2023 Symposium on data for </a:t>
            </a:r>
            <a:r>
              <a:rPr lang="en-US" dirty="0" err="1"/>
              <a:t>qa</a:t>
            </a:r>
            <a:r>
              <a:rPr lang="en-US" dirty="0"/>
              <a:t> </a:t>
            </a:r>
          </a:p>
        </p:txBody>
      </p:sp>
      <p:sp>
        <p:nvSpPr>
          <p:cNvPr id="3" name="Footer Placeholder 2">
            <a:extLst>
              <a:ext uri="{FF2B5EF4-FFF2-40B4-BE49-F238E27FC236}">
                <a16:creationId xmlns:a16="http://schemas.microsoft.com/office/drawing/2014/main" id="{E5FF7585-B3E6-4301-983E-6C7185A7358E}"/>
              </a:ext>
            </a:extLst>
          </p:cNvPr>
          <p:cNvSpPr>
            <a:spLocks noGrp="1"/>
          </p:cNvSpPr>
          <p:nvPr>
            <p:ph type="ftr" sz="quarter" idx="11"/>
          </p:nvPr>
        </p:nvSpPr>
        <p:spPr>
          <a:xfrm>
            <a:off x="4038600" y="6356350"/>
            <a:ext cx="4114800" cy="365125"/>
          </a:xfrm>
        </p:spPr>
        <p:txBody>
          <a:bodyPr/>
          <a:lstStyle/>
          <a:p>
            <a:r>
              <a:rPr lang="en-US" dirty="0"/>
              <a:t>Steady courses in a sea of change</a:t>
            </a:r>
          </a:p>
        </p:txBody>
      </p:sp>
      <p:sp>
        <p:nvSpPr>
          <p:cNvPr id="4" name="Slide Number Placeholder 3">
            <a:extLst>
              <a:ext uri="{FF2B5EF4-FFF2-40B4-BE49-F238E27FC236}">
                <a16:creationId xmlns:a16="http://schemas.microsoft.com/office/drawing/2014/main" id="{7E375B46-1A54-44B9-BDCF-97B4D6758E70}"/>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15</a:t>
            </a:fld>
            <a:endParaRPr lang="en-US" dirty="0"/>
          </a:p>
        </p:txBody>
      </p:sp>
      <p:sp>
        <p:nvSpPr>
          <p:cNvPr id="10" name="Text Placeholder 4">
            <a:extLst>
              <a:ext uri="{FF2B5EF4-FFF2-40B4-BE49-F238E27FC236}">
                <a16:creationId xmlns:a16="http://schemas.microsoft.com/office/drawing/2014/main" id="{7C4618B9-8E81-B655-61B1-7CDFBF2934AD}"/>
              </a:ext>
            </a:extLst>
          </p:cNvPr>
          <p:cNvSpPr txBox="1">
            <a:spLocks/>
          </p:cNvSpPr>
          <p:nvPr/>
        </p:nvSpPr>
        <p:spPr>
          <a:xfrm>
            <a:off x="1077733" y="1682837"/>
            <a:ext cx="8666341" cy="42236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200" baseline="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Seeking Institutional Review Board (IRB) Approval</a:t>
            </a:r>
          </a:p>
        </p:txBody>
      </p:sp>
      <p:sp>
        <p:nvSpPr>
          <p:cNvPr id="13" name="Text Placeholder 23">
            <a:extLst>
              <a:ext uri="{FF2B5EF4-FFF2-40B4-BE49-F238E27FC236}">
                <a16:creationId xmlns:a16="http://schemas.microsoft.com/office/drawing/2014/main" id="{C7DF419F-6C96-EF61-59CC-807871BB07E4}"/>
              </a:ext>
            </a:extLst>
          </p:cNvPr>
          <p:cNvSpPr txBox="1">
            <a:spLocks/>
          </p:cNvSpPr>
          <p:nvPr/>
        </p:nvSpPr>
        <p:spPr>
          <a:xfrm>
            <a:off x="1078205" y="2143301"/>
            <a:ext cx="9885070" cy="3325723"/>
          </a:xfrm>
          <a:prstGeom prst="rect">
            <a:avLst/>
          </a:prstGeom>
        </p:spPr>
        <p:txBody>
          <a:bodyPr/>
          <a:lstStyle>
            <a:lvl1pPr marL="0" indent="0" algn="l" defTabSz="914400" rtl="0" eaLnBrk="1" latinLnBrk="0" hangingPunct="1">
              <a:lnSpc>
                <a:spcPct val="150000"/>
              </a:lnSpc>
              <a:spcBef>
                <a:spcPts val="0"/>
              </a:spcBef>
              <a:spcAft>
                <a:spcPts val="1200"/>
              </a:spcAft>
              <a:buFont typeface="Segoe UI Light" panose="020B0502040204020203" pitchFamily="34" charset="0"/>
              <a:buNone/>
              <a:defRPr sz="140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Human Subjects Research</a:t>
            </a:r>
          </a:p>
          <a:p>
            <a:pPr marL="285750" indent="-285750">
              <a:lnSpc>
                <a:spcPct val="100000"/>
              </a:lnSpc>
              <a:buFont typeface="Arial" panose="020B0604020202020204" pitchFamily="34" charset="0"/>
              <a:buChar char="•"/>
            </a:pPr>
            <a:r>
              <a:rPr lang="en-US" dirty="0"/>
              <a:t>Institutions collect data routinely for program evaluation, which does not require (IRB) review.</a:t>
            </a:r>
          </a:p>
          <a:p>
            <a:pPr marL="285750" indent="-285750">
              <a:lnSpc>
                <a:spcPct val="100000"/>
              </a:lnSpc>
              <a:buFont typeface="Arial" panose="020B0604020202020204" pitchFamily="34" charset="0"/>
              <a:buChar char="•"/>
            </a:pPr>
            <a:r>
              <a:rPr lang="en-US" dirty="0"/>
              <a:t>When data is used for research, IRB review is required.</a:t>
            </a:r>
          </a:p>
          <a:p>
            <a:pPr marL="285750" indent="-285750">
              <a:lnSpc>
                <a:spcPct val="100000"/>
              </a:lnSpc>
              <a:buFont typeface="Arial" panose="020B0604020202020204" pitchFamily="34" charset="0"/>
              <a:buChar char="•"/>
            </a:pPr>
            <a:r>
              <a:rPr lang="en-US" dirty="0"/>
              <a:t>Anonymous or de-identified data on normal educational practices that don’t negatively impact learning are </a:t>
            </a:r>
            <a:r>
              <a:rPr lang="en-US" dirty="0">
                <a:hlinkClick r:id="rId2"/>
              </a:rPr>
              <a:t>exempt</a:t>
            </a:r>
            <a:r>
              <a:rPr lang="en-US" dirty="0"/>
              <a:t>.</a:t>
            </a:r>
          </a:p>
          <a:p>
            <a:r>
              <a:rPr lang="en-US" b="1" dirty="0"/>
              <a:t>Not Human Subjects Research</a:t>
            </a:r>
          </a:p>
          <a:p>
            <a:pPr marL="285750" indent="-285750">
              <a:buFont typeface="Arial" panose="020B0604020202020204" pitchFamily="34" charset="0"/>
              <a:buChar char="•"/>
            </a:pPr>
            <a:r>
              <a:rPr lang="en-US" dirty="0"/>
              <a:t>Use of archival data (e.g., SRIs) is not human subjects research, but the IRB must review the protocol to confirm this determination.</a:t>
            </a:r>
          </a:p>
        </p:txBody>
      </p:sp>
    </p:spTree>
    <p:extLst>
      <p:ext uri="{BB962C8B-B14F-4D97-AF65-F5344CB8AC3E}">
        <p14:creationId xmlns:p14="http://schemas.microsoft.com/office/powerpoint/2010/main" val="969286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32416A3-39EF-4CBE-943D-C79C22FDDC46}"/>
              </a:ext>
            </a:extLst>
          </p:cNvPr>
          <p:cNvSpPr>
            <a:spLocks noGrp="1"/>
          </p:cNvSpPr>
          <p:nvPr>
            <p:ph type="title"/>
          </p:nvPr>
        </p:nvSpPr>
        <p:spPr>
          <a:xfrm>
            <a:off x="838200" y="649956"/>
            <a:ext cx="10515600" cy="726137"/>
          </a:xfrm>
        </p:spPr>
        <p:txBody>
          <a:bodyPr/>
          <a:lstStyle/>
          <a:p>
            <a:r>
              <a:rPr lang="en-US" dirty="0"/>
              <a:t>Compiling the data</a:t>
            </a:r>
          </a:p>
        </p:txBody>
      </p:sp>
      <p:sp>
        <p:nvSpPr>
          <p:cNvPr id="2" name="Date Placeholder 1">
            <a:extLst>
              <a:ext uri="{FF2B5EF4-FFF2-40B4-BE49-F238E27FC236}">
                <a16:creationId xmlns:a16="http://schemas.microsoft.com/office/drawing/2014/main" id="{37FF388F-9D72-4A3F-AB51-11B7B65E7682}"/>
              </a:ext>
            </a:extLst>
          </p:cNvPr>
          <p:cNvSpPr>
            <a:spLocks noGrp="1"/>
          </p:cNvSpPr>
          <p:nvPr>
            <p:ph type="dt" sz="half" idx="10"/>
          </p:nvPr>
        </p:nvSpPr>
        <p:spPr>
          <a:xfrm>
            <a:off x="838200" y="6356350"/>
            <a:ext cx="3067050" cy="365125"/>
          </a:xfrm>
        </p:spPr>
        <p:txBody>
          <a:bodyPr/>
          <a:lstStyle/>
          <a:p>
            <a:r>
              <a:rPr lang="en-US" dirty="0"/>
              <a:t>2023 Symposium on data for </a:t>
            </a:r>
            <a:r>
              <a:rPr lang="en-US" dirty="0" err="1"/>
              <a:t>qa</a:t>
            </a:r>
            <a:r>
              <a:rPr lang="en-US" dirty="0"/>
              <a:t> </a:t>
            </a:r>
          </a:p>
        </p:txBody>
      </p:sp>
      <p:sp>
        <p:nvSpPr>
          <p:cNvPr id="3" name="Footer Placeholder 2">
            <a:extLst>
              <a:ext uri="{FF2B5EF4-FFF2-40B4-BE49-F238E27FC236}">
                <a16:creationId xmlns:a16="http://schemas.microsoft.com/office/drawing/2014/main" id="{E5FF7585-B3E6-4301-983E-6C7185A7358E}"/>
              </a:ext>
            </a:extLst>
          </p:cNvPr>
          <p:cNvSpPr>
            <a:spLocks noGrp="1"/>
          </p:cNvSpPr>
          <p:nvPr>
            <p:ph type="ftr" sz="quarter" idx="11"/>
          </p:nvPr>
        </p:nvSpPr>
        <p:spPr>
          <a:xfrm>
            <a:off x="4038600" y="6356350"/>
            <a:ext cx="4114800" cy="365125"/>
          </a:xfrm>
        </p:spPr>
        <p:txBody>
          <a:bodyPr/>
          <a:lstStyle/>
          <a:p>
            <a:r>
              <a:rPr lang="en-US" dirty="0"/>
              <a:t>Steady courses in a sea of change</a:t>
            </a:r>
          </a:p>
        </p:txBody>
      </p:sp>
      <p:sp>
        <p:nvSpPr>
          <p:cNvPr id="4" name="Slide Number Placeholder 3">
            <a:extLst>
              <a:ext uri="{FF2B5EF4-FFF2-40B4-BE49-F238E27FC236}">
                <a16:creationId xmlns:a16="http://schemas.microsoft.com/office/drawing/2014/main" id="{7E375B46-1A54-44B9-BDCF-97B4D6758E70}"/>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16</a:t>
            </a:fld>
            <a:endParaRPr lang="en-US" dirty="0"/>
          </a:p>
        </p:txBody>
      </p:sp>
      <p:sp>
        <p:nvSpPr>
          <p:cNvPr id="10" name="Text Placeholder 4">
            <a:extLst>
              <a:ext uri="{FF2B5EF4-FFF2-40B4-BE49-F238E27FC236}">
                <a16:creationId xmlns:a16="http://schemas.microsoft.com/office/drawing/2014/main" id="{7C4618B9-8E81-B655-61B1-7CDFBF2934AD}"/>
              </a:ext>
            </a:extLst>
          </p:cNvPr>
          <p:cNvSpPr txBox="1">
            <a:spLocks/>
          </p:cNvSpPr>
          <p:nvPr/>
        </p:nvSpPr>
        <p:spPr>
          <a:xfrm>
            <a:off x="1077733" y="1682837"/>
            <a:ext cx="8666341" cy="42236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200" baseline="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Imposing Order on Chaos</a:t>
            </a:r>
          </a:p>
        </p:txBody>
      </p:sp>
      <p:sp>
        <p:nvSpPr>
          <p:cNvPr id="13" name="Text Placeholder 23">
            <a:extLst>
              <a:ext uri="{FF2B5EF4-FFF2-40B4-BE49-F238E27FC236}">
                <a16:creationId xmlns:a16="http://schemas.microsoft.com/office/drawing/2014/main" id="{C7DF419F-6C96-EF61-59CC-807871BB07E4}"/>
              </a:ext>
            </a:extLst>
          </p:cNvPr>
          <p:cNvSpPr txBox="1">
            <a:spLocks/>
          </p:cNvSpPr>
          <p:nvPr/>
        </p:nvSpPr>
        <p:spPr>
          <a:xfrm>
            <a:off x="1078205" y="2105201"/>
            <a:ext cx="9885070" cy="3325723"/>
          </a:xfrm>
          <a:prstGeom prst="rect">
            <a:avLst/>
          </a:prstGeom>
        </p:spPr>
        <p:txBody>
          <a:bodyPr/>
          <a:lstStyle>
            <a:lvl1pPr marL="0" indent="0" algn="l" defTabSz="914400" rtl="0" eaLnBrk="1" latinLnBrk="0" hangingPunct="1">
              <a:lnSpc>
                <a:spcPct val="150000"/>
              </a:lnSpc>
              <a:spcBef>
                <a:spcPts val="0"/>
              </a:spcBef>
              <a:spcAft>
                <a:spcPts val="1200"/>
              </a:spcAft>
              <a:buFont typeface="Segoe UI Light" panose="020B0502040204020203" pitchFamily="34" charset="0"/>
              <a:buNone/>
              <a:defRPr sz="140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Gathering the Files</a:t>
            </a:r>
          </a:p>
          <a:p>
            <a:pPr marL="285750" indent="-285750">
              <a:lnSpc>
                <a:spcPct val="100000"/>
              </a:lnSpc>
              <a:buFont typeface="Arial" panose="020B0604020202020204" pitchFamily="34" charset="0"/>
              <a:buChar char="•"/>
            </a:pPr>
            <a:r>
              <a:rPr lang="en-US" dirty="0"/>
              <a:t>Data (e.g., SRIs, LMS information) may be directly available to you in your role, so you can maintain your own files. </a:t>
            </a:r>
          </a:p>
          <a:p>
            <a:pPr marL="285750" indent="-285750">
              <a:lnSpc>
                <a:spcPct val="100000"/>
              </a:lnSpc>
              <a:buFont typeface="Arial" panose="020B0604020202020204" pitchFamily="34" charset="0"/>
              <a:buChar char="•"/>
            </a:pPr>
            <a:r>
              <a:rPr lang="en-US" dirty="0"/>
              <a:t>The institutional research office has access to a wealth of data. But, obtaining it and permission to use it may take longer than you think.</a:t>
            </a:r>
          </a:p>
          <a:p>
            <a:r>
              <a:rPr lang="en-US" b="1" dirty="0"/>
              <a:t>Organizing the Data</a:t>
            </a:r>
          </a:p>
          <a:p>
            <a:pPr marL="285750" indent="-285750">
              <a:lnSpc>
                <a:spcPct val="100000"/>
              </a:lnSpc>
              <a:buFont typeface="Arial" panose="020B0604020202020204" pitchFamily="34" charset="0"/>
              <a:buChar char="•"/>
            </a:pPr>
            <a:r>
              <a:rPr lang="en-US" dirty="0"/>
              <a:t>Spreadsheets (e.g., Excel) are versatile tools that allow you to organize, visualize, and analyze information.</a:t>
            </a:r>
          </a:p>
        </p:txBody>
      </p:sp>
      <p:pic>
        <p:nvPicPr>
          <p:cNvPr id="5" name="Picture 4" descr="A white sheet of paper with black lines&#10;&#10;Description automatically generated">
            <a:extLst>
              <a:ext uri="{FF2B5EF4-FFF2-40B4-BE49-F238E27FC236}">
                <a16:creationId xmlns:a16="http://schemas.microsoft.com/office/drawing/2014/main" id="{018273F7-96D7-D3F3-5595-3240BD446968}"/>
              </a:ext>
            </a:extLst>
          </p:cNvPr>
          <p:cNvPicPr>
            <a:picLocks noChangeAspect="1"/>
          </p:cNvPicPr>
          <p:nvPr/>
        </p:nvPicPr>
        <p:blipFill>
          <a:blip r:embed="rId2"/>
          <a:stretch>
            <a:fillRect/>
          </a:stretch>
        </p:blipFill>
        <p:spPr>
          <a:xfrm>
            <a:off x="1228725" y="4360544"/>
            <a:ext cx="10010776" cy="2002038"/>
          </a:xfrm>
          <a:prstGeom prst="rect">
            <a:avLst/>
          </a:prstGeom>
        </p:spPr>
      </p:pic>
    </p:spTree>
    <p:extLst>
      <p:ext uri="{BB962C8B-B14F-4D97-AF65-F5344CB8AC3E}">
        <p14:creationId xmlns:p14="http://schemas.microsoft.com/office/powerpoint/2010/main" val="3942415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32416A3-39EF-4CBE-943D-C79C22FDDC46}"/>
              </a:ext>
            </a:extLst>
          </p:cNvPr>
          <p:cNvSpPr>
            <a:spLocks noGrp="1"/>
          </p:cNvSpPr>
          <p:nvPr>
            <p:ph type="title"/>
          </p:nvPr>
        </p:nvSpPr>
        <p:spPr>
          <a:xfrm>
            <a:off x="838200" y="649956"/>
            <a:ext cx="10515600" cy="726137"/>
          </a:xfrm>
        </p:spPr>
        <p:txBody>
          <a:bodyPr/>
          <a:lstStyle/>
          <a:p>
            <a:r>
              <a:rPr lang="en-US" dirty="0"/>
              <a:t>Examining outcomes</a:t>
            </a:r>
          </a:p>
        </p:txBody>
      </p:sp>
      <p:sp>
        <p:nvSpPr>
          <p:cNvPr id="2" name="Date Placeholder 1">
            <a:extLst>
              <a:ext uri="{FF2B5EF4-FFF2-40B4-BE49-F238E27FC236}">
                <a16:creationId xmlns:a16="http://schemas.microsoft.com/office/drawing/2014/main" id="{37FF388F-9D72-4A3F-AB51-11B7B65E7682}"/>
              </a:ext>
            </a:extLst>
          </p:cNvPr>
          <p:cNvSpPr>
            <a:spLocks noGrp="1"/>
          </p:cNvSpPr>
          <p:nvPr>
            <p:ph type="dt" sz="half" idx="10"/>
          </p:nvPr>
        </p:nvSpPr>
        <p:spPr>
          <a:xfrm>
            <a:off x="838200" y="6356350"/>
            <a:ext cx="3067050" cy="365125"/>
          </a:xfrm>
        </p:spPr>
        <p:txBody>
          <a:bodyPr/>
          <a:lstStyle/>
          <a:p>
            <a:r>
              <a:rPr lang="en-US" dirty="0"/>
              <a:t>2023 Symposium on data for </a:t>
            </a:r>
            <a:r>
              <a:rPr lang="en-US" dirty="0" err="1"/>
              <a:t>qa</a:t>
            </a:r>
            <a:r>
              <a:rPr lang="en-US" dirty="0"/>
              <a:t> </a:t>
            </a:r>
          </a:p>
        </p:txBody>
      </p:sp>
      <p:sp>
        <p:nvSpPr>
          <p:cNvPr id="3" name="Footer Placeholder 2">
            <a:extLst>
              <a:ext uri="{FF2B5EF4-FFF2-40B4-BE49-F238E27FC236}">
                <a16:creationId xmlns:a16="http://schemas.microsoft.com/office/drawing/2014/main" id="{E5FF7585-B3E6-4301-983E-6C7185A7358E}"/>
              </a:ext>
            </a:extLst>
          </p:cNvPr>
          <p:cNvSpPr>
            <a:spLocks noGrp="1"/>
          </p:cNvSpPr>
          <p:nvPr>
            <p:ph type="ftr" sz="quarter" idx="11"/>
          </p:nvPr>
        </p:nvSpPr>
        <p:spPr>
          <a:xfrm>
            <a:off x="4038600" y="6356350"/>
            <a:ext cx="4114800" cy="365125"/>
          </a:xfrm>
        </p:spPr>
        <p:txBody>
          <a:bodyPr/>
          <a:lstStyle/>
          <a:p>
            <a:r>
              <a:rPr lang="en-US" dirty="0"/>
              <a:t>Steady courses in a sea of change</a:t>
            </a:r>
          </a:p>
        </p:txBody>
      </p:sp>
      <p:sp>
        <p:nvSpPr>
          <p:cNvPr id="4" name="Slide Number Placeholder 3">
            <a:extLst>
              <a:ext uri="{FF2B5EF4-FFF2-40B4-BE49-F238E27FC236}">
                <a16:creationId xmlns:a16="http://schemas.microsoft.com/office/drawing/2014/main" id="{7E375B46-1A54-44B9-BDCF-97B4D6758E70}"/>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17</a:t>
            </a:fld>
            <a:endParaRPr lang="en-US" dirty="0"/>
          </a:p>
        </p:txBody>
      </p:sp>
      <p:sp>
        <p:nvSpPr>
          <p:cNvPr id="10" name="Text Placeholder 4">
            <a:extLst>
              <a:ext uri="{FF2B5EF4-FFF2-40B4-BE49-F238E27FC236}">
                <a16:creationId xmlns:a16="http://schemas.microsoft.com/office/drawing/2014/main" id="{7C4618B9-8E81-B655-61B1-7CDFBF2934AD}"/>
              </a:ext>
            </a:extLst>
          </p:cNvPr>
          <p:cNvSpPr txBox="1">
            <a:spLocks/>
          </p:cNvSpPr>
          <p:nvPr/>
        </p:nvSpPr>
        <p:spPr>
          <a:xfrm>
            <a:off x="1077733" y="1682837"/>
            <a:ext cx="8666341" cy="42236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200" baseline="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Being Realistic about Data Analysis</a:t>
            </a:r>
          </a:p>
        </p:txBody>
      </p:sp>
      <p:sp>
        <p:nvSpPr>
          <p:cNvPr id="13" name="Text Placeholder 23">
            <a:extLst>
              <a:ext uri="{FF2B5EF4-FFF2-40B4-BE49-F238E27FC236}">
                <a16:creationId xmlns:a16="http://schemas.microsoft.com/office/drawing/2014/main" id="{C7DF419F-6C96-EF61-59CC-807871BB07E4}"/>
              </a:ext>
            </a:extLst>
          </p:cNvPr>
          <p:cNvSpPr txBox="1">
            <a:spLocks/>
          </p:cNvSpPr>
          <p:nvPr/>
        </p:nvSpPr>
        <p:spPr>
          <a:xfrm>
            <a:off x="1078205" y="2114726"/>
            <a:ext cx="9885070" cy="3325723"/>
          </a:xfrm>
          <a:prstGeom prst="rect">
            <a:avLst/>
          </a:prstGeom>
        </p:spPr>
        <p:txBody>
          <a:bodyPr/>
          <a:lstStyle>
            <a:lvl1pPr marL="0" indent="0" algn="l" defTabSz="914400" rtl="0" eaLnBrk="1" latinLnBrk="0" hangingPunct="1">
              <a:lnSpc>
                <a:spcPct val="150000"/>
              </a:lnSpc>
              <a:spcBef>
                <a:spcPts val="0"/>
              </a:spcBef>
              <a:spcAft>
                <a:spcPts val="1200"/>
              </a:spcAft>
              <a:buFont typeface="Segoe UI Light" panose="020B0502040204020203" pitchFamily="34" charset="0"/>
              <a:buNone/>
              <a:defRPr sz="140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Sophisticated statistical techniques are not required.</a:t>
            </a:r>
          </a:p>
          <a:p>
            <a:pPr marL="285750" indent="-285750">
              <a:lnSpc>
                <a:spcPct val="100000"/>
              </a:lnSpc>
              <a:buFont typeface="Arial" panose="020B0604020202020204" pitchFamily="34" charset="0"/>
              <a:buChar char="•"/>
            </a:pPr>
            <a:r>
              <a:rPr lang="en-US" dirty="0"/>
              <a:t>Small sample size</a:t>
            </a:r>
          </a:p>
          <a:p>
            <a:pPr marL="285750" indent="-285750">
              <a:lnSpc>
                <a:spcPct val="100000"/>
              </a:lnSpc>
              <a:buFont typeface="Arial" panose="020B0604020202020204" pitchFamily="34" charset="0"/>
              <a:buChar char="•"/>
            </a:pPr>
            <a:r>
              <a:rPr lang="en-US" dirty="0"/>
              <a:t>Violations of test assumptions (normality, independent observations)</a:t>
            </a:r>
          </a:p>
          <a:p>
            <a:pPr marL="285750" indent="-285750">
              <a:lnSpc>
                <a:spcPct val="100000"/>
              </a:lnSpc>
              <a:buFont typeface="Arial" panose="020B0604020202020204" pitchFamily="34" charset="0"/>
              <a:buChar char="•"/>
            </a:pPr>
            <a:r>
              <a:rPr lang="en-US" dirty="0"/>
              <a:t>Missing data</a:t>
            </a:r>
          </a:p>
          <a:p>
            <a:r>
              <a:rPr lang="en-US" b="1" dirty="0"/>
              <a:t>Valuable lessons can be gleaned from messy data with simple analyses. We just need to look for them!</a:t>
            </a:r>
          </a:p>
          <a:p>
            <a:pPr marL="285750" indent="-285750">
              <a:lnSpc>
                <a:spcPct val="100000"/>
              </a:lnSpc>
              <a:buFont typeface="Arial" panose="020B0604020202020204" pitchFamily="34" charset="0"/>
              <a:buChar char="•"/>
            </a:pPr>
            <a:r>
              <a:rPr lang="en-US" dirty="0"/>
              <a:t>Lessons will not be statements of causality but will be evidence-based guides toward continuous improvement.</a:t>
            </a:r>
          </a:p>
          <a:p>
            <a:pPr>
              <a:lnSpc>
                <a:spcPct val="100000"/>
              </a:lnSpc>
            </a:pPr>
            <a:r>
              <a:rPr lang="en-US" b="1" dirty="0"/>
              <a:t>Current data set was small and included multiple items averaged to create ratings for three variables.</a:t>
            </a:r>
          </a:p>
          <a:p>
            <a:pPr marL="285750" indent="-285750">
              <a:lnSpc>
                <a:spcPct val="100000"/>
              </a:lnSpc>
              <a:buFont typeface="Arial" panose="020B0604020202020204" pitchFamily="34" charset="0"/>
              <a:buChar char="•"/>
            </a:pPr>
            <a:r>
              <a:rPr lang="en-US" dirty="0"/>
              <a:t>Teacher</a:t>
            </a:r>
          </a:p>
          <a:p>
            <a:pPr marL="285750" indent="-285750">
              <a:lnSpc>
                <a:spcPct val="100000"/>
              </a:lnSpc>
              <a:buFont typeface="Arial" panose="020B0604020202020204" pitchFamily="34" charset="0"/>
              <a:buChar char="•"/>
            </a:pPr>
            <a:r>
              <a:rPr lang="en-US" dirty="0"/>
              <a:t>Course</a:t>
            </a:r>
          </a:p>
          <a:p>
            <a:pPr marL="285750" indent="-285750">
              <a:lnSpc>
                <a:spcPct val="100000"/>
              </a:lnSpc>
              <a:buFont typeface="Arial" panose="020B0604020202020204" pitchFamily="34" charset="0"/>
              <a:buChar char="•"/>
            </a:pPr>
            <a:r>
              <a:rPr lang="en-US" dirty="0"/>
              <a:t>Progress on course learning outcomes (CLOs)</a:t>
            </a:r>
          </a:p>
        </p:txBody>
      </p:sp>
    </p:spTree>
    <p:extLst>
      <p:ext uri="{BB962C8B-B14F-4D97-AF65-F5344CB8AC3E}">
        <p14:creationId xmlns:p14="http://schemas.microsoft.com/office/powerpoint/2010/main" val="658382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32416A3-39EF-4CBE-943D-C79C22FDDC46}"/>
              </a:ext>
            </a:extLst>
          </p:cNvPr>
          <p:cNvSpPr>
            <a:spLocks noGrp="1"/>
          </p:cNvSpPr>
          <p:nvPr>
            <p:ph type="title"/>
          </p:nvPr>
        </p:nvSpPr>
        <p:spPr>
          <a:xfrm>
            <a:off x="838200" y="649956"/>
            <a:ext cx="10515600" cy="726137"/>
          </a:xfrm>
        </p:spPr>
        <p:txBody>
          <a:bodyPr/>
          <a:lstStyle/>
          <a:p>
            <a:r>
              <a:rPr lang="en-US" dirty="0"/>
              <a:t>Examining outcomes</a:t>
            </a:r>
          </a:p>
        </p:txBody>
      </p:sp>
      <p:sp>
        <p:nvSpPr>
          <p:cNvPr id="2" name="Date Placeholder 1">
            <a:extLst>
              <a:ext uri="{FF2B5EF4-FFF2-40B4-BE49-F238E27FC236}">
                <a16:creationId xmlns:a16="http://schemas.microsoft.com/office/drawing/2014/main" id="{37FF388F-9D72-4A3F-AB51-11B7B65E7682}"/>
              </a:ext>
            </a:extLst>
          </p:cNvPr>
          <p:cNvSpPr>
            <a:spLocks noGrp="1"/>
          </p:cNvSpPr>
          <p:nvPr>
            <p:ph type="dt" sz="half" idx="10"/>
          </p:nvPr>
        </p:nvSpPr>
        <p:spPr>
          <a:xfrm>
            <a:off x="838200" y="6356350"/>
            <a:ext cx="3067050" cy="365125"/>
          </a:xfrm>
        </p:spPr>
        <p:txBody>
          <a:bodyPr/>
          <a:lstStyle/>
          <a:p>
            <a:r>
              <a:rPr lang="en-US" dirty="0"/>
              <a:t>2023 Symposium on data for </a:t>
            </a:r>
            <a:r>
              <a:rPr lang="en-US" dirty="0" err="1"/>
              <a:t>qa</a:t>
            </a:r>
            <a:r>
              <a:rPr lang="en-US" dirty="0"/>
              <a:t> </a:t>
            </a:r>
          </a:p>
        </p:txBody>
      </p:sp>
      <p:sp>
        <p:nvSpPr>
          <p:cNvPr id="3" name="Footer Placeholder 2">
            <a:extLst>
              <a:ext uri="{FF2B5EF4-FFF2-40B4-BE49-F238E27FC236}">
                <a16:creationId xmlns:a16="http://schemas.microsoft.com/office/drawing/2014/main" id="{E5FF7585-B3E6-4301-983E-6C7185A7358E}"/>
              </a:ext>
            </a:extLst>
          </p:cNvPr>
          <p:cNvSpPr>
            <a:spLocks noGrp="1"/>
          </p:cNvSpPr>
          <p:nvPr>
            <p:ph type="ftr" sz="quarter" idx="11"/>
          </p:nvPr>
        </p:nvSpPr>
        <p:spPr>
          <a:xfrm>
            <a:off x="4038600" y="6356350"/>
            <a:ext cx="4114800" cy="365125"/>
          </a:xfrm>
        </p:spPr>
        <p:txBody>
          <a:bodyPr/>
          <a:lstStyle/>
          <a:p>
            <a:r>
              <a:rPr lang="en-US" dirty="0"/>
              <a:t>Steady courses in a sea of change</a:t>
            </a:r>
          </a:p>
        </p:txBody>
      </p:sp>
      <p:sp>
        <p:nvSpPr>
          <p:cNvPr id="4" name="Slide Number Placeholder 3">
            <a:extLst>
              <a:ext uri="{FF2B5EF4-FFF2-40B4-BE49-F238E27FC236}">
                <a16:creationId xmlns:a16="http://schemas.microsoft.com/office/drawing/2014/main" id="{7E375B46-1A54-44B9-BDCF-97B4D6758E70}"/>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18</a:t>
            </a:fld>
            <a:endParaRPr lang="en-US" dirty="0"/>
          </a:p>
        </p:txBody>
      </p:sp>
      <p:graphicFrame>
        <p:nvGraphicFramePr>
          <p:cNvPr id="5" name="Table 5">
            <a:extLst>
              <a:ext uri="{FF2B5EF4-FFF2-40B4-BE49-F238E27FC236}">
                <a16:creationId xmlns:a16="http://schemas.microsoft.com/office/drawing/2014/main" id="{867E7AFE-5AD2-883E-398E-5F1C8B8B705F}"/>
              </a:ext>
            </a:extLst>
          </p:cNvPr>
          <p:cNvGraphicFramePr>
            <a:graphicFrameLocks noGrp="1"/>
          </p:cNvGraphicFramePr>
          <p:nvPr>
            <p:extLst>
              <p:ext uri="{D42A27DB-BD31-4B8C-83A1-F6EECF244321}">
                <p14:modId xmlns:p14="http://schemas.microsoft.com/office/powerpoint/2010/main" val="3930637428"/>
              </p:ext>
            </p:extLst>
          </p:nvPr>
        </p:nvGraphicFramePr>
        <p:xfrm>
          <a:off x="1188722" y="1630787"/>
          <a:ext cx="7440222" cy="2895600"/>
        </p:xfrm>
        <a:graphic>
          <a:graphicData uri="http://schemas.openxmlformats.org/drawingml/2006/table">
            <a:tbl>
              <a:tblPr firstRow="1" bandRow="1">
                <a:tableStyleId>{5C22544A-7EE6-4342-B048-85BDC9FD1C3A}</a:tableStyleId>
              </a:tblPr>
              <a:tblGrid>
                <a:gridCol w="797076">
                  <a:extLst>
                    <a:ext uri="{9D8B030D-6E8A-4147-A177-3AD203B41FA5}">
                      <a16:colId xmlns:a16="http://schemas.microsoft.com/office/drawing/2014/main" val="164896644"/>
                    </a:ext>
                  </a:extLst>
                </a:gridCol>
                <a:gridCol w="990053">
                  <a:extLst>
                    <a:ext uri="{9D8B030D-6E8A-4147-A177-3AD203B41FA5}">
                      <a16:colId xmlns:a16="http://schemas.microsoft.com/office/drawing/2014/main" val="2983877631"/>
                    </a:ext>
                  </a:extLst>
                </a:gridCol>
                <a:gridCol w="469855">
                  <a:extLst>
                    <a:ext uri="{9D8B030D-6E8A-4147-A177-3AD203B41FA5}">
                      <a16:colId xmlns:a16="http://schemas.microsoft.com/office/drawing/2014/main" val="2791247580"/>
                    </a:ext>
                  </a:extLst>
                </a:gridCol>
                <a:gridCol w="889370">
                  <a:extLst>
                    <a:ext uri="{9D8B030D-6E8A-4147-A177-3AD203B41FA5}">
                      <a16:colId xmlns:a16="http://schemas.microsoft.com/office/drawing/2014/main" val="2755730021"/>
                    </a:ext>
                  </a:extLst>
                </a:gridCol>
                <a:gridCol w="872588">
                  <a:extLst>
                    <a:ext uri="{9D8B030D-6E8A-4147-A177-3AD203B41FA5}">
                      <a16:colId xmlns:a16="http://schemas.microsoft.com/office/drawing/2014/main" val="3025278375"/>
                    </a:ext>
                  </a:extLst>
                </a:gridCol>
                <a:gridCol w="939712">
                  <a:extLst>
                    <a:ext uri="{9D8B030D-6E8A-4147-A177-3AD203B41FA5}">
                      <a16:colId xmlns:a16="http://schemas.microsoft.com/office/drawing/2014/main" val="1020033338"/>
                    </a:ext>
                  </a:extLst>
                </a:gridCol>
                <a:gridCol w="914540">
                  <a:extLst>
                    <a:ext uri="{9D8B030D-6E8A-4147-A177-3AD203B41FA5}">
                      <a16:colId xmlns:a16="http://schemas.microsoft.com/office/drawing/2014/main" val="2532514829"/>
                    </a:ext>
                  </a:extLst>
                </a:gridCol>
                <a:gridCol w="808447">
                  <a:extLst>
                    <a:ext uri="{9D8B030D-6E8A-4147-A177-3AD203B41FA5}">
                      <a16:colId xmlns:a16="http://schemas.microsoft.com/office/drawing/2014/main" val="3982306406"/>
                    </a:ext>
                  </a:extLst>
                </a:gridCol>
                <a:gridCol w="758581">
                  <a:extLst>
                    <a:ext uri="{9D8B030D-6E8A-4147-A177-3AD203B41FA5}">
                      <a16:colId xmlns:a16="http://schemas.microsoft.com/office/drawing/2014/main" val="2424265072"/>
                    </a:ext>
                  </a:extLst>
                </a:gridCol>
              </a:tblGrid>
              <a:tr h="370840">
                <a:tc>
                  <a:txBody>
                    <a:bodyPr/>
                    <a:lstStyle/>
                    <a:p>
                      <a:r>
                        <a:rPr lang="en-US" sz="1600" dirty="0">
                          <a:effectLst>
                            <a:outerShdw blurRad="38100" dist="38100" dir="2700000" algn="tl">
                              <a:srgbClr val="000000">
                                <a:alpha val="43137"/>
                              </a:srgbClr>
                            </a:outerShdw>
                          </a:effectLst>
                        </a:rPr>
                        <a:t>Course</a:t>
                      </a:r>
                    </a:p>
                  </a:txBody>
                  <a:tcPr/>
                </a:tc>
                <a:tc>
                  <a:txBody>
                    <a:bodyPr/>
                    <a:lstStyle/>
                    <a:p>
                      <a:r>
                        <a:rPr lang="en-US" sz="1600" dirty="0">
                          <a:effectLst>
                            <a:outerShdw blurRad="38100" dist="38100" dir="2700000" algn="tl">
                              <a:srgbClr val="000000">
                                <a:alpha val="43137"/>
                              </a:srgbClr>
                            </a:outerShdw>
                          </a:effectLst>
                        </a:rPr>
                        <a:t>Semester</a:t>
                      </a:r>
                    </a:p>
                  </a:txBody>
                  <a:tcPr/>
                </a:tc>
                <a:tc>
                  <a:txBody>
                    <a:bodyPr/>
                    <a:lstStyle/>
                    <a:p>
                      <a:pPr algn="r"/>
                      <a:r>
                        <a:rPr lang="en-US" sz="1600" i="1" dirty="0">
                          <a:effectLst>
                            <a:outerShdw blurRad="38100" dist="38100" dir="2700000" algn="tl">
                              <a:srgbClr val="000000">
                                <a:alpha val="43137"/>
                              </a:srgbClr>
                            </a:outerShdw>
                          </a:effectLst>
                        </a:rPr>
                        <a:t>n</a:t>
                      </a:r>
                    </a:p>
                  </a:txBody>
                  <a:tcPr>
                    <a:lnR w="12700" cap="flat" cmpd="sng" algn="ctr">
                      <a:solidFill>
                        <a:schemeClr val="tx1"/>
                      </a:solidFill>
                      <a:prstDash val="solid"/>
                      <a:round/>
                      <a:headEnd type="none" w="med" len="med"/>
                      <a:tailEnd type="none" w="med" len="med"/>
                    </a:lnR>
                  </a:tcPr>
                </a:tc>
                <a:tc>
                  <a:txBody>
                    <a:bodyPr/>
                    <a:lstStyle/>
                    <a:p>
                      <a:r>
                        <a:rPr lang="en-US" sz="1600" dirty="0">
                          <a:effectLst>
                            <a:outerShdw blurRad="38100" dist="38100" dir="2700000" algn="tl">
                              <a:srgbClr val="000000">
                                <a:alpha val="43137"/>
                              </a:srgbClr>
                            </a:outerShdw>
                          </a:effectLst>
                        </a:rPr>
                        <a:t>IDEA Teacher</a:t>
                      </a:r>
                    </a:p>
                  </a:txBody>
                  <a:tcPr>
                    <a:lnL w="12700" cap="flat" cmpd="sng" algn="ctr">
                      <a:solidFill>
                        <a:schemeClr val="tx1"/>
                      </a:solidFill>
                      <a:prstDash val="solid"/>
                      <a:round/>
                      <a:headEnd type="none" w="med" len="med"/>
                      <a:tailEnd type="none" w="med" len="med"/>
                    </a:lnL>
                  </a:tcPr>
                </a:tc>
                <a:tc>
                  <a:txBody>
                    <a:bodyPr/>
                    <a:lstStyle/>
                    <a:p>
                      <a:r>
                        <a:rPr lang="en-US" sz="1600" dirty="0">
                          <a:effectLst>
                            <a:outerShdw blurRad="38100" dist="38100" dir="2700000" algn="tl">
                              <a:srgbClr val="000000">
                                <a:alpha val="43137"/>
                              </a:srgbClr>
                            </a:outerShdw>
                          </a:effectLst>
                        </a:rPr>
                        <a:t>IDEA Course</a:t>
                      </a:r>
                    </a:p>
                  </a:txBody>
                  <a:tcPr/>
                </a:tc>
                <a:tc>
                  <a:txBody>
                    <a:bodyPr/>
                    <a:lstStyle/>
                    <a:p>
                      <a:r>
                        <a:rPr lang="en-US" sz="1600" dirty="0">
                          <a:effectLst>
                            <a:outerShdw blurRad="38100" dist="38100" dir="2700000" algn="tl">
                              <a:srgbClr val="000000">
                                <a:alpha val="43137"/>
                              </a:srgbClr>
                            </a:outerShdw>
                          </a:effectLst>
                        </a:rPr>
                        <a:t>IDEA CLOs</a:t>
                      </a:r>
                    </a:p>
                  </a:txBody>
                  <a:tcPr>
                    <a:lnR w="12700" cap="flat" cmpd="sng" algn="ctr">
                      <a:solidFill>
                        <a:schemeClr val="tx1"/>
                      </a:solidFill>
                      <a:prstDash val="solid"/>
                      <a:round/>
                      <a:headEnd type="none" w="med" len="med"/>
                      <a:tailEnd type="none" w="med" len="med"/>
                    </a:lnR>
                  </a:tcPr>
                </a:tc>
                <a:tc>
                  <a:txBody>
                    <a:bodyPr/>
                    <a:lstStyle/>
                    <a:p>
                      <a:r>
                        <a:rPr lang="en-US" sz="1600" dirty="0">
                          <a:effectLst>
                            <a:outerShdw blurRad="38100" dist="38100" dir="2700000" algn="tl">
                              <a:srgbClr val="000000">
                                <a:alpha val="43137"/>
                              </a:srgbClr>
                            </a:outerShdw>
                          </a:effectLst>
                        </a:rPr>
                        <a:t>Blue Teacher</a:t>
                      </a:r>
                    </a:p>
                  </a:txBody>
                  <a:tcPr>
                    <a:lnL w="12700" cap="flat" cmpd="sng" algn="ctr">
                      <a:solidFill>
                        <a:schemeClr val="tx1"/>
                      </a:solidFill>
                      <a:prstDash val="solid"/>
                      <a:round/>
                      <a:headEnd type="none" w="med" len="med"/>
                      <a:tailEnd type="none" w="med" len="med"/>
                    </a:lnL>
                  </a:tcPr>
                </a:tc>
                <a:tc>
                  <a:txBody>
                    <a:bodyPr/>
                    <a:lstStyle/>
                    <a:p>
                      <a:r>
                        <a:rPr lang="en-US" sz="1600" dirty="0">
                          <a:effectLst>
                            <a:outerShdw blurRad="38100" dist="38100" dir="2700000" algn="tl">
                              <a:srgbClr val="000000">
                                <a:alpha val="43137"/>
                              </a:srgbClr>
                            </a:outerShdw>
                          </a:effectLst>
                        </a:rPr>
                        <a:t>Blue Course</a:t>
                      </a:r>
                    </a:p>
                  </a:txBody>
                  <a:tcPr/>
                </a:tc>
                <a:tc>
                  <a:txBody>
                    <a:bodyPr/>
                    <a:lstStyle/>
                    <a:p>
                      <a:r>
                        <a:rPr lang="en-US" sz="1600" dirty="0">
                          <a:effectLst>
                            <a:outerShdw blurRad="38100" dist="38100" dir="2700000" algn="tl">
                              <a:srgbClr val="000000">
                                <a:alpha val="43137"/>
                              </a:srgbClr>
                            </a:outerShdw>
                          </a:effectLst>
                        </a:rPr>
                        <a:t>Blue CLOs</a:t>
                      </a:r>
                    </a:p>
                  </a:txBody>
                  <a:tcPr>
                    <a:lnR w="12700" cap="flat" cmpd="sng" algn="ctr">
                      <a:noFill/>
                      <a:prstDash val="solid"/>
                      <a:round/>
                      <a:headEnd type="none" w="med" len="med"/>
                      <a:tailEnd type="none" w="med" len="med"/>
                    </a:lnR>
                  </a:tcPr>
                </a:tc>
                <a:extLst>
                  <a:ext uri="{0D108BD9-81ED-4DB2-BD59-A6C34878D82A}">
                    <a16:rowId xmlns:a16="http://schemas.microsoft.com/office/drawing/2014/main" val="18635202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PSYC 3430</a:t>
                      </a:r>
                    </a:p>
                  </a:txBody>
                  <a:tcPr/>
                </a:tc>
                <a:tc>
                  <a:txBody>
                    <a:bodyPr/>
                    <a:lstStyle/>
                    <a:p>
                      <a:r>
                        <a:rPr lang="en-US" sz="1600" dirty="0"/>
                        <a:t>Fall </a:t>
                      </a:r>
                    </a:p>
                    <a:p>
                      <a:r>
                        <a:rPr lang="en-US" sz="1600" dirty="0"/>
                        <a:t>2016…</a:t>
                      </a:r>
                    </a:p>
                  </a:txBody>
                  <a:tcPr/>
                </a:tc>
                <a:tc>
                  <a:txBody>
                    <a:bodyPr/>
                    <a:lstStyle/>
                    <a:p>
                      <a:pPr algn="r"/>
                      <a:r>
                        <a:rPr lang="en-US" sz="1600" dirty="0"/>
                        <a:t>11</a:t>
                      </a:r>
                    </a:p>
                  </a:txBody>
                  <a:tcPr>
                    <a:lnR w="12700" cap="flat" cmpd="sng" algn="ctr">
                      <a:solidFill>
                        <a:schemeClr val="tx1"/>
                      </a:solidFill>
                      <a:prstDash val="solid"/>
                      <a:round/>
                      <a:headEnd type="none" w="med" len="med"/>
                      <a:tailEnd type="none" w="med" len="med"/>
                    </a:lnR>
                  </a:tcPr>
                </a:tc>
                <a:tc>
                  <a:txBody>
                    <a:bodyPr/>
                    <a:lstStyle/>
                    <a:p>
                      <a:r>
                        <a:rPr lang="en-US" sz="1600" dirty="0"/>
                        <a:t>4.3</a:t>
                      </a:r>
                    </a:p>
                  </a:txBody>
                  <a:tcPr>
                    <a:lnL w="12700" cap="flat" cmpd="sng" algn="ctr">
                      <a:solidFill>
                        <a:schemeClr val="tx1"/>
                      </a:solidFill>
                      <a:prstDash val="solid"/>
                      <a:round/>
                      <a:headEnd type="none" w="med" len="med"/>
                      <a:tailEnd type="none" w="med" len="med"/>
                    </a:lnL>
                  </a:tcPr>
                </a:tc>
                <a:tc>
                  <a:txBody>
                    <a:bodyPr/>
                    <a:lstStyle/>
                    <a:p>
                      <a:r>
                        <a:rPr lang="en-US" sz="1600" dirty="0"/>
                        <a:t>4.4</a:t>
                      </a:r>
                    </a:p>
                  </a:txBody>
                  <a:tcPr/>
                </a:tc>
                <a:tc>
                  <a:txBody>
                    <a:bodyPr/>
                    <a:lstStyle/>
                    <a:p>
                      <a:r>
                        <a:rPr lang="en-US" sz="1600" dirty="0"/>
                        <a:t>4.5</a:t>
                      </a:r>
                    </a:p>
                  </a:txBody>
                  <a:tcPr>
                    <a:lnR w="12700" cap="flat" cmpd="sng" algn="ctr">
                      <a:solidFill>
                        <a:schemeClr val="tx1"/>
                      </a:solidFill>
                      <a:prstDash val="solid"/>
                      <a:round/>
                      <a:headEnd type="none" w="med" len="med"/>
                      <a:tailEnd type="none" w="med" len="med"/>
                    </a:lnR>
                  </a:tcPr>
                </a:tc>
                <a:tc>
                  <a:txBody>
                    <a:bodyPr/>
                    <a:lstStyle/>
                    <a:p>
                      <a:endParaRPr lang="en-US" sz="1600" dirty="0"/>
                    </a:p>
                  </a:txBody>
                  <a:tcPr>
                    <a:lnL w="12700" cap="flat" cmpd="sng" algn="ctr">
                      <a:solidFill>
                        <a:schemeClr val="tx1"/>
                      </a:solidFill>
                      <a:prstDash val="solid"/>
                      <a:round/>
                      <a:headEnd type="none" w="med" len="med"/>
                      <a:tailEnd type="none" w="med" len="med"/>
                    </a:lnL>
                  </a:tcPr>
                </a:tc>
                <a:tc>
                  <a:txBody>
                    <a:bodyPr/>
                    <a:lstStyle/>
                    <a:p>
                      <a:endParaRPr lang="en-US" sz="1600"/>
                    </a:p>
                  </a:txBody>
                  <a:tcPr/>
                </a:tc>
                <a:tc>
                  <a:txBody>
                    <a:bodyPr/>
                    <a:lstStyle/>
                    <a:p>
                      <a:endParaRPr lang="en-US" sz="1600" dirty="0"/>
                    </a:p>
                  </a:txBody>
                  <a:tcPr>
                    <a:lnR w="12700" cap="flat" cmpd="sng" algn="ctr">
                      <a:noFill/>
                      <a:prstDash val="solid"/>
                      <a:round/>
                      <a:headEnd type="none" w="med" len="med"/>
                      <a:tailEnd type="none" w="med" len="med"/>
                    </a:lnR>
                  </a:tcPr>
                </a:tc>
                <a:extLst>
                  <a:ext uri="{0D108BD9-81ED-4DB2-BD59-A6C34878D82A}">
                    <a16:rowId xmlns:a16="http://schemas.microsoft.com/office/drawing/2014/main" val="3300433439"/>
                  </a:ext>
                </a:extLst>
              </a:tr>
              <a:tr h="370840">
                <a:tc>
                  <a:txBody>
                    <a:bodyPr/>
                    <a:lstStyle/>
                    <a:p>
                      <a:endParaRPr lang="en-US" sz="1600" dirty="0"/>
                    </a:p>
                  </a:txBody>
                  <a:tcPr/>
                </a:tc>
                <a:tc>
                  <a:txBody>
                    <a:bodyPr/>
                    <a:lstStyle/>
                    <a:p>
                      <a:r>
                        <a:rPr lang="en-US" sz="1600" dirty="0"/>
                        <a:t>Summer 2018</a:t>
                      </a:r>
                    </a:p>
                  </a:txBody>
                  <a:tcPr/>
                </a:tc>
                <a:tc>
                  <a:txBody>
                    <a:bodyPr/>
                    <a:lstStyle/>
                    <a:p>
                      <a:pPr algn="r"/>
                      <a:r>
                        <a:rPr lang="en-US" sz="1600" dirty="0"/>
                        <a:t>7</a:t>
                      </a:r>
                    </a:p>
                  </a:txBody>
                  <a:tcPr>
                    <a:lnR w="12700" cap="flat" cmpd="sng" algn="ctr">
                      <a:solidFill>
                        <a:schemeClr val="tx1"/>
                      </a:solidFill>
                      <a:prstDash val="solid"/>
                      <a:round/>
                      <a:headEnd type="none" w="med" len="med"/>
                      <a:tailEnd type="none" w="med" len="med"/>
                    </a:lnR>
                  </a:tcPr>
                </a:tc>
                <a:tc>
                  <a:txBody>
                    <a:bodyPr/>
                    <a:lstStyle/>
                    <a:p>
                      <a:r>
                        <a:rPr lang="en-US" sz="1600" dirty="0"/>
                        <a:t>3.0</a:t>
                      </a:r>
                    </a:p>
                  </a:txBody>
                  <a:tcPr>
                    <a:lnL w="12700" cap="flat" cmpd="sng" algn="ctr">
                      <a:solidFill>
                        <a:schemeClr val="tx1"/>
                      </a:solidFill>
                      <a:prstDash val="solid"/>
                      <a:round/>
                      <a:headEnd type="none" w="med" len="med"/>
                      <a:tailEnd type="none" w="med" len="med"/>
                    </a:lnL>
                  </a:tcPr>
                </a:tc>
                <a:tc>
                  <a:txBody>
                    <a:bodyPr/>
                    <a:lstStyle/>
                    <a:p>
                      <a:r>
                        <a:rPr lang="en-US" sz="1600" dirty="0"/>
                        <a:t>3.9</a:t>
                      </a:r>
                    </a:p>
                  </a:txBody>
                  <a:tcPr/>
                </a:tc>
                <a:tc>
                  <a:txBody>
                    <a:bodyPr/>
                    <a:lstStyle/>
                    <a:p>
                      <a:r>
                        <a:rPr lang="en-US" sz="1600" dirty="0"/>
                        <a:t>2.8</a:t>
                      </a:r>
                    </a:p>
                  </a:txBody>
                  <a:tcPr>
                    <a:lnR w="12700" cap="flat" cmpd="sng" algn="ctr">
                      <a:solidFill>
                        <a:schemeClr val="tx1"/>
                      </a:solidFill>
                      <a:prstDash val="solid"/>
                      <a:round/>
                      <a:headEnd type="none" w="med" len="med"/>
                      <a:tailEnd type="none" w="med" len="med"/>
                    </a:lnR>
                  </a:tcPr>
                </a:tc>
                <a:tc>
                  <a:txBody>
                    <a:bodyPr/>
                    <a:lstStyle/>
                    <a:p>
                      <a:endParaRPr lang="en-US" sz="1600" dirty="0"/>
                    </a:p>
                  </a:txBody>
                  <a:tcPr>
                    <a:lnL w="12700" cap="flat" cmpd="sng" algn="ctr">
                      <a:solidFill>
                        <a:schemeClr val="tx1"/>
                      </a:solidFill>
                      <a:prstDash val="solid"/>
                      <a:round/>
                      <a:headEnd type="none" w="med" len="med"/>
                      <a:tailEnd type="none" w="med" len="med"/>
                    </a:lnL>
                  </a:tcPr>
                </a:tc>
                <a:tc>
                  <a:txBody>
                    <a:bodyPr/>
                    <a:lstStyle/>
                    <a:p>
                      <a:endParaRPr lang="en-US" sz="1600"/>
                    </a:p>
                  </a:txBody>
                  <a:tcPr/>
                </a:tc>
                <a:tc>
                  <a:txBody>
                    <a:bodyPr/>
                    <a:lstStyle/>
                    <a:p>
                      <a:endParaRPr lang="en-US" sz="1600" dirty="0"/>
                    </a:p>
                  </a:txBody>
                  <a:tcPr>
                    <a:lnR w="12700" cap="flat" cmpd="sng" algn="ctr">
                      <a:noFill/>
                      <a:prstDash val="solid"/>
                      <a:round/>
                      <a:headEnd type="none" w="med" len="med"/>
                      <a:tailEnd type="none" w="med" len="med"/>
                    </a:lnR>
                  </a:tcPr>
                </a:tc>
                <a:extLst>
                  <a:ext uri="{0D108BD9-81ED-4DB2-BD59-A6C34878D82A}">
                    <a16:rowId xmlns:a16="http://schemas.microsoft.com/office/drawing/2014/main" val="2947849923"/>
                  </a:ext>
                </a:extLst>
              </a:tr>
              <a:tr h="370840">
                <a:tc>
                  <a:txBody>
                    <a:bodyPr/>
                    <a:lstStyle/>
                    <a:p>
                      <a:endParaRPr lang="en-US" sz="1600"/>
                    </a:p>
                  </a:txBody>
                  <a:tcPr/>
                </a:tc>
                <a:tc>
                  <a:txBody>
                    <a:bodyPr/>
                    <a:lstStyle/>
                    <a:p>
                      <a:r>
                        <a:rPr lang="en-US" sz="1600" dirty="0"/>
                        <a:t>Summer 2019</a:t>
                      </a:r>
                    </a:p>
                  </a:txBody>
                  <a:tcPr/>
                </a:tc>
                <a:tc>
                  <a:txBody>
                    <a:bodyPr/>
                    <a:lstStyle/>
                    <a:p>
                      <a:pPr algn="r"/>
                      <a:r>
                        <a:rPr lang="en-US" sz="1600" dirty="0"/>
                        <a:t>9</a:t>
                      </a:r>
                    </a:p>
                  </a:txBody>
                  <a:tcPr>
                    <a:lnR w="12700" cap="flat" cmpd="sng" algn="ctr">
                      <a:solidFill>
                        <a:schemeClr val="tx1"/>
                      </a:solidFill>
                      <a:prstDash val="solid"/>
                      <a:round/>
                      <a:headEnd type="none" w="med" len="med"/>
                      <a:tailEnd type="none" w="med" len="med"/>
                    </a:lnR>
                  </a:tcPr>
                </a:tc>
                <a:tc>
                  <a:txBody>
                    <a:bodyPr/>
                    <a:lstStyle/>
                    <a:p>
                      <a:endParaRPr lang="en-US" sz="1600" dirty="0"/>
                    </a:p>
                  </a:txBody>
                  <a:tcPr>
                    <a:lnL w="12700" cap="flat" cmpd="sng" algn="ctr">
                      <a:solidFill>
                        <a:schemeClr val="tx1"/>
                      </a:solidFill>
                      <a:prstDash val="solid"/>
                      <a:round/>
                      <a:headEnd type="none" w="med" len="med"/>
                      <a:tailEnd type="none" w="med" len="med"/>
                    </a:lnL>
                  </a:tcPr>
                </a:tc>
                <a:tc>
                  <a:txBody>
                    <a:bodyPr/>
                    <a:lstStyle/>
                    <a:p>
                      <a:endParaRPr lang="en-US" sz="1600" dirty="0"/>
                    </a:p>
                  </a:txBody>
                  <a:tcPr/>
                </a:tc>
                <a:tc>
                  <a:txBody>
                    <a:bodyPr/>
                    <a:lstStyle/>
                    <a:p>
                      <a:endParaRPr lang="en-US" sz="1600" dirty="0"/>
                    </a:p>
                  </a:txBody>
                  <a:tcPr>
                    <a:lnR w="12700" cap="flat" cmpd="sng" algn="ctr">
                      <a:solidFill>
                        <a:schemeClr val="tx1"/>
                      </a:solidFill>
                      <a:prstDash val="solid"/>
                      <a:round/>
                      <a:headEnd type="none" w="med" len="med"/>
                      <a:tailEnd type="none" w="med" len="med"/>
                    </a:lnR>
                  </a:tcPr>
                </a:tc>
                <a:tc>
                  <a:txBody>
                    <a:bodyPr/>
                    <a:lstStyle/>
                    <a:p>
                      <a:r>
                        <a:rPr lang="en-US" sz="1600" dirty="0"/>
                        <a:t>91.1</a:t>
                      </a:r>
                    </a:p>
                  </a:txBody>
                  <a:tcPr>
                    <a:lnL w="12700" cap="flat" cmpd="sng" algn="ctr">
                      <a:solidFill>
                        <a:schemeClr val="tx1"/>
                      </a:solidFill>
                      <a:prstDash val="solid"/>
                      <a:round/>
                      <a:headEnd type="none" w="med" len="med"/>
                      <a:tailEnd type="none" w="med" len="med"/>
                    </a:lnL>
                  </a:tcPr>
                </a:tc>
                <a:tc>
                  <a:txBody>
                    <a:bodyPr/>
                    <a:lstStyle/>
                    <a:p>
                      <a:r>
                        <a:rPr lang="en-US" sz="1600" dirty="0"/>
                        <a:t>76.9</a:t>
                      </a:r>
                    </a:p>
                  </a:txBody>
                  <a:tcPr/>
                </a:tc>
                <a:tc>
                  <a:txBody>
                    <a:bodyPr/>
                    <a:lstStyle/>
                    <a:p>
                      <a:r>
                        <a:rPr lang="en-US" sz="1600" dirty="0"/>
                        <a:t>85.9</a:t>
                      </a:r>
                    </a:p>
                  </a:txBody>
                  <a:tcPr>
                    <a:lnR w="12700" cap="flat" cmpd="sng" algn="ctr">
                      <a:noFill/>
                      <a:prstDash val="solid"/>
                      <a:round/>
                      <a:headEnd type="none" w="med" len="med"/>
                      <a:tailEnd type="none" w="med" len="med"/>
                    </a:lnR>
                  </a:tcPr>
                </a:tc>
                <a:extLst>
                  <a:ext uri="{0D108BD9-81ED-4DB2-BD59-A6C34878D82A}">
                    <a16:rowId xmlns:a16="http://schemas.microsoft.com/office/drawing/2014/main" val="3101276201"/>
                  </a:ext>
                </a:extLst>
              </a:tr>
              <a:tr h="370840">
                <a:tc>
                  <a:txBody>
                    <a:bodyPr/>
                    <a:lstStyle/>
                    <a:p>
                      <a:endParaRPr lang="en-US" sz="1600"/>
                    </a:p>
                  </a:txBody>
                  <a:tcPr/>
                </a:tc>
                <a:tc>
                  <a:txBody>
                    <a:bodyPr/>
                    <a:lstStyle/>
                    <a:p>
                      <a:r>
                        <a:rPr lang="en-US" sz="1600" dirty="0"/>
                        <a:t>Summer 2020…</a:t>
                      </a:r>
                    </a:p>
                  </a:txBody>
                  <a:tcPr/>
                </a:tc>
                <a:tc>
                  <a:txBody>
                    <a:bodyPr/>
                    <a:lstStyle/>
                    <a:p>
                      <a:pPr algn="r"/>
                      <a:r>
                        <a:rPr lang="en-US" sz="1600" dirty="0"/>
                        <a:t>8</a:t>
                      </a:r>
                    </a:p>
                  </a:txBody>
                  <a:tcPr>
                    <a:lnR w="12700" cap="flat" cmpd="sng" algn="ctr">
                      <a:solidFill>
                        <a:schemeClr val="tx1"/>
                      </a:solidFill>
                      <a:prstDash val="solid"/>
                      <a:round/>
                      <a:headEnd type="none" w="med" len="med"/>
                      <a:tailEnd type="none" w="med" len="med"/>
                    </a:lnR>
                  </a:tcPr>
                </a:tc>
                <a:tc>
                  <a:txBody>
                    <a:bodyPr/>
                    <a:lstStyle/>
                    <a:p>
                      <a:endParaRPr lang="en-US" sz="1600" dirty="0"/>
                    </a:p>
                  </a:txBody>
                  <a:tcPr>
                    <a:lnL w="12700" cap="flat" cmpd="sng" algn="ctr">
                      <a:solidFill>
                        <a:schemeClr val="tx1"/>
                      </a:solidFill>
                      <a:prstDash val="solid"/>
                      <a:round/>
                      <a:headEnd type="none" w="med" len="med"/>
                      <a:tailEnd type="none" w="med" len="med"/>
                    </a:lnL>
                  </a:tcPr>
                </a:tc>
                <a:tc>
                  <a:txBody>
                    <a:bodyPr/>
                    <a:lstStyle/>
                    <a:p>
                      <a:endParaRPr lang="en-US" sz="1600"/>
                    </a:p>
                  </a:txBody>
                  <a:tcPr/>
                </a:tc>
                <a:tc>
                  <a:txBody>
                    <a:bodyPr/>
                    <a:lstStyle/>
                    <a:p>
                      <a:endParaRPr lang="en-US" sz="1600" dirty="0"/>
                    </a:p>
                  </a:txBody>
                  <a:tcPr>
                    <a:lnR w="12700" cap="flat" cmpd="sng" algn="ctr">
                      <a:solidFill>
                        <a:schemeClr val="tx1"/>
                      </a:solidFill>
                      <a:prstDash val="solid"/>
                      <a:round/>
                      <a:headEnd type="none" w="med" len="med"/>
                      <a:tailEnd type="none" w="med" len="med"/>
                    </a:lnR>
                  </a:tcPr>
                </a:tc>
                <a:tc>
                  <a:txBody>
                    <a:bodyPr/>
                    <a:lstStyle/>
                    <a:p>
                      <a:r>
                        <a:rPr lang="en-US" sz="1600" dirty="0"/>
                        <a:t>87.5</a:t>
                      </a:r>
                    </a:p>
                  </a:txBody>
                  <a:tcPr>
                    <a:lnL w="12700" cap="flat" cmpd="sng" algn="ctr">
                      <a:solidFill>
                        <a:schemeClr val="tx1"/>
                      </a:solidFill>
                      <a:prstDash val="solid"/>
                      <a:round/>
                      <a:headEnd type="none" w="med" len="med"/>
                      <a:tailEnd type="none" w="med" len="med"/>
                    </a:lnL>
                  </a:tcPr>
                </a:tc>
                <a:tc>
                  <a:txBody>
                    <a:bodyPr/>
                    <a:lstStyle/>
                    <a:p>
                      <a:r>
                        <a:rPr lang="en-US" sz="1600" dirty="0"/>
                        <a:t>100</a:t>
                      </a:r>
                    </a:p>
                  </a:txBody>
                  <a:tcPr/>
                </a:tc>
                <a:tc>
                  <a:txBody>
                    <a:bodyPr/>
                    <a:lstStyle/>
                    <a:p>
                      <a:r>
                        <a:rPr lang="en-US" sz="1600" dirty="0"/>
                        <a:t>93.8</a:t>
                      </a:r>
                    </a:p>
                  </a:txBody>
                  <a:tcPr>
                    <a:lnR w="12700" cap="flat" cmpd="sng" algn="ctr">
                      <a:noFill/>
                      <a:prstDash val="solid"/>
                      <a:round/>
                      <a:headEnd type="none" w="med" len="med"/>
                      <a:tailEnd type="none" w="med" len="med"/>
                    </a:lnR>
                  </a:tcPr>
                </a:tc>
                <a:extLst>
                  <a:ext uri="{0D108BD9-81ED-4DB2-BD59-A6C34878D82A}">
                    <a16:rowId xmlns:a16="http://schemas.microsoft.com/office/drawing/2014/main" val="3366291490"/>
                  </a:ext>
                </a:extLst>
              </a:tr>
            </a:tbl>
          </a:graphicData>
        </a:graphic>
      </p:graphicFrame>
      <p:sp>
        <p:nvSpPr>
          <p:cNvPr id="6" name="Text Placeholder 23">
            <a:extLst>
              <a:ext uri="{FF2B5EF4-FFF2-40B4-BE49-F238E27FC236}">
                <a16:creationId xmlns:a16="http://schemas.microsoft.com/office/drawing/2014/main" id="{66DA91E3-24E1-E7F8-B396-4AD8A404E3AA}"/>
              </a:ext>
            </a:extLst>
          </p:cNvPr>
          <p:cNvSpPr txBox="1">
            <a:spLocks/>
          </p:cNvSpPr>
          <p:nvPr/>
        </p:nvSpPr>
        <p:spPr>
          <a:xfrm>
            <a:off x="1086518" y="4746562"/>
            <a:ext cx="9885070" cy="1371599"/>
          </a:xfrm>
          <a:prstGeom prst="rect">
            <a:avLst/>
          </a:prstGeom>
        </p:spPr>
        <p:txBody>
          <a:bodyPr/>
          <a:lstStyle>
            <a:lvl1pPr marL="0" indent="0" algn="l" defTabSz="914400" rtl="0" eaLnBrk="1" latinLnBrk="0" hangingPunct="1">
              <a:lnSpc>
                <a:spcPct val="150000"/>
              </a:lnSpc>
              <a:spcBef>
                <a:spcPts val="0"/>
              </a:spcBef>
              <a:spcAft>
                <a:spcPts val="1200"/>
              </a:spcAft>
              <a:buFont typeface="Segoe UI Light" panose="020B0502040204020203" pitchFamily="34" charset="0"/>
              <a:buNone/>
              <a:defRPr sz="140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b="1" dirty="0"/>
              <a:t>Immediate Observations</a:t>
            </a:r>
          </a:p>
          <a:p>
            <a:pPr marL="285750" indent="-285750">
              <a:lnSpc>
                <a:spcPct val="100000"/>
              </a:lnSpc>
              <a:buFont typeface="Arial" panose="020B0604020202020204" pitchFamily="34" charset="0"/>
              <a:buChar char="•"/>
            </a:pPr>
            <a:r>
              <a:rPr lang="en-US" dirty="0"/>
              <a:t>PSYC 3430 Statistics for the Behavioral Sciences data snapshot; red line represents the Spring 2020 “pivot”</a:t>
            </a:r>
          </a:p>
          <a:p>
            <a:pPr marL="285750" indent="-285750">
              <a:lnSpc>
                <a:spcPct val="100000"/>
              </a:lnSpc>
              <a:buFont typeface="Arial" panose="020B0604020202020204" pitchFamily="34" charset="0"/>
              <a:buChar char="•"/>
            </a:pPr>
            <a:r>
              <a:rPr lang="en-US" dirty="0"/>
              <a:t>IDEA SRIs dropped from average of 4.4 to 3.2 after moving course from Fall (16-weeks) to Summer (10-weeks)</a:t>
            </a:r>
          </a:p>
          <a:p>
            <a:pPr marL="285750" indent="-285750">
              <a:lnSpc>
                <a:spcPct val="100000"/>
              </a:lnSpc>
              <a:buFont typeface="Arial" panose="020B0604020202020204" pitchFamily="34" charset="0"/>
              <a:buChar char="•"/>
            </a:pPr>
            <a:r>
              <a:rPr lang="en-US" dirty="0"/>
              <a:t>IDEA SRI and Blue SRI rated on different scales of measurement</a:t>
            </a:r>
          </a:p>
        </p:txBody>
      </p:sp>
      <p:cxnSp>
        <p:nvCxnSpPr>
          <p:cNvPr id="7" name="Straight Connector 6">
            <a:extLst>
              <a:ext uri="{FF2B5EF4-FFF2-40B4-BE49-F238E27FC236}">
                <a16:creationId xmlns:a16="http://schemas.microsoft.com/office/drawing/2014/main" id="{64FFEBF8-D0D7-2DE7-E284-CC7A61F8748C}"/>
              </a:ext>
            </a:extLst>
          </p:cNvPr>
          <p:cNvCxnSpPr/>
          <p:nvPr/>
        </p:nvCxnSpPr>
        <p:spPr>
          <a:xfrm>
            <a:off x="6259483" y="3940235"/>
            <a:ext cx="2286000"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06633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32416A3-39EF-4CBE-943D-C79C22FDDC46}"/>
              </a:ext>
            </a:extLst>
          </p:cNvPr>
          <p:cNvSpPr>
            <a:spLocks noGrp="1"/>
          </p:cNvSpPr>
          <p:nvPr>
            <p:ph type="title"/>
          </p:nvPr>
        </p:nvSpPr>
        <p:spPr>
          <a:xfrm>
            <a:off x="838200" y="649956"/>
            <a:ext cx="10515600" cy="726137"/>
          </a:xfrm>
        </p:spPr>
        <p:txBody>
          <a:bodyPr/>
          <a:lstStyle/>
          <a:p>
            <a:r>
              <a:rPr lang="en-US" dirty="0"/>
              <a:t>Examining outcomes</a:t>
            </a:r>
          </a:p>
        </p:txBody>
      </p:sp>
      <p:sp>
        <p:nvSpPr>
          <p:cNvPr id="2" name="Date Placeholder 1">
            <a:extLst>
              <a:ext uri="{FF2B5EF4-FFF2-40B4-BE49-F238E27FC236}">
                <a16:creationId xmlns:a16="http://schemas.microsoft.com/office/drawing/2014/main" id="{37FF388F-9D72-4A3F-AB51-11B7B65E7682}"/>
              </a:ext>
            </a:extLst>
          </p:cNvPr>
          <p:cNvSpPr>
            <a:spLocks noGrp="1"/>
          </p:cNvSpPr>
          <p:nvPr>
            <p:ph type="dt" sz="half" idx="10"/>
          </p:nvPr>
        </p:nvSpPr>
        <p:spPr>
          <a:xfrm>
            <a:off x="838200" y="6356350"/>
            <a:ext cx="3067050" cy="365125"/>
          </a:xfrm>
        </p:spPr>
        <p:txBody>
          <a:bodyPr/>
          <a:lstStyle/>
          <a:p>
            <a:r>
              <a:rPr lang="en-US" dirty="0"/>
              <a:t>2023 Symposium on data for </a:t>
            </a:r>
            <a:r>
              <a:rPr lang="en-US" dirty="0" err="1"/>
              <a:t>qa</a:t>
            </a:r>
            <a:r>
              <a:rPr lang="en-US" dirty="0"/>
              <a:t> </a:t>
            </a:r>
          </a:p>
        </p:txBody>
      </p:sp>
      <p:sp>
        <p:nvSpPr>
          <p:cNvPr id="3" name="Footer Placeholder 2">
            <a:extLst>
              <a:ext uri="{FF2B5EF4-FFF2-40B4-BE49-F238E27FC236}">
                <a16:creationId xmlns:a16="http://schemas.microsoft.com/office/drawing/2014/main" id="{E5FF7585-B3E6-4301-983E-6C7185A7358E}"/>
              </a:ext>
            </a:extLst>
          </p:cNvPr>
          <p:cNvSpPr>
            <a:spLocks noGrp="1"/>
          </p:cNvSpPr>
          <p:nvPr>
            <p:ph type="ftr" sz="quarter" idx="11"/>
          </p:nvPr>
        </p:nvSpPr>
        <p:spPr>
          <a:xfrm>
            <a:off x="4038600" y="6356350"/>
            <a:ext cx="4114800" cy="365125"/>
          </a:xfrm>
        </p:spPr>
        <p:txBody>
          <a:bodyPr/>
          <a:lstStyle/>
          <a:p>
            <a:r>
              <a:rPr lang="en-US" dirty="0"/>
              <a:t>Steady courses in a sea of change</a:t>
            </a:r>
          </a:p>
        </p:txBody>
      </p:sp>
      <p:sp>
        <p:nvSpPr>
          <p:cNvPr id="4" name="Slide Number Placeholder 3">
            <a:extLst>
              <a:ext uri="{FF2B5EF4-FFF2-40B4-BE49-F238E27FC236}">
                <a16:creationId xmlns:a16="http://schemas.microsoft.com/office/drawing/2014/main" id="{7E375B46-1A54-44B9-BDCF-97B4D6758E70}"/>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19</a:t>
            </a:fld>
            <a:endParaRPr lang="en-US" dirty="0"/>
          </a:p>
        </p:txBody>
      </p:sp>
      <p:graphicFrame>
        <p:nvGraphicFramePr>
          <p:cNvPr id="5" name="Table 5">
            <a:extLst>
              <a:ext uri="{FF2B5EF4-FFF2-40B4-BE49-F238E27FC236}">
                <a16:creationId xmlns:a16="http://schemas.microsoft.com/office/drawing/2014/main" id="{867E7AFE-5AD2-883E-398E-5F1C8B8B705F}"/>
              </a:ext>
            </a:extLst>
          </p:cNvPr>
          <p:cNvGraphicFramePr>
            <a:graphicFrameLocks noGrp="1"/>
          </p:cNvGraphicFramePr>
          <p:nvPr>
            <p:extLst>
              <p:ext uri="{D42A27DB-BD31-4B8C-83A1-F6EECF244321}">
                <p14:modId xmlns:p14="http://schemas.microsoft.com/office/powerpoint/2010/main" val="1967445064"/>
              </p:ext>
            </p:extLst>
          </p:nvPr>
        </p:nvGraphicFramePr>
        <p:xfrm>
          <a:off x="1195473" y="1536468"/>
          <a:ext cx="9892837" cy="3474720"/>
        </p:xfrm>
        <a:graphic>
          <a:graphicData uri="http://schemas.openxmlformats.org/drawingml/2006/table">
            <a:tbl>
              <a:tblPr firstRow="1" bandRow="1">
                <a:tableStyleId>{5C22544A-7EE6-4342-B048-85BDC9FD1C3A}</a:tableStyleId>
              </a:tblPr>
              <a:tblGrid>
                <a:gridCol w="1107152">
                  <a:extLst>
                    <a:ext uri="{9D8B030D-6E8A-4147-A177-3AD203B41FA5}">
                      <a16:colId xmlns:a16="http://schemas.microsoft.com/office/drawing/2014/main" val="164896644"/>
                    </a:ext>
                  </a:extLst>
                </a:gridCol>
                <a:gridCol w="1005840">
                  <a:extLst>
                    <a:ext uri="{9D8B030D-6E8A-4147-A177-3AD203B41FA5}">
                      <a16:colId xmlns:a16="http://schemas.microsoft.com/office/drawing/2014/main" val="2983877631"/>
                    </a:ext>
                  </a:extLst>
                </a:gridCol>
                <a:gridCol w="407323">
                  <a:extLst>
                    <a:ext uri="{9D8B030D-6E8A-4147-A177-3AD203B41FA5}">
                      <a16:colId xmlns:a16="http://schemas.microsoft.com/office/drawing/2014/main" val="2791247580"/>
                    </a:ext>
                  </a:extLst>
                </a:gridCol>
                <a:gridCol w="889462">
                  <a:extLst>
                    <a:ext uri="{9D8B030D-6E8A-4147-A177-3AD203B41FA5}">
                      <a16:colId xmlns:a16="http://schemas.microsoft.com/office/drawing/2014/main" val="2755730021"/>
                    </a:ext>
                  </a:extLst>
                </a:gridCol>
                <a:gridCol w="798022">
                  <a:extLst>
                    <a:ext uri="{9D8B030D-6E8A-4147-A177-3AD203B41FA5}">
                      <a16:colId xmlns:a16="http://schemas.microsoft.com/office/drawing/2014/main" val="3025278375"/>
                    </a:ext>
                  </a:extLst>
                </a:gridCol>
                <a:gridCol w="781396">
                  <a:extLst>
                    <a:ext uri="{9D8B030D-6E8A-4147-A177-3AD203B41FA5}">
                      <a16:colId xmlns:a16="http://schemas.microsoft.com/office/drawing/2014/main" val="1020033338"/>
                    </a:ext>
                  </a:extLst>
                </a:gridCol>
                <a:gridCol w="883999">
                  <a:extLst>
                    <a:ext uri="{9D8B030D-6E8A-4147-A177-3AD203B41FA5}">
                      <a16:colId xmlns:a16="http://schemas.microsoft.com/office/drawing/2014/main" val="2532514829"/>
                    </a:ext>
                  </a:extLst>
                </a:gridCol>
                <a:gridCol w="808447">
                  <a:extLst>
                    <a:ext uri="{9D8B030D-6E8A-4147-A177-3AD203B41FA5}">
                      <a16:colId xmlns:a16="http://schemas.microsoft.com/office/drawing/2014/main" val="3982306406"/>
                    </a:ext>
                  </a:extLst>
                </a:gridCol>
                <a:gridCol w="758581">
                  <a:extLst>
                    <a:ext uri="{9D8B030D-6E8A-4147-A177-3AD203B41FA5}">
                      <a16:colId xmlns:a16="http://schemas.microsoft.com/office/drawing/2014/main" val="2424265072"/>
                    </a:ext>
                  </a:extLst>
                </a:gridCol>
                <a:gridCol w="847567">
                  <a:extLst>
                    <a:ext uri="{9D8B030D-6E8A-4147-A177-3AD203B41FA5}">
                      <a16:colId xmlns:a16="http://schemas.microsoft.com/office/drawing/2014/main" val="797659401"/>
                    </a:ext>
                  </a:extLst>
                </a:gridCol>
                <a:gridCol w="839585">
                  <a:extLst>
                    <a:ext uri="{9D8B030D-6E8A-4147-A177-3AD203B41FA5}">
                      <a16:colId xmlns:a16="http://schemas.microsoft.com/office/drawing/2014/main" val="3389175913"/>
                    </a:ext>
                  </a:extLst>
                </a:gridCol>
                <a:gridCol w="765463">
                  <a:extLst>
                    <a:ext uri="{9D8B030D-6E8A-4147-A177-3AD203B41FA5}">
                      <a16:colId xmlns:a16="http://schemas.microsoft.com/office/drawing/2014/main" val="3448852571"/>
                    </a:ext>
                  </a:extLst>
                </a:gridCol>
              </a:tblGrid>
              <a:tr h="370840">
                <a:tc>
                  <a:txBody>
                    <a:bodyPr/>
                    <a:lstStyle/>
                    <a:p>
                      <a:r>
                        <a:rPr lang="en-US" sz="1600" dirty="0">
                          <a:effectLst>
                            <a:outerShdw blurRad="38100" dist="38100" dir="2700000" algn="tl">
                              <a:srgbClr val="000000">
                                <a:alpha val="43137"/>
                              </a:srgbClr>
                            </a:outerShdw>
                          </a:effectLst>
                        </a:rPr>
                        <a:t>Course</a:t>
                      </a:r>
                    </a:p>
                  </a:txBody>
                  <a:tcPr/>
                </a:tc>
                <a:tc>
                  <a:txBody>
                    <a:bodyPr/>
                    <a:lstStyle/>
                    <a:p>
                      <a:r>
                        <a:rPr lang="en-US" sz="1600" dirty="0">
                          <a:effectLst>
                            <a:outerShdw blurRad="38100" dist="38100" dir="2700000" algn="tl">
                              <a:srgbClr val="000000">
                                <a:alpha val="43137"/>
                              </a:srgbClr>
                            </a:outerShdw>
                          </a:effectLst>
                        </a:rPr>
                        <a:t>Semester</a:t>
                      </a:r>
                    </a:p>
                  </a:txBody>
                  <a:tcPr/>
                </a:tc>
                <a:tc>
                  <a:txBody>
                    <a:bodyPr/>
                    <a:lstStyle/>
                    <a:p>
                      <a:pPr algn="r"/>
                      <a:r>
                        <a:rPr lang="en-US" sz="1600" i="1" dirty="0">
                          <a:effectLst>
                            <a:outerShdw blurRad="38100" dist="38100" dir="2700000" algn="tl">
                              <a:srgbClr val="000000">
                                <a:alpha val="43137"/>
                              </a:srgbClr>
                            </a:outerShdw>
                          </a:effectLst>
                        </a:rPr>
                        <a:t>n</a:t>
                      </a:r>
                    </a:p>
                  </a:txBody>
                  <a:tcPr>
                    <a:lnR w="12700" cap="flat" cmpd="sng" algn="ctr">
                      <a:solidFill>
                        <a:schemeClr val="tx1"/>
                      </a:solidFill>
                      <a:prstDash val="solid"/>
                      <a:round/>
                      <a:headEnd type="none" w="med" len="med"/>
                      <a:tailEnd type="none" w="med" len="med"/>
                    </a:lnR>
                  </a:tcPr>
                </a:tc>
                <a:tc>
                  <a:txBody>
                    <a:bodyPr/>
                    <a:lstStyle/>
                    <a:p>
                      <a:r>
                        <a:rPr lang="en-US" sz="1600" dirty="0">
                          <a:effectLst>
                            <a:outerShdw blurRad="38100" dist="38100" dir="2700000" algn="tl">
                              <a:srgbClr val="000000">
                                <a:alpha val="43137"/>
                              </a:srgbClr>
                            </a:outerShdw>
                          </a:effectLst>
                        </a:rPr>
                        <a:t>IDEA Teacher</a:t>
                      </a:r>
                    </a:p>
                  </a:txBody>
                  <a:tcPr>
                    <a:lnL w="12700" cap="flat" cmpd="sng" algn="ctr">
                      <a:solidFill>
                        <a:schemeClr val="tx1"/>
                      </a:solidFill>
                      <a:prstDash val="solid"/>
                      <a:round/>
                      <a:headEnd type="none" w="med" len="med"/>
                      <a:tailEnd type="none" w="med" len="med"/>
                    </a:lnL>
                  </a:tcPr>
                </a:tc>
                <a:tc>
                  <a:txBody>
                    <a:bodyPr/>
                    <a:lstStyle/>
                    <a:p>
                      <a:r>
                        <a:rPr lang="en-US" sz="1600" dirty="0">
                          <a:effectLst>
                            <a:outerShdw blurRad="38100" dist="38100" dir="2700000" algn="tl">
                              <a:srgbClr val="000000">
                                <a:alpha val="43137"/>
                              </a:srgbClr>
                            </a:outerShdw>
                          </a:effectLst>
                        </a:rPr>
                        <a:t>IDEA Course</a:t>
                      </a:r>
                    </a:p>
                  </a:txBody>
                  <a:tcPr/>
                </a:tc>
                <a:tc>
                  <a:txBody>
                    <a:bodyPr/>
                    <a:lstStyle/>
                    <a:p>
                      <a:r>
                        <a:rPr lang="en-US" sz="1600" dirty="0">
                          <a:effectLst>
                            <a:outerShdw blurRad="38100" dist="38100" dir="2700000" algn="tl">
                              <a:srgbClr val="000000">
                                <a:alpha val="43137"/>
                              </a:srgbClr>
                            </a:outerShdw>
                          </a:effectLst>
                        </a:rPr>
                        <a:t>IDEA CLOs</a:t>
                      </a:r>
                    </a:p>
                  </a:txBody>
                  <a:tcPr>
                    <a:lnR w="12700" cap="flat" cmpd="sng" algn="ctr">
                      <a:solidFill>
                        <a:schemeClr val="tx1"/>
                      </a:solidFill>
                      <a:prstDash val="solid"/>
                      <a:round/>
                      <a:headEnd type="none" w="med" len="med"/>
                      <a:tailEnd type="none" w="med" len="med"/>
                    </a:lnR>
                  </a:tcPr>
                </a:tc>
                <a:tc>
                  <a:txBody>
                    <a:bodyPr/>
                    <a:lstStyle/>
                    <a:p>
                      <a:r>
                        <a:rPr lang="en-US" sz="1600" dirty="0">
                          <a:effectLst>
                            <a:outerShdw blurRad="38100" dist="38100" dir="2700000" algn="tl">
                              <a:srgbClr val="000000">
                                <a:alpha val="43137"/>
                              </a:srgbClr>
                            </a:outerShdw>
                          </a:effectLst>
                        </a:rPr>
                        <a:t>Blue Teacher</a:t>
                      </a:r>
                    </a:p>
                  </a:txBody>
                  <a:tcPr>
                    <a:lnL w="12700" cap="flat" cmpd="sng" algn="ctr">
                      <a:solidFill>
                        <a:schemeClr val="tx1"/>
                      </a:solidFill>
                      <a:prstDash val="solid"/>
                      <a:round/>
                      <a:headEnd type="none" w="med" len="med"/>
                      <a:tailEnd type="none" w="med" len="med"/>
                    </a:lnL>
                  </a:tcPr>
                </a:tc>
                <a:tc>
                  <a:txBody>
                    <a:bodyPr/>
                    <a:lstStyle/>
                    <a:p>
                      <a:r>
                        <a:rPr lang="en-US" sz="1600" dirty="0">
                          <a:effectLst>
                            <a:outerShdw blurRad="38100" dist="38100" dir="2700000" algn="tl">
                              <a:srgbClr val="000000">
                                <a:alpha val="43137"/>
                              </a:srgbClr>
                            </a:outerShdw>
                          </a:effectLst>
                        </a:rPr>
                        <a:t>Blue Course</a:t>
                      </a:r>
                    </a:p>
                  </a:txBody>
                  <a:tcPr/>
                </a:tc>
                <a:tc>
                  <a:txBody>
                    <a:bodyPr/>
                    <a:lstStyle/>
                    <a:p>
                      <a:r>
                        <a:rPr lang="en-US" sz="1600" dirty="0">
                          <a:effectLst>
                            <a:outerShdw blurRad="38100" dist="38100" dir="2700000" algn="tl">
                              <a:srgbClr val="000000">
                                <a:alpha val="43137"/>
                              </a:srgbClr>
                            </a:outerShdw>
                          </a:effectLst>
                        </a:rPr>
                        <a:t>Blue CLOs</a:t>
                      </a:r>
                    </a:p>
                  </a:txBody>
                  <a:tcPr>
                    <a:lnR w="12700" cap="flat" cmpd="sng" algn="ctr">
                      <a:solidFill>
                        <a:schemeClr val="tx1"/>
                      </a:solidFill>
                      <a:prstDash val="solid"/>
                      <a:round/>
                      <a:headEnd type="none" w="med" len="med"/>
                      <a:tailEnd type="none" w="med" len="med"/>
                    </a:lnR>
                  </a:tcPr>
                </a:tc>
                <a:tc>
                  <a:txBody>
                    <a:bodyPr/>
                    <a:lstStyle/>
                    <a:p>
                      <a:r>
                        <a:rPr lang="en-US" sz="1600" dirty="0">
                          <a:effectLst>
                            <a:outerShdw blurRad="38100" dist="38100" dir="2700000" algn="tl">
                              <a:srgbClr val="000000">
                                <a:alpha val="43137"/>
                              </a:srgbClr>
                            </a:outerShdw>
                          </a:effectLst>
                        </a:rPr>
                        <a:t>Diff Teacher</a:t>
                      </a:r>
                    </a:p>
                  </a:txBody>
                  <a:tcPr>
                    <a:lnL w="12700" cap="flat" cmpd="sng" algn="ctr">
                      <a:solidFill>
                        <a:schemeClr val="tx1"/>
                      </a:solidFill>
                      <a:prstDash val="solid"/>
                      <a:round/>
                      <a:headEnd type="none" w="med" len="med"/>
                      <a:tailEnd type="none" w="med" len="med"/>
                    </a:lnL>
                  </a:tcPr>
                </a:tc>
                <a:tc>
                  <a:txBody>
                    <a:bodyPr/>
                    <a:lstStyle/>
                    <a:p>
                      <a:r>
                        <a:rPr lang="en-US" sz="1600" dirty="0">
                          <a:effectLst>
                            <a:outerShdw blurRad="38100" dist="38100" dir="2700000" algn="tl">
                              <a:srgbClr val="000000">
                                <a:alpha val="43137"/>
                              </a:srgbClr>
                            </a:outerShdw>
                          </a:effectLst>
                        </a:rPr>
                        <a:t>Diff Course</a:t>
                      </a:r>
                    </a:p>
                  </a:txBody>
                  <a:tcPr/>
                </a:tc>
                <a:tc>
                  <a:txBody>
                    <a:bodyPr/>
                    <a:lstStyle/>
                    <a:p>
                      <a:r>
                        <a:rPr lang="en-US" sz="1600" dirty="0">
                          <a:effectLst>
                            <a:outerShdw blurRad="38100" dist="38100" dir="2700000" algn="tl">
                              <a:srgbClr val="000000">
                                <a:alpha val="43137"/>
                              </a:srgbClr>
                            </a:outerShdw>
                          </a:effectLst>
                        </a:rPr>
                        <a:t>Diff CLOs</a:t>
                      </a:r>
                    </a:p>
                  </a:txBody>
                  <a:tcPr/>
                </a:tc>
                <a:extLst>
                  <a:ext uri="{0D108BD9-81ED-4DB2-BD59-A6C34878D82A}">
                    <a16:rowId xmlns:a16="http://schemas.microsoft.com/office/drawing/2014/main" val="18635202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PSYC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3430</a:t>
                      </a:r>
                    </a:p>
                  </a:txBody>
                  <a:tcPr/>
                </a:tc>
                <a:tc>
                  <a:txBody>
                    <a:bodyPr/>
                    <a:lstStyle/>
                    <a:p>
                      <a:r>
                        <a:rPr lang="en-US" sz="1600" dirty="0"/>
                        <a:t>Fall </a:t>
                      </a:r>
                    </a:p>
                    <a:p>
                      <a:r>
                        <a:rPr lang="en-US" sz="1600" dirty="0"/>
                        <a:t>2016…</a:t>
                      </a:r>
                    </a:p>
                  </a:txBody>
                  <a:tcPr/>
                </a:tc>
                <a:tc>
                  <a:txBody>
                    <a:bodyPr/>
                    <a:lstStyle/>
                    <a:p>
                      <a:pPr algn="r"/>
                      <a:r>
                        <a:rPr lang="en-US" sz="1600" dirty="0"/>
                        <a:t>11</a:t>
                      </a:r>
                    </a:p>
                  </a:txBody>
                  <a:tcPr>
                    <a:lnR w="12700" cap="flat" cmpd="sng" algn="ctr">
                      <a:solidFill>
                        <a:schemeClr val="tx1"/>
                      </a:solidFill>
                      <a:prstDash val="solid"/>
                      <a:round/>
                      <a:headEnd type="none" w="med" len="med"/>
                      <a:tailEnd type="none" w="med" len="med"/>
                    </a:lnR>
                  </a:tcPr>
                </a:tc>
                <a:tc>
                  <a:txBody>
                    <a:bodyPr/>
                    <a:lstStyle/>
                    <a:p>
                      <a:r>
                        <a:rPr lang="en-US" sz="1600" dirty="0"/>
                        <a:t>88</a:t>
                      </a:r>
                    </a:p>
                  </a:txBody>
                  <a:tcPr>
                    <a:lnL w="12700" cap="flat" cmpd="sng" algn="ctr">
                      <a:solidFill>
                        <a:schemeClr val="tx1"/>
                      </a:solidFill>
                      <a:prstDash val="solid"/>
                      <a:round/>
                      <a:headEnd type="none" w="med" len="med"/>
                      <a:tailEnd type="none" w="med" len="med"/>
                    </a:lnL>
                  </a:tcPr>
                </a:tc>
                <a:tc>
                  <a:txBody>
                    <a:bodyPr/>
                    <a:lstStyle/>
                    <a:p>
                      <a:r>
                        <a:rPr lang="en-US" sz="1600" dirty="0"/>
                        <a:t>90</a:t>
                      </a:r>
                    </a:p>
                  </a:txBody>
                  <a:tcPr/>
                </a:tc>
                <a:tc>
                  <a:txBody>
                    <a:bodyPr/>
                    <a:lstStyle/>
                    <a:p>
                      <a:r>
                        <a:rPr lang="en-US" sz="1600" dirty="0"/>
                        <a:t>86</a:t>
                      </a:r>
                    </a:p>
                  </a:txBody>
                  <a:tcPr>
                    <a:lnR w="12700" cap="flat" cmpd="sng" algn="ctr">
                      <a:solidFill>
                        <a:schemeClr val="tx1"/>
                      </a:solidFill>
                      <a:prstDash val="solid"/>
                      <a:round/>
                      <a:headEnd type="none" w="med" len="med"/>
                      <a:tailEnd type="none" w="med" len="med"/>
                    </a:lnR>
                  </a:tcPr>
                </a:tc>
                <a:tc>
                  <a:txBody>
                    <a:bodyPr/>
                    <a:lstStyle/>
                    <a:p>
                      <a:endParaRPr lang="en-US" sz="1600" dirty="0"/>
                    </a:p>
                  </a:txBody>
                  <a:tcPr>
                    <a:lnL w="12700" cap="flat" cmpd="sng" algn="ctr">
                      <a:solidFill>
                        <a:schemeClr val="tx1"/>
                      </a:solidFill>
                      <a:prstDash val="solid"/>
                      <a:round/>
                      <a:headEnd type="none" w="med" len="med"/>
                      <a:tailEnd type="none" w="med" len="med"/>
                    </a:lnL>
                  </a:tcPr>
                </a:tc>
                <a:tc>
                  <a:txBody>
                    <a:bodyPr/>
                    <a:lstStyle/>
                    <a:p>
                      <a:endParaRPr lang="en-US" sz="1600"/>
                    </a:p>
                  </a:txBody>
                  <a:tcPr/>
                </a:tc>
                <a:tc>
                  <a:txBody>
                    <a:bodyPr/>
                    <a:lstStyle/>
                    <a:p>
                      <a:endParaRPr lang="en-US" sz="1600" dirty="0"/>
                    </a:p>
                  </a:txBody>
                  <a:tcPr>
                    <a:lnR w="12700" cap="flat" cmpd="sng" algn="ctr">
                      <a:solidFill>
                        <a:schemeClr val="tx1"/>
                      </a:solidFill>
                      <a:prstDash val="solid"/>
                      <a:round/>
                      <a:headEnd type="none" w="med" len="med"/>
                      <a:tailEnd type="none" w="med" len="med"/>
                    </a:lnR>
                  </a:tcPr>
                </a:tc>
                <a:tc>
                  <a:txBody>
                    <a:bodyPr/>
                    <a:lstStyle/>
                    <a:p>
                      <a:endParaRPr lang="en-US" sz="1600" dirty="0"/>
                    </a:p>
                  </a:txBody>
                  <a:tcPr>
                    <a:lnL w="12700" cap="flat" cmpd="sng" algn="ctr">
                      <a:solidFill>
                        <a:schemeClr val="tx1"/>
                      </a:solidFill>
                      <a:prstDash val="solid"/>
                      <a:round/>
                      <a:headEnd type="none" w="med" len="med"/>
                      <a:tailEnd type="none" w="med" len="med"/>
                    </a:lnL>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3300433439"/>
                  </a:ext>
                </a:extLst>
              </a:tr>
              <a:tr h="370840">
                <a:tc>
                  <a:txBody>
                    <a:bodyPr/>
                    <a:lstStyle/>
                    <a:p>
                      <a:endParaRPr lang="en-US" sz="1600" dirty="0"/>
                    </a:p>
                  </a:txBody>
                  <a:tcPr/>
                </a:tc>
                <a:tc>
                  <a:txBody>
                    <a:bodyPr/>
                    <a:lstStyle/>
                    <a:p>
                      <a:r>
                        <a:rPr lang="en-US" sz="1600" dirty="0"/>
                        <a:t>Summer 2018</a:t>
                      </a:r>
                    </a:p>
                  </a:txBody>
                  <a:tcPr/>
                </a:tc>
                <a:tc>
                  <a:txBody>
                    <a:bodyPr/>
                    <a:lstStyle/>
                    <a:p>
                      <a:pPr algn="r"/>
                      <a:r>
                        <a:rPr lang="en-US" sz="1600" dirty="0"/>
                        <a:t>7</a:t>
                      </a:r>
                    </a:p>
                  </a:txBody>
                  <a:tcPr>
                    <a:lnR w="12700" cap="flat" cmpd="sng" algn="ctr">
                      <a:solidFill>
                        <a:schemeClr val="tx1"/>
                      </a:solidFill>
                      <a:prstDash val="solid"/>
                      <a:round/>
                      <a:headEnd type="none" w="med" len="med"/>
                      <a:tailEnd type="none" w="med" len="med"/>
                    </a:lnR>
                  </a:tcPr>
                </a:tc>
                <a:tc>
                  <a:txBody>
                    <a:bodyPr/>
                    <a:lstStyle/>
                    <a:p>
                      <a:r>
                        <a:rPr lang="en-US" sz="1600" dirty="0"/>
                        <a:t>78</a:t>
                      </a:r>
                    </a:p>
                  </a:txBody>
                  <a:tcPr>
                    <a:lnL w="12700" cap="flat" cmpd="sng" algn="ctr">
                      <a:solidFill>
                        <a:schemeClr val="tx1"/>
                      </a:solidFill>
                      <a:prstDash val="solid"/>
                      <a:round/>
                      <a:headEnd type="none" w="med" len="med"/>
                      <a:tailEnd type="none" w="med" len="med"/>
                    </a:lnL>
                  </a:tcPr>
                </a:tc>
                <a:tc>
                  <a:txBody>
                    <a:bodyPr/>
                    <a:lstStyle/>
                    <a:p>
                      <a:r>
                        <a:rPr lang="en-US" sz="1600" dirty="0"/>
                        <a:t>56</a:t>
                      </a:r>
                    </a:p>
                  </a:txBody>
                  <a:tcPr/>
                </a:tc>
                <a:tc>
                  <a:txBody>
                    <a:bodyPr/>
                    <a:lstStyle/>
                    <a:p>
                      <a:r>
                        <a:rPr lang="en-US" sz="1600" dirty="0"/>
                        <a:t>60</a:t>
                      </a:r>
                    </a:p>
                  </a:txBody>
                  <a:tcPr>
                    <a:lnR w="12700" cap="flat" cmpd="sng" algn="ctr">
                      <a:solidFill>
                        <a:schemeClr val="tx1"/>
                      </a:solidFill>
                      <a:prstDash val="solid"/>
                      <a:round/>
                      <a:headEnd type="none" w="med" len="med"/>
                      <a:tailEnd type="none" w="med" len="med"/>
                    </a:lnR>
                  </a:tcPr>
                </a:tc>
                <a:tc>
                  <a:txBody>
                    <a:bodyPr/>
                    <a:lstStyle/>
                    <a:p>
                      <a:endParaRPr lang="en-US" sz="1600" dirty="0"/>
                    </a:p>
                  </a:txBody>
                  <a:tcPr>
                    <a:lnL w="12700" cap="flat" cmpd="sng" algn="ctr">
                      <a:solidFill>
                        <a:schemeClr val="tx1"/>
                      </a:solidFill>
                      <a:prstDash val="solid"/>
                      <a:round/>
                      <a:headEnd type="none" w="med" len="med"/>
                      <a:tailEnd type="none" w="med" len="med"/>
                    </a:lnL>
                  </a:tcPr>
                </a:tc>
                <a:tc>
                  <a:txBody>
                    <a:bodyPr/>
                    <a:lstStyle/>
                    <a:p>
                      <a:endParaRPr lang="en-US" sz="1600"/>
                    </a:p>
                  </a:txBody>
                  <a:tcPr/>
                </a:tc>
                <a:tc>
                  <a:txBody>
                    <a:bodyPr/>
                    <a:lstStyle/>
                    <a:p>
                      <a:endParaRPr lang="en-US" sz="1600" dirty="0"/>
                    </a:p>
                  </a:txBody>
                  <a:tcPr>
                    <a:lnR w="12700" cap="flat" cmpd="sng" algn="ctr">
                      <a:solidFill>
                        <a:schemeClr val="tx1"/>
                      </a:solidFill>
                      <a:prstDash val="solid"/>
                      <a:round/>
                      <a:headEnd type="none" w="med" len="med"/>
                      <a:tailEnd type="none" w="med" len="med"/>
                    </a:lnR>
                  </a:tcPr>
                </a:tc>
                <a:tc>
                  <a:txBody>
                    <a:bodyPr/>
                    <a:lstStyle/>
                    <a:p>
                      <a:endParaRPr lang="en-US" sz="1600" dirty="0"/>
                    </a:p>
                  </a:txBody>
                  <a:tcPr>
                    <a:lnL w="12700" cap="flat" cmpd="sng" algn="ctr">
                      <a:solidFill>
                        <a:schemeClr val="tx1"/>
                      </a:solidFill>
                      <a:prstDash val="solid"/>
                      <a:round/>
                      <a:headEnd type="none" w="med" len="med"/>
                      <a:tailEnd type="none" w="med" len="med"/>
                    </a:lnL>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2947849923"/>
                  </a:ext>
                </a:extLst>
              </a:tr>
              <a:tr h="370840">
                <a:tc>
                  <a:txBody>
                    <a:bodyPr/>
                    <a:lstStyle/>
                    <a:p>
                      <a:endParaRPr lang="en-US" sz="1600"/>
                    </a:p>
                  </a:txBody>
                  <a:tcPr/>
                </a:tc>
                <a:tc>
                  <a:txBody>
                    <a:bodyPr/>
                    <a:lstStyle/>
                    <a:p>
                      <a:r>
                        <a:rPr lang="en-US" sz="1600" dirty="0"/>
                        <a:t>Summer 2019</a:t>
                      </a:r>
                    </a:p>
                  </a:txBody>
                  <a:tcPr>
                    <a:lnB w="12700" cap="flat" cmpd="sng" algn="ctr">
                      <a:noFill/>
                      <a:prstDash val="solid"/>
                      <a:round/>
                      <a:headEnd type="none" w="med" len="med"/>
                      <a:tailEnd type="none" w="med" len="med"/>
                    </a:lnB>
                  </a:tcPr>
                </a:tc>
                <a:tc>
                  <a:txBody>
                    <a:bodyPr/>
                    <a:lstStyle/>
                    <a:p>
                      <a:pPr algn="r"/>
                      <a:r>
                        <a:rPr lang="en-US" sz="1600" dirty="0"/>
                        <a:t>9</a:t>
                      </a:r>
                    </a:p>
                  </a:txBody>
                  <a:tcP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tcPr>
                </a:tc>
                <a:tc>
                  <a:txBody>
                    <a:bodyPr/>
                    <a:lstStyle/>
                    <a:p>
                      <a:endParaRPr lang="en-US" sz="1600" dirty="0"/>
                    </a:p>
                  </a:txBody>
                  <a:tcPr>
                    <a:lnB w="12700" cap="flat" cmpd="sng" algn="ctr">
                      <a:noFill/>
                      <a:prstDash val="solid"/>
                      <a:round/>
                      <a:headEnd type="none" w="med" len="med"/>
                      <a:tailEnd type="none" w="med" len="med"/>
                    </a:lnB>
                  </a:tcPr>
                </a:tc>
                <a:tc>
                  <a:txBody>
                    <a:bodyPr/>
                    <a:lstStyle/>
                    <a:p>
                      <a:endParaRPr lang="en-US" sz="1600" dirty="0"/>
                    </a:p>
                  </a:txBody>
                  <a:tcP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r>
                        <a:rPr lang="en-US" sz="1600" dirty="0"/>
                        <a:t>91.1</a:t>
                      </a:r>
                    </a:p>
                  </a:txBody>
                  <a:tcP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tcPr>
                </a:tc>
                <a:tc>
                  <a:txBody>
                    <a:bodyPr/>
                    <a:lstStyle/>
                    <a:p>
                      <a:r>
                        <a:rPr lang="en-US" sz="1600" dirty="0"/>
                        <a:t>76.9</a:t>
                      </a:r>
                    </a:p>
                  </a:txBody>
                  <a:tcPr>
                    <a:lnB w="12700" cap="flat" cmpd="sng" algn="ctr">
                      <a:noFill/>
                      <a:prstDash val="solid"/>
                      <a:round/>
                      <a:headEnd type="none" w="med" len="med"/>
                      <a:tailEnd type="none" w="med" len="med"/>
                    </a:lnB>
                  </a:tcPr>
                </a:tc>
                <a:tc>
                  <a:txBody>
                    <a:bodyPr/>
                    <a:lstStyle/>
                    <a:p>
                      <a:r>
                        <a:rPr lang="en-US" sz="1600" dirty="0"/>
                        <a:t>85.9</a:t>
                      </a:r>
                    </a:p>
                  </a:txBody>
                  <a:tcP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tcPr>
                </a:tc>
                <a:tc>
                  <a:txBody>
                    <a:bodyPr/>
                    <a:lstStyle/>
                    <a:p>
                      <a:endParaRPr lang="en-US" sz="1600" dirty="0"/>
                    </a:p>
                  </a:txBody>
                  <a:tcPr>
                    <a:lnB w="12700" cap="flat" cmpd="sng" algn="ctr">
                      <a:noFill/>
                      <a:prstDash val="solid"/>
                      <a:round/>
                      <a:headEnd type="none" w="med" len="med"/>
                      <a:tailEnd type="none" w="med" len="med"/>
                    </a:lnB>
                  </a:tcPr>
                </a:tc>
                <a:tc>
                  <a:txBody>
                    <a:bodyPr/>
                    <a:lstStyle/>
                    <a:p>
                      <a:endParaRPr lang="en-US" sz="1600" dirty="0"/>
                    </a:p>
                  </a:txBody>
                  <a:tcPr>
                    <a:lnB w="12700" cap="flat" cmpd="sng" algn="ctr">
                      <a:noFill/>
                      <a:prstDash val="solid"/>
                      <a:round/>
                      <a:headEnd type="none" w="med" len="med"/>
                      <a:tailEnd type="none" w="med" len="med"/>
                    </a:lnB>
                  </a:tcPr>
                </a:tc>
                <a:extLst>
                  <a:ext uri="{0D108BD9-81ED-4DB2-BD59-A6C34878D82A}">
                    <a16:rowId xmlns:a16="http://schemas.microsoft.com/office/drawing/2014/main" val="3101276201"/>
                  </a:ext>
                </a:extLst>
              </a:tr>
              <a:tr h="370840">
                <a:tc>
                  <a:txBody>
                    <a:bodyPr/>
                    <a:lstStyle/>
                    <a:p>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dirty="0"/>
                        <a:t>Summer 2020…</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dirty="0"/>
                        <a:t>8</a:t>
                      </a: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87.5</a:t>
                      </a: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100</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93.8</a:t>
                      </a: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6291490"/>
                  </a:ext>
                </a:extLst>
              </a:tr>
              <a:tr h="370840">
                <a:tc>
                  <a:txBody>
                    <a:bodyPr/>
                    <a:lstStyle/>
                    <a:p>
                      <a:r>
                        <a:rPr lang="en-US" sz="1600" dirty="0"/>
                        <a:t>Average</a:t>
                      </a:r>
                    </a:p>
                    <a:p>
                      <a:r>
                        <a:rPr lang="en-US" sz="1600" dirty="0"/>
                        <a:t>Pre-Covid</a:t>
                      </a:r>
                    </a:p>
                  </a:txBody>
                  <a:tcPr>
                    <a:lnT w="12700" cap="flat" cmpd="sng" algn="ctr">
                      <a:solidFill>
                        <a:schemeClr val="tx1"/>
                      </a:solidFill>
                      <a:prstDash val="solid"/>
                      <a:round/>
                      <a:headEnd type="none" w="med" len="med"/>
                      <a:tailEnd type="none" w="med" len="med"/>
                    </a:lnT>
                  </a:tcPr>
                </a:tc>
                <a:tc>
                  <a:txBody>
                    <a:bodyPr/>
                    <a:lstStyle/>
                    <a:p>
                      <a:endParaRPr lang="en-US" sz="1600" dirty="0"/>
                    </a:p>
                  </a:txBody>
                  <a:tcPr>
                    <a:lnT w="12700" cap="flat" cmpd="sng" algn="ctr">
                      <a:solidFill>
                        <a:schemeClr val="tx1"/>
                      </a:solidFill>
                      <a:prstDash val="solid"/>
                      <a:round/>
                      <a:headEnd type="none" w="med" len="med"/>
                      <a:tailEnd type="none" w="med" len="med"/>
                    </a:lnT>
                  </a:tcPr>
                </a:tc>
                <a:tc>
                  <a:txBody>
                    <a:bodyPr/>
                    <a:lstStyle/>
                    <a:p>
                      <a:pPr algn="r"/>
                      <a:endParaRPr lang="en-US"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1600" dirty="0"/>
                        <a:t>70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600" dirty="0"/>
                        <a:t>63.3</a:t>
                      </a:r>
                    </a:p>
                  </a:txBody>
                  <a:tcPr>
                    <a:lnT w="12700" cap="flat" cmpd="sng" algn="ctr">
                      <a:solidFill>
                        <a:schemeClr val="tx1"/>
                      </a:solidFill>
                      <a:prstDash val="solid"/>
                      <a:round/>
                      <a:headEnd type="none" w="med" len="med"/>
                      <a:tailEnd type="none" w="med" len="med"/>
                    </a:lnT>
                  </a:tcPr>
                </a:tc>
                <a:tc>
                  <a:txBody>
                    <a:bodyPr/>
                    <a:lstStyle/>
                    <a:p>
                      <a:r>
                        <a:rPr lang="en-US" sz="1600" dirty="0"/>
                        <a:t>63.3</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1600" dirty="0"/>
                        <a:t>91.1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600" dirty="0"/>
                        <a:t>76.9</a:t>
                      </a:r>
                    </a:p>
                  </a:txBody>
                  <a:tcPr>
                    <a:lnT w="12700" cap="flat" cmpd="sng" algn="ctr">
                      <a:solidFill>
                        <a:schemeClr val="tx1"/>
                      </a:solidFill>
                      <a:prstDash val="solid"/>
                      <a:round/>
                      <a:headEnd type="none" w="med" len="med"/>
                      <a:tailEnd type="none" w="med" len="med"/>
                    </a:lnT>
                  </a:tcPr>
                </a:tc>
                <a:tc>
                  <a:txBody>
                    <a:bodyPr/>
                    <a:lstStyle/>
                    <a:p>
                      <a:r>
                        <a:rPr lang="en-US" sz="1600" dirty="0"/>
                        <a:t>85.9</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1600" dirty="0"/>
                        <a:t>21.1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600" dirty="0"/>
                        <a:t>13.6</a:t>
                      </a:r>
                    </a:p>
                  </a:txBody>
                  <a:tcPr>
                    <a:lnT w="12700" cap="flat" cmpd="sng" algn="ctr">
                      <a:solidFill>
                        <a:schemeClr val="tx1"/>
                      </a:solidFill>
                      <a:prstDash val="solid"/>
                      <a:round/>
                      <a:headEnd type="none" w="med" len="med"/>
                      <a:tailEnd type="none" w="med" len="med"/>
                    </a:lnT>
                  </a:tcPr>
                </a:tc>
                <a:tc>
                  <a:txBody>
                    <a:bodyPr/>
                    <a:lstStyle/>
                    <a:p>
                      <a:r>
                        <a:rPr lang="en-US" sz="1600" dirty="0"/>
                        <a:t>22.6</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8108145"/>
                  </a:ext>
                </a:extLst>
              </a:tr>
            </a:tbl>
          </a:graphicData>
        </a:graphic>
      </p:graphicFrame>
      <p:sp>
        <p:nvSpPr>
          <p:cNvPr id="6" name="Text Placeholder 23">
            <a:extLst>
              <a:ext uri="{FF2B5EF4-FFF2-40B4-BE49-F238E27FC236}">
                <a16:creationId xmlns:a16="http://schemas.microsoft.com/office/drawing/2014/main" id="{66DA91E3-24E1-E7F8-B396-4AD8A404E3AA}"/>
              </a:ext>
            </a:extLst>
          </p:cNvPr>
          <p:cNvSpPr txBox="1">
            <a:spLocks/>
          </p:cNvSpPr>
          <p:nvPr/>
        </p:nvSpPr>
        <p:spPr>
          <a:xfrm>
            <a:off x="1086518" y="5045817"/>
            <a:ext cx="9885070" cy="1371599"/>
          </a:xfrm>
          <a:prstGeom prst="rect">
            <a:avLst/>
          </a:prstGeom>
        </p:spPr>
        <p:txBody>
          <a:bodyPr/>
          <a:lstStyle>
            <a:lvl1pPr marL="0" indent="0" algn="l" defTabSz="914400" rtl="0" eaLnBrk="1" latinLnBrk="0" hangingPunct="1">
              <a:lnSpc>
                <a:spcPct val="150000"/>
              </a:lnSpc>
              <a:spcBef>
                <a:spcPts val="0"/>
              </a:spcBef>
              <a:spcAft>
                <a:spcPts val="1200"/>
              </a:spcAft>
              <a:buFont typeface="Segoe UI Light" panose="020B0502040204020203" pitchFamily="34" charset="0"/>
              <a:buNone/>
              <a:defRPr sz="140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b="1" dirty="0"/>
              <a:t>Data Adjustments</a:t>
            </a:r>
          </a:p>
          <a:p>
            <a:pPr marL="285750" indent="-285750">
              <a:lnSpc>
                <a:spcPct val="100000"/>
              </a:lnSpc>
              <a:buFont typeface="Arial" panose="020B0604020202020204" pitchFamily="34" charset="0"/>
              <a:buChar char="•"/>
            </a:pPr>
            <a:r>
              <a:rPr lang="en-US" dirty="0"/>
              <a:t>Converted IDEA SRI and Blue SRI to percentages</a:t>
            </a:r>
          </a:p>
          <a:p>
            <a:pPr marL="285750" indent="-285750">
              <a:lnSpc>
                <a:spcPct val="100000"/>
              </a:lnSpc>
              <a:buFont typeface="Arial" panose="020B0604020202020204" pitchFamily="34" charset="0"/>
              <a:buChar char="•"/>
            </a:pPr>
            <a:r>
              <a:rPr lang="en-US" dirty="0"/>
              <a:t>Examined difference scores by subtracting IDEA SRI from Blue SRI, but not directly comparable even when converted </a:t>
            </a:r>
          </a:p>
          <a:p>
            <a:pPr marL="285750" indent="-285750">
              <a:lnSpc>
                <a:spcPct val="100000"/>
              </a:lnSpc>
              <a:buFont typeface="Arial" panose="020B0604020202020204" pitchFamily="34" charset="0"/>
              <a:buChar char="•"/>
            </a:pPr>
            <a:r>
              <a:rPr lang="en-US" dirty="0"/>
              <a:t>Surveys assess different items for the same variables</a:t>
            </a:r>
          </a:p>
        </p:txBody>
      </p:sp>
      <p:cxnSp>
        <p:nvCxnSpPr>
          <p:cNvPr id="7" name="Straight Connector 6">
            <a:extLst>
              <a:ext uri="{FF2B5EF4-FFF2-40B4-BE49-F238E27FC236}">
                <a16:creationId xmlns:a16="http://schemas.microsoft.com/office/drawing/2014/main" id="{527ABA33-C543-BD4E-8F7E-B0D1E1394ED9}"/>
              </a:ext>
            </a:extLst>
          </p:cNvPr>
          <p:cNvCxnSpPr/>
          <p:nvPr/>
        </p:nvCxnSpPr>
        <p:spPr>
          <a:xfrm>
            <a:off x="6259483" y="3840479"/>
            <a:ext cx="2286000"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95058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F3F083B8-4B95-4C15-B710-4BC526A23973}"/>
              </a:ext>
            </a:extLst>
          </p:cNvPr>
          <p:cNvSpPr>
            <a:spLocks noGrp="1"/>
          </p:cNvSpPr>
          <p:nvPr>
            <p:ph type="title"/>
          </p:nvPr>
        </p:nvSpPr>
        <p:spPr>
          <a:xfrm>
            <a:off x="1401580" y="942423"/>
            <a:ext cx="4694420" cy="1124392"/>
          </a:xfrm>
        </p:spPr>
        <p:txBody>
          <a:bodyPr/>
          <a:lstStyle/>
          <a:p>
            <a:r>
              <a:rPr lang="en-US" dirty="0"/>
              <a:t>Agenda</a:t>
            </a:r>
          </a:p>
        </p:txBody>
      </p:sp>
      <p:sp>
        <p:nvSpPr>
          <p:cNvPr id="8" name="Text Placeholder 7">
            <a:extLst>
              <a:ext uri="{FF2B5EF4-FFF2-40B4-BE49-F238E27FC236}">
                <a16:creationId xmlns:a16="http://schemas.microsoft.com/office/drawing/2014/main" id="{938E3964-EE54-4BDC-A0A3-DC7D197FFB5C}"/>
              </a:ext>
            </a:extLst>
          </p:cNvPr>
          <p:cNvSpPr>
            <a:spLocks noGrp="1"/>
          </p:cNvSpPr>
          <p:nvPr>
            <p:ph type="body" sz="quarter" idx="16"/>
          </p:nvPr>
        </p:nvSpPr>
        <p:spPr>
          <a:xfrm>
            <a:off x="739833" y="2329867"/>
            <a:ext cx="5356167" cy="3156533"/>
          </a:xfrm>
        </p:spPr>
        <p:txBody>
          <a:bodyPr/>
          <a:lstStyle/>
          <a:p>
            <a:r>
              <a:rPr lang="en-US" b="1" dirty="0"/>
              <a:t>Taking a Scholarly ​Teaching Perspective</a:t>
            </a:r>
          </a:p>
          <a:p>
            <a:r>
              <a:rPr lang="en-US" b="1" dirty="0"/>
              <a:t>Using Student Ratings of Instruction</a:t>
            </a:r>
          </a:p>
          <a:p>
            <a:r>
              <a:rPr lang="en-US" b="1" dirty="0"/>
              <a:t>Assembling the Evidence​</a:t>
            </a:r>
          </a:p>
          <a:p>
            <a:r>
              <a:rPr lang="en-US" b="1" dirty="0"/>
              <a:t>Interpreting the Results</a:t>
            </a:r>
          </a:p>
          <a:p>
            <a:r>
              <a:rPr lang="en-US" b="1" dirty="0"/>
              <a:t>Extending the Approach</a:t>
            </a:r>
          </a:p>
        </p:txBody>
      </p:sp>
      <p:sp>
        <p:nvSpPr>
          <p:cNvPr id="2" name="Date Placeholder 1">
            <a:extLst>
              <a:ext uri="{FF2B5EF4-FFF2-40B4-BE49-F238E27FC236}">
                <a16:creationId xmlns:a16="http://schemas.microsoft.com/office/drawing/2014/main" id="{C15C08D0-D6EE-4AF3-849A-12E064512A94}"/>
              </a:ext>
            </a:extLst>
          </p:cNvPr>
          <p:cNvSpPr>
            <a:spLocks noGrp="1"/>
          </p:cNvSpPr>
          <p:nvPr>
            <p:ph type="dt" sz="half" idx="10"/>
          </p:nvPr>
        </p:nvSpPr>
        <p:spPr>
          <a:xfrm>
            <a:off x="838199" y="6356350"/>
            <a:ext cx="2802775" cy="365125"/>
          </a:xfrm>
        </p:spPr>
        <p:txBody>
          <a:bodyPr/>
          <a:lstStyle/>
          <a:p>
            <a:r>
              <a:rPr lang="en-US" dirty="0"/>
              <a:t>2023 Symposium on data for </a:t>
            </a:r>
            <a:r>
              <a:rPr lang="en-US" dirty="0" err="1"/>
              <a:t>qa</a:t>
            </a:r>
            <a:endParaRPr lang="en-US" dirty="0"/>
          </a:p>
        </p:txBody>
      </p:sp>
      <p:sp>
        <p:nvSpPr>
          <p:cNvPr id="3" name="Footer Placeholder 2">
            <a:extLst>
              <a:ext uri="{FF2B5EF4-FFF2-40B4-BE49-F238E27FC236}">
                <a16:creationId xmlns:a16="http://schemas.microsoft.com/office/drawing/2014/main" id="{6CCBF0FB-0046-4D3C-AC29-2382CF05B6D1}"/>
              </a:ext>
            </a:extLst>
          </p:cNvPr>
          <p:cNvSpPr>
            <a:spLocks noGrp="1"/>
          </p:cNvSpPr>
          <p:nvPr>
            <p:ph type="ftr" sz="quarter" idx="11"/>
          </p:nvPr>
        </p:nvSpPr>
        <p:spPr>
          <a:xfrm>
            <a:off x="4529050" y="6356350"/>
            <a:ext cx="3144761" cy="365125"/>
          </a:xfrm>
        </p:spPr>
        <p:txBody>
          <a:bodyPr/>
          <a:lstStyle/>
          <a:p>
            <a:pPr algn="r"/>
            <a:r>
              <a:rPr lang="en-US" dirty="0"/>
              <a:t>Steady courses in a sea of change</a:t>
            </a:r>
          </a:p>
        </p:txBody>
      </p:sp>
      <p:pic>
        <p:nvPicPr>
          <p:cNvPr id="37" name="Picture Placeholder 36" descr="A picture containing outdoor, tall, plant, grass, beach">
            <a:extLst>
              <a:ext uri="{FF2B5EF4-FFF2-40B4-BE49-F238E27FC236}">
                <a16:creationId xmlns:a16="http://schemas.microsoft.com/office/drawing/2014/main" id="{1573DF6C-A3E4-4821-B550-4A14F71D3AA4}"/>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val="0"/>
              </a:ext>
            </a:extLst>
          </a:blip>
          <a:srcRect/>
          <a:stretch/>
        </p:blipFill>
        <p:spPr>
          <a:xfrm>
            <a:off x="6708379" y="1543281"/>
            <a:ext cx="4914519" cy="4450191"/>
          </a:xfrm>
        </p:spPr>
      </p:pic>
      <p:sp>
        <p:nvSpPr>
          <p:cNvPr id="4" name="Slide Number Placeholder 3">
            <a:extLst>
              <a:ext uri="{FF2B5EF4-FFF2-40B4-BE49-F238E27FC236}">
                <a16:creationId xmlns:a16="http://schemas.microsoft.com/office/drawing/2014/main" id="{C5FE626F-057D-4E99-A748-F977659F21EC}"/>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2</a:t>
            </a:fld>
            <a:endParaRPr lang="en-US" dirty="0"/>
          </a:p>
        </p:txBody>
      </p:sp>
      <p:sp>
        <p:nvSpPr>
          <p:cNvPr id="7" name="Rectangle 6">
            <a:extLst>
              <a:ext uri="{FF2B5EF4-FFF2-40B4-BE49-F238E27FC236}">
                <a16:creationId xmlns:a16="http://schemas.microsoft.com/office/drawing/2014/main" id="{D8FFC0D4-E4FF-403E-082C-2BA193A47CB6}"/>
              </a:ext>
              <a:ext uri="{C183D7F6-B498-43B3-948B-1728B52AA6E4}">
                <adec:decorative xmlns:adec="http://schemas.microsoft.com/office/drawing/2017/decorative" val="1"/>
              </a:ext>
            </a:extLst>
          </p:cNvPr>
          <p:cNvSpPr/>
          <p:nvPr/>
        </p:nvSpPr>
        <p:spPr>
          <a:xfrm>
            <a:off x="7950469" y="0"/>
            <a:ext cx="2349500" cy="1543281"/>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50A5DC8-D05E-280B-55FF-C100FCFCDEDC}"/>
              </a:ext>
              <a:ext uri="{C183D7F6-B498-43B3-948B-1728B52AA6E4}">
                <adec:decorative xmlns:adec="http://schemas.microsoft.com/office/drawing/2017/decorative" val="1"/>
              </a:ext>
            </a:extLst>
          </p:cNvPr>
          <p:cNvSpPr/>
          <p:nvPr/>
        </p:nvSpPr>
        <p:spPr>
          <a:xfrm>
            <a:off x="7950469" y="5993472"/>
            <a:ext cx="2349500" cy="864528"/>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60042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32416A3-39EF-4CBE-943D-C79C22FDDC46}"/>
              </a:ext>
            </a:extLst>
          </p:cNvPr>
          <p:cNvSpPr>
            <a:spLocks noGrp="1"/>
          </p:cNvSpPr>
          <p:nvPr>
            <p:ph type="title"/>
          </p:nvPr>
        </p:nvSpPr>
        <p:spPr>
          <a:xfrm>
            <a:off x="838200" y="649956"/>
            <a:ext cx="10515600" cy="726137"/>
          </a:xfrm>
        </p:spPr>
        <p:txBody>
          <a:bodyPr/>
          <a:lstStyle/>
          <a:p>
            <a:r>
              <a:rPr lang="en-US" dirty="0"/>
              <a:t>Examining outcomes</a:t>
            </a:r>
          </a:p>
        </p:txBody>
      </p:sp>
      <p:sp>
        <p:nvSpPr>
          <p:cNvPr id="2" name="Date Placeholder 1">
            <a:extLst>
              <a:ext uri="{FF2B5EF4-FFF2-40B4-BE49-F238E27FC236}">
                <a16:creationId xmlns:a16="http://schemas.microsoft.com/office/drawing/2014/main" id="{37FF388F-9D72-4A3F-AB51-11B7B65E7682}"/>
              </a:ext>
            </a:extLst>
          </p:cNvPr>
          <p:cNvSpPr>
            <a:spLocks noGrp="1"/>
          </p:cNvSpPr>
          <p:nvPr>
            <p:ph type="dt" sz="half" idx="10"/>
          </p:nvPr>
        </p:nvSpPr>
        <p:spPr>
          <a:xfrm>
            <a:off x="838200" y="6356350"/>
            <a:ext cx="3067050" cy="365125"/>
          </a:xfrm>
        </p:spPr>
        <p:txBody>
          <a:bodyPr/>
          <a:lstStyle/>
          <a:p>
            <a:r>
              <a:rPr lang="en-US" dirty="0"/>
              <a:t>2023 Symposium on data for </a:t>
            </a:r>
            <a:r>
              <a:rPr lang="en-US" dirty="0" err="1"/>
              <a:t>qa</a:t>
            </a:r>
            <a:r>
              <a:rPr lang="en-US" dirty="0"/>
              <a:t> </a:t>
            </a:r>
          </a:p>
        </p:txBody>
      </p:sp>
      <p:sp>
        <p:nvSpPr>
          <p:cNvPr id="3" name="Footer Placeholder 2">
            <a:extLst>
              <a:ext uri="{FF2B5EF4-FFF2-40B4-BE49-F238E27FC236}">
                <a16:creationId xmlns:a16="http://schemas.microsoft.com/office/drawing/2014/main" id="{E5FF7585-B3E6-4301-983E-6C7185A7358E}"/>
              </a:ext>
            </a:extLst>
          </p:cNvPr>
          <p:cNvSpPr>
            <a:spLocks noGrp="1"/>
          </p:cNvSpPr>
          <p:nvPr>
            <p:ph type="ftr" sz="quarter" idx="11"/>
          </p:nvPr>
        </p:nvSpPr>
        <p:spPr>
          <a:xfrm>
            <a:off x="4038600" y="6356350"/>
            <a:ext cx="4114800" cy="365125"/>
          </a:xfrm>
        </p:spPr>
        <p:txBody>
          <a:bodyPr/>
          <a:lstStyle/>
          <a:p>
            <a:r>
              <a:rPr lang="en-US" dirty="0"/>
              <a:t>Steady courses in a sea of change</a:t>
            </a:r>
          </a:p>
        </p:txBody>
      </p:sp>
      <p:sp>
        <p:nvSpPr>
          <p:cNvPr id="4" name="Slide Number Placeholder 3">
            <a:extLst>
              <a:ext uri="{FF2B5EF4-FFF2-40B4-BE49-F238E27FC236}">
                <a16:creationId xmlns:a16="http://schemas.microsoft.com/office/drawing/2014/main" id="{7E375B46-1A54-44B9-BDCF-97B4D6758E70}"/>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20</a:t>
            </a:fld>
            <a:endParaRPr lang="en-US" dirty="0"/>
          </a:p>
        </p:txBody>
      </p:sp>
      <p:graphicFrame>
        <p:nvGraphicFramePr>
          <p:cNvPr id="5" name="Table 5">
            <a:extLst>
              <a:ext uri="{FF2B5EF4-FFF2-40B4-BE49-F238E27FC236}">
                <a16:creationId xmlns:a16="http://schemas.microsoft.com/office/drawing/2014/main" id="{867E7AFE-5AD2-883E-398E-5F1C8B8B705F}"/>
              </a:ext>
            </a:extLst>
          </p:cNvPr>
          <p:cNvGraphicFramePr>
            <a:graphicFrameLocks noGrp="1"/>
          </p:cNvGraphicFramePr>
          <p:nvPr>
            <p:extLst>
              <p:ext uri="{D42A27DB-BD31-4B8C-83A1-F6EECF244321}">
                <p14:modId xmlns:p14="http://schemas.microsoft.com/office/powerpoint/2010/main" val="2852021218"/>
              </p:ext>
            </p:extLst>
          </p:nvPr>
        </p:nvGraphicFramePr>
        <p:xfrm>
          <a:off x="1195473" y="1569720"/>
          <a:ext cx="9892837" cy="2316480"/>
        </p:xfrm>
        <a:graphic>
          <a:graphicData uri="http://schemas.openxmlformats.org/drawingml/2006/table">
            <a:tbl>
              <a:tblPr firstRow="1" bandRow="1">
                <a:tableStyleId>{5C22544A-7EE6-4342-B048-85BDC9FD1C3A}</a:tableStyleId>
              </a:tblPr>
              <a:tblGrid>
                <a:gridCol w="1115465">
                  <a:extLst>
                    <a:ext uri="{9D8B030D-6E8A-4147-A177-3AD203B41FA5}">
                      <a16:colId xmlns:a16="http://schemas.microsoft.com/office/drawing/2014/main" val="164896644"/>
                    </a:ext>
                  </a:extLst>
                </a:gridCol>
                <a:gridCol w="997527">
                  <a:extLst>
                    <a:ext uri="{9D8B030D-6E8A-4147-A177-3AD203B41FA5}">
                      <a16:colId xmlns:a16="http://schemas.microsoft.com/office/drawing/2014/main" val="2983877631"/>
                    </a:ext>
                  </a:extLst>
                </a:gridCol>
                <a:gridCol w="407323">
                  <a:extLst>
                    <a:ext uri="{9D8B030D-6E8A-4147-A177-3AD203B41FA5}">
                      <a16:colId xmlns:a16="http://schemas.microsoft.com/office/drawing/2014/main" val="2791247580"/>
                    </a:ext>
                  </a:extLst>
                </a:gridCol>
                <a:gridCol w="889462">
                  <a:extLst>
                    <a:ext uri="{9D8B030D-6E8A-4147-A177-3AD203B41FA5}">
                      <a16:colId xmlns:a16="http://schemas.microsoft.com/office/drawing/2014/main" val="2755730021"/>
                    </a:ext>
                  </a:extLst>
                </a:gridCol>
                <a:gridCol w="798022">
                  <a:extLst>
                    <a:ext uri="{9D8B030D-6E8A-4147-A177-3AD203B41FA5}">
                      <a16:colId xmlns:a16="http://schemas.microsoft.com/office/drawing/2014/main" val="3025278375"/>
                    </a:ext>
                  </a:extLst>
                </a:gridCol>
                <a:gridCol w="781396">
                  <a:extLst>
                    <a:ext uri="{9D8B030D-6E8A-4147-A177-3AD203B41FA5}">
                      <a16:colId xmlns:a16="http://schemas.microsoft.com/office/drawing/2014/main" val="1020033338"/>
                    </a:ext>
                  </a:extLst>
                </a:gridCol>
                <a:gridCol w="883999">
                  <a:extLst>
                    <a:ext uri="{9D8B030D-6E8A-4147-A177-3AD203B41FA5}">
                      <a16:colId xmlns:a16="http://schemas.microsoft.com/office/drawing/2014/main" val="2532514829"/>
                    </a:ext>
                  </a:extLst>
                </a:gridCol>
                <a:gridCol w="808447">
                  <a:extLst>
                    <a:ext uri="{9D8B030D-6E8A-4147-A177-3AD203B41FA5}">
                      <a16:colId xmlns:a16="http://schemas.microsoft.com/office/drawing/2014/main" val="3982306406"/>
                    </a:ext>
                  </a:extLst>
                </a:gridCol>
                <a:gridCol w="758581">
                  <a:extLst>
                    <a:ext uri="{9D8B030D-6E8A-4147-A177-3AD203B41FA5}">
                      <a16:colId xmlns:a16="http://schemas.microsoft.com/office/drawing/2014/main" val="2424265072"/>
                    </a:ext>
                  </a:extLst>
                </a:gridCol>
                <a:gridCol w="847567">
                  <a:extLst>
                    <a:ext uri="{9D8B030D-6E8A-4147-A177-3AD203B41FA5}">
                      <a16:colId xmlns:a16="http://schemas.microsoft.com/office/drawing/2014/main" val="797659401"/>
                    </a:ext>
                  </a:extLst>
                </a:gridCol>
                <a:gridCol w="839585">
                  <a:extLst>
                    <a:ext uri="{9D8B030D-6E8A-4147-A177-3AD203B41FA5}">
                      <a16:colId xmlns:a16="http://schemas.microsoft.com/office/drawing/2014/main" val="3389175913"/>
                    </a:ext>
                  </a:extLst>
                </a:gridCol>
                <a:gridCol w="765463">
                  <a:extLst>
                    <a:ext uri="{9D8B030D-6E8A-4147-A177-3AD203B41FA5}">
                      <a16:colId xmlns:a16="http://schemas.microsoft.com/office/drawing/2014/main" val="3448852571"/>
                    </a:ext>
                  </a:extLst>
                </a:gridCol>
              </a:tblGrid>
              <a:tr h="370840">
                <a:tc>
                  <a:txBody>
                    <a:bodyPr/>
                    <a:lstStyle/>
                    <a:p>
                      <a:r>
                        <a:rPr lang="en-US" sz="1600" dirty="0">
                          <a:effectLst>
                            <a:outerShdw blurRad="38100" dist="38100" dir="2700000" algn="tl">
                              <a:srgbClr val="000000">
                                <a:alpha val="43137"/>
                              </a:srgbClr>
                            </a:outerShdw>
                          </a:effectLst>
                        </a:rPr>
                        <a:t>Course</a:t>
                      </a:r>
                    </a:p>
                  </a:txBody>
                  <a:tcPr/>
                </a:tc>
                <a:tc>
                  <a:txBody>
                    <a:bodyPr/>
                    <a:lstStyle/>
                    <a:p>
                      <a:r>
                        <a:rPr lang="en-US" sz="1600" dirty="0">
                          <a:effectLst>
                            <a:outerShdw blurRad="38100" dist="38100" dir="2700000" algn="tl">
                              <a:srgbClr val="000000">
                                <a:alpha val="43137"/>
                              </a:srgbClr>
                            </a:outerShdw>
                          </a:effectLst>
                        </a:rPr>
                        <a:t>Semester</a:t>
                      </a:r>
                    </a:p>
                  </a:txBody>
                  <a:tcPr/>
                </a:tc>
                <a:tc>
                  <a:txBody>
                    <a:bodyPr/>
                    <a:lstStyle/>
                    <a:p>
                      <a:pPr algn="r"/>
                      <a:r>
                        <a:rPr lang="en-US" sz="1600" i="1" dirty="0">
                          <a:effectLst>
                            <a:outerShdw blurRad="38100" dist="38100" dir="2700000" algn="tl">
                              <a:srgbClr val="000000">
                                <a:alpha val="43137"/>
                              </a:srgbClr>
                            </a:outerShdw>
                          </a:effectLst>
                        </a:rPr>
                        <a:t>n</a:t>
                      </a:r>
                    </a:p>
                  </a:txBody>
                  <a:tcPr>
                    <a:lnR w="12700" cap="flat" cmpd="sng" algn="ctr">
                      <a:solidFill>
                        <a:schemeClr val="tx1"/>
                      </a:solidFill>
                      <a:prstDash val="solid"/>
                      <a:round/>
                      <a:headEnd type="none" w="med" len="med"/>
                      <a:tailEnd type="none" w="med" len="med"/>
                    </a:lnR>
                  </a:tcPr>
                </a:tc>
                <a:tc>
                  <a:txBody>
                    <a:bodyPr/>
                    <a:lstStyle/>
                    <a:p>
                      <a:r>
                        <a:rPr lang="en-US" sz="1600" dirty="0">
                          <a:effectLst>
                            <a:outerShdw blurRad="38100" dist="38100" dir="2700000" algn="tl">
                              <a:srgbClr val="000000">
                                <a:alpha val="43137"/>
                              </a:srgbClr>
                            </a:outerShdw>
                          </a:effectLst>
                        </a:rPr>
                        <a:t>IDEA Teacher</a:t>
                      </a:r>
                    </a:p>
                  </a:txBody>
                  <a:tcPr>
                    <a:lnL w="12700" cap="flat" cmpd="sng" algn="ctr">
                      <a:solidFill>
                        <a:schemeClr val="tx1"/>
                      </a:solidFill>
                      <a:prstDash val="solid"/>
                      <a:round/>
                      <a:headEnd type="none" w="med" len="med"/>
                      <a:tailEnd type="none" w="med" len="med"/>
                    </a:lnL>
                  </a:tcPr>
                </a:tc>
                <a:tc>
                  <a:txBody>
                    <a:bodyPr/>
                    <a:lstStyle/>
                    <a:p>
                      <a:r>
                        <a:rPr lang="en-US" sz="1600" dirty="0">
                          <a:effectLst>
                            <a:outerShdw blurRad="38100" dist="38100" dir="2700000" algn="tl">
                              <a:srgbClr val="000000">
                                <a:alpha val="43137"/>
                              </a:srgbClr>
                            </a:outerShdw>
                          </a:effectLst>
                        </a:rPr>
                        <a:t>IDEA Course</a:t>
                      </a:r>
                    </a:p>
                  </a:txBody>
                  <a:tcPr/>
                </a:tc>
                <a:tc>
                  <a:txBody>
                    <a:bodyPr/>
                    <a:lstStyle/>
                    <a:p>
                      <a:r>
                        <a:rPr lang="en-US" sz="1600" dirty="0">
                          <a:effectLst>
                            <a:outerShdw blurRad="38100" dist="38100" dir="2700000" algn="tl">
                              <a:srgbClr val="000000">
                                <a:alpha val="43137"/>
                              </a:srgbClr>
                            </a:outerShdw>
                          </a:effectLst>
                        </a:rPr>
                        <a:t>IDEA CLOs</a:t>
                      </a:r>
                    </a:p>
                  </a:txBody>
                  <a:tcPr>
                    <a:lnR w="12700" cap="flat" cmpd="sng" algn="ctr">
                      <a:solidFill>
                        <a:schemeClr val="tx1"/>
                      </a:solidFill>
                      <a:prstDash val="solid"/>
                      <a:round/>
                      <a:headEnd type="none" w="med" len="med"/>
                      <a:tailEnd type="none" w="med" len="med"/>
                    </a:lnR>
                  </a:tcPr>
                </a:tc>
                <a:tc>
                  <a:txBody>
                    <a:bodyPr/>
                    <a:lstStyle/>
                    <a:p>
                      <a:r>
                        <a:rPr lang="en-US" sz="1600" dirty="0">
                          <a:effectLst>
                            <a:outerShdw blurRad="38100" dist="38100" dir="2700000" algn="tl">
                              <a:srgbClr val="000000">
                                <a:alpha val="43137"/>
                              </a:srgbClr>
                            </a:outerShdw>
                          </a:effectLst>
                        </a:rPr>
                        <a:t>Blue Teacher</a:t>
                      </a:r>
                    </a:p>
                  </a:txBody>
                  <a:tcPr>
                    <a:lnL w="12700" cap="flat" cmpd="sng" algn="ctr">
                      <a:solidFill>
                        <a:schemeClr val="tx1"/>
                      </a:solidFill>
                      <a:prstDash val="solid"/>
                      <a:round/>
                      <a:headEnd type="none" w="med" len="med"/>
                      <a:tailEnd type="none" w="med" len="med"/>
                    </a:lnL>
                  </a:tcPr>
                </a:tc>
                <a:tc>
                  <a:txBody>
                    <a:bodyPr/>
                    <a:lstStyle/>
                    <a:p>
                      <a:r>
                        <a:rPr lang="en-US" sz="1600" dirty="0">
                          <a:effectLst>
                            <a:outerShdw blurRad="38100" dist="38100" dir="2700000" algn="tl">
                              <a:srgbClr val="000000">
                                <a:alpha val="43137"/>
                              </a:srgbClr>
                            </a:outerShdw>
                          </a:effectLst>
                        </a:rPr>
                        <a:t>Blue Course</a:t>
                      </a:r>
                    </a:p>
                  </a:txBody>
                  <a:tcPr/>
                </a:tc>
                <a:tc>
                  <a:txBody>
                    <a:bodyPr/>
                    <a:lstStyle/>
                    <a:p>
                      <a:r>
                        <a:rPr lang="en-US" sz="1600" dirty="0">
                          <a:effectLst>
                            <a:outerShdw blurRad="38100" dist="38100" dir="2700000" algn="tl">
                              <a:srgbClr val="000000">
                                <a:alpha val="43137"/>
                              </a:srgbClr>
                            </a:outerShdw>
                          </a:effectLst>
                        </a:rPr>
                        <a:t>Blue CLOs</a:t>
                      </a:r>
                    </a:p>
                  </a:txBody>
                  <a:tcPr>
                    <a:lnR w="12700" cap="flat" cmpd="sng" algn="ctr">
                      <a:solidFill>
                        <a:schemeClr val="tx1"/>
                      </a:solidFill>
                      <a:prstDash val="solid"/>
                      <a:round/>
                      <a:headEnd type="none" w="med" len="med"/>
                      <a:tailEnd type="none" w="med" len="med"/>
                    </a:lnR>
                  </a:tcPr>
                </a:tc>
                <a:tc>
                  <a:txBody>
                    <a:bodyPr/>
                    <a:lstStyle/>
                    <a:p>
                      <a:r>
                        <a:rPr lang="en-US" sz="1600" dirty="0">
                          <a:effectLst>
                            <a:outerShdw blurRad="38100" dist="38100" dir="2700000" algn="tl">
                              <a:srgbClr val="000000">
                                <a:alpha val="43137"/>
                              </a:srgbClr>
                            </a:outerShdw>
                          </a:effectLst>
                        </a:rPr>
                        <a:t>Diff Teacher</a:t>
                      </a:r>
                    </a:p>
                  </a:txBody>
                  <a:tcPr>
                    <a:lnL w="12700" cap="flat" cmpd="sng" algn="ctr">
                      <a:solidFill>
                        <a:schemeClr val="tx1"/>
                      </a:solidFill>
                      <a:prstDash val="solid"/>
                      <a:round/>
                      <a:headEnd type="none" w="med" len="med"/>
                      <a:tailEnd type="none" w="med" len="med"/>
                    </a:lnL>
                  </a:tcPr>
                </a:tc>
                <a:tc>
                  <a:txBody>
                    <a:bodyPr/>
                    <a:lstStyle/>
                    <a:p>
                      <a:r>
                        <a:rPr lang="en-US" sz="1600" dirty="0">
                          <a:effectLst>
                            <a:outerShdw blurRad="38100" dist="38100" dir="2700000" algn="tl">
                              <a:srgbClr val="000000">
                                <a:alpha val="43137"/>
                              </a:srgbClr>
                            </a:outerShdw>
                          </a:effectLst>
                        </a:rPr>
                        <a:t>Diff Course</a:t>
                      </a:r>
                    </a:p>
                  </a:txBody>
                  <a:tcPr/>
                </a:tc>
                <a:tc>
                  <a:txBody>
                    <a:bodyPr/>
                    <a:lstStyle/>
                    <a:p>
                      <a:r>
                        <a:rPr lang="en-US" sz="1600" dirty="0">
                          <a:effectLst>
                            <a:outerShdw blurRad="38100" dist="38100" dir="2700000" algn="tl">
                              <a:srgbClr val="000000">
                                <a:alpha val="43137"/>
                              </a:srgbClr>
                            </a:outerShdw>
                          </a:effectLst>
                        </a:rPr>
                        <a:t>Diff CLOs</a:t>
                      </a:r>
                    </a:p>
                  </a:txBody>
                  <a:tcPr/>
                </a:tc>
                <a:extLst>
                  <a:ext uri="{0D108BD9-81ED-4DB2-BD59-A6C34878D82A}">
                    <a16:rowId xmlns:a16="http://schemas.microsoft.com/office/drawing/2014/main" val="18635202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PSYC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3430</a:t>
                      </a:r>
                    </a:p>
                  </a:txBody>
                  <a:tcPr/>
                </a:tc>
                <a:tc>
                  <a:txBody>
                    <a:bodyPr/>
                    <a:lstStyle/>
                    <a:p>
                      <a:r>
                        <a:rPr lang="en-US" sz="1600" dirty="0"/>
                        <a:t>Summer 2019</a:t>
                      </a:r>
                    </a:p>
                  </a:txBody>
                  <a:tcPr>
                    <a:lnB w="12700" cap="flat" cmpd="sng" algn="ctr">
                      <a:noFill/>
                      <a:prstDash val="solid"/>
                      <a:round/>
                      <a:headEnd type="none" w="med" len="med"/>
                      <a:tailEnd type="none" w="med" len="med"/>
                    </a:lnB>
                  </a:tcPr>
                </a:tc>
                <a:tc>
                  <a:txBody>
                    <a:bodyPr/>
                    <a:lstStyle/>
                    <a:p>
                      <a:pPr algn="r"/>
                      <a:r>
                        <a:rPr lang="en-US" sz="1600" dirty="0"/>
                        <a:t>9</a:t>
                      </a:r>
                    </a:p>
                  </a:txBody>
                  <a:tcP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tcPr>
                </a:tc>
                <a:tc>
                  <a:txBody>
                    <a:bodyPr/>
                    <a:lstStyle/>
                    <a:p>
                      <a:endParaRPr lang="en-US" sz="1600" dirty="0"/>
                    </a:p>
                  </a:txBody>
                  <a:tcPr>
                    <a:lnB w="12700" cap="flat" cmpd="sng" algn="ctr">
                      <a:noFill/>
                      <a:prstDash val="solid"/>
                      <a:round/>
                      <a:headEnd type="none" w="med" len="med"/>
                      <a:tailEnd type="none" w="med" len="med"/>
                    </a:lnB>
                  </a:tcPr>
                </a:tc>
                <a:tc>
                  <a:txBody>
                    <a:bodyPr/>
                    <a:lstStyle/>
                    <a:p>
                      <a:endParaRPr lang="en-US" sz="1600" dirty="0"/>
                    </a:p>
                  </a:txBody>
                  <a:tcP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r>
                        <a:rPr lang="en-US" sz="1600" dirty="0"/>
                        <a:t>91.1</a:t>
                      </a:r>
                    </a:p>
                  </a:txBody>
                  <a:tcP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tcPr>
                </a:tc>
                <a:tc>
                  <a:txBody>
                    <a:bodyPr/>
                    <a:lstStyle/>
                    <a:p>
                      <a:r>
                        <a:rPr lang="en-US" sz="1600" dirty="0"/>
                        <a:t>76.9</a:t>
                      </a:r>
                    </a:p>
                  </a:txBody>
                  <a:tcPr>
                    <a:lnB w="12700" cap="flat" cmpd="sng" algn="ctr">
                      <a:noFill/>
                      <a:prstDash val="solid"/>
                      <a:round/>
                      <a:headEnd type="none" w="med" len="med"/>
                      <a:tailEnd type="none" w="med" len="med"/>
                    </a:lnB>
                  </a:tcPr>
                </a:tc>
                <a:tc>
                  <a:txBody>
                    <a:bodyPr/>
                    <a:lstStyle/>
                    <a:p>
                      <a:r>
                        <a:rPr lang="en-US" sz="1600" dirty="0"/>
                        <a:t>85.9</a:t>
                      </a:r>
                    </a:p>
                  </a:txBody>
                  <a:tcP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tcPr>
                </a:tc>
                <a:tc>
                  <a:txBody>
                    <a:bodyPr/>
                    <a:lstStyle/>
                    <a:p>
                      <a:endParaRPr lang="en-US" sz="1600" dirty="0"/>
                    </a:p>
                  </a:txBody>
                  <a:tcPr>
                    <a:lnB w="12700" cap="flat" cmpd="sng" algn="ctr">
                      <a:noFill/>
                      <a:prstDash val="solid"/>
                      <a:round/>
                      <a:headEnd type="none" w="med" len="med"/>
                      <a:tailEnd type="none" w="med" len="med"/>
                    </a:lnB>
                  </a:tcPr>
                </a:tc>
                <a:tc>
                  <a:txBody>
                    <a:bodyPr/>
                    <a:lstStyle/>
                    <a:p>
                      <a:endParaRPr lang="en-US" sz="1600" dirty="0"/>
                    </a:p>
                  </a:txBody>
                  <a:tcPr>
                    <a:lnB w="12700" cap="flat" cmpd="sng" algn="ctr">
                      <a:noFill/>
                      <a:prstDash val="solid"/>
                      <a:round/>
                      <a:headEnd type="none" w="med" len="med"/>
                      <a:tailEnd type="none" w="med" len="med"/>
                    </a:lnB>
                  </a:tcPr>
                </a:tc>
                <a:extLst>
                  <a:ext uri="{0D108BD9-81ED-4DB2-BD59-A6C34878D82A}">
                    <a16:rowId xmlns:a16="http://schemas.microsoft.com/office/drawing/2014/main" val="3101276201"/>
                  </a:ext>
                </a:extLst>
              </a:tr>
              <a:tr h="370840">
                <a:tc>
                  <a:txBody>
                    <a:bodyPr/>
                    <a:lstStyle/>
                    <a:p>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dirty="0"/>
                        <a:t>Summer 2020…</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dirty="0"/>
                        <a:t>8</a:t>
                      </a: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87.5</a:t>
                      </a: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100</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93.8</a:t>
                      </a: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6291490"/>
                  </a:ext>
                </a:extLst>
              </a:tr>
              <a:tr h="370840">
                <a:tc>
                  <a:txBody>
                    <a:bodyPr/>
                    <a:lstStyle/>
                    <a:p>
                      <a:r>
                        <a:rPr lang="en-US" sz="1600" dirty="0"/>
                        <a:t>Average</a:t>
                      </a:r>
                    </a:p>
                    <a:p>
                      <a:r>
                        <a:rPr lang="en-US" sz="1600" dirty="0"/>
                        <a:t>Post-Pre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-3.6</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23.1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7.9</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5308741"/>
                  </a:ext>
                </a:extLst>
              </a:tr>
            </a:tbl>
          </a:graphicData>
        </a:graphic>
      </p:graphicFrame>
      <p:sp>
        <p:nvSpPr>
          <p:cNvPr id="6" name="Text Placeholder 23">
            <a:extLst>
              <a:ext uri="{FF2B5EF4-FFF2-40B4-BE49-F238E27FC236}">
                <a16:creationId xmlns:a16="http://schemas.microsoft.com/office/drawing/2014/main" id="{66DA91E3-24E1-E7F8-B396-4AD8A404E3AA}"/>
              </a:ext>
            </a:extLst>
          </p:cNvPr>
          <p:cNvSpPr txBox="1">
            <a:spLocks/>
          </p:cNvSpPr>
          <p:nvPr/>
        </p:nvSpPr>
        <p:spPr>
          <a:xfrm>
            <a:off x="1086518" y="4389114"/>
            <a:ext cx="9885070" cy="1371599"/>
          </a:xfrm>
          <a:prstGeom prst="rect">
            <a:avLst/>
          </a:prstGeom>
        </p:spPr>
        <p:txBody>
          <a:bodyPr/>
          <a:lstStyle>
            <a:lvl1pPr marL="0" indent="0" algn="l" defTabSz="914400" rtl="0" eaLnBrk="1" latinLnBrk="0" hangingPunct="1">
              <a:lnSpc>
                <a:spcPct val="150000"/>
              </a:lnSpc>
              <a:spcBef>
                <a:spcPts val="0"/>
              </a:spcBef>
              <a:spcAft>
                <a:spcPts val="1200"/>
              </a:spcAft>
              <a:buFont typeface="Segoe UI Light" panose="020B0502040204020203" pitchFamily="34" charset="0"/>
              <a:buNone/>
              <a:defRPr sz="140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b="1" dirty="0"/>
              <a:t>Data Adjustments</a:t>
            </a:r>
          </a:p>
          <a:p>
            <a:pPr marL="285750" indent="-285750">
              <a:lnSpc>
                <a:spcPct val="100000"/>
              </a:lnSpc>
              <a:buFont typeface="Arial" panose="020B0604020202020204" pitchFamily="34" charset="0"/>
              <a:buChar char="•"/>
            </a:pPr>
            <a:r>
              <a:rPr lang="en-US" dirty="0"/>
              <a:t>Removed IDEA SRI and examined only Blue SRI pre- and post-pandemic</a:t>
            </a:r>
          </a:p>
          <a:p>
            <a:pPr marL="285750" indent="-285750">
              <a:lnSpc>
                <a:spcPct val="100000"/>
              </a:lnSpc>
              <a:buFont typeface="Arial" panose="020B0604020202020204" pitchFamily="34" charset="0"/>
              <a:buChar char="•"/>
            </a:pPr>
            <a:r>
              <a:rPr lang="en-US" dirty="0"/>
              <a:t>Removal of IDEA SRI significantly reduced data available for analysis, but controlled for semester course shifts</a:t>
            </a:r>
          </a:p>
          <a:p>
            <a:pPr marL="285750" indent="-285750">
              <a:lnSpc>
                <a:spcPct val="100000"/>
              </a:lnSpc>
              <a:buFont typeface="Arial" panose="020B0604020202020204" pitchFamily="34" charset="0"/>
              <a:buChar char="•"/>
            </a:pPr>
            <a:r>
              <a:rPr lang="en-US" dirty="0"/>
              <a:t>Excluded Spring 2020 semester ratings (atypical semester, distinguished pre-pandemic vs. post-pandemic)</a:t>
            </a:r>
          </a:p>
          <a:p>
            <a:pPr marL="285750" indent="-285750">
              <a:lnSpc>
                <a:spcPct val="100000"/>
              </a:lnSpc>
              <a:buFont typeface="Arial" panose="020B0604020202020204" pitchFamily="34" charset="0"/>
              <a:buChar char="•"/>
            </a:pPr>
            <a:r>
              <a:rPr lang="en-US" dirty="0"/>
              <a:t>Examined difference scores by subtracting pre-SRI from post-SRI because suspected that scores might be increasing </a:t>
            </a:r>
          </a:p>
        </p:txBody>
      </p:sp>
      <p:cxnSp>
        <p:nvCxnSpPr>
          <p:cNvPr id="8" name="Straight Connector 7">
            <a:extLst>
              <a:ext uri="{FF2B5EF4-FFF2-40B4-BE49-F238E27FC236}">
                <a16:creationId xmlns:a16="http://schemas.microsoft.com/office/drawing/2014/main" id="{B143D9B9-AE0A-4CE5-D9C1-94DE96E058B9}"/>
              </a:ext>
            </a:extLst>
          </p:cNvPr>
          <p:cNvCxnSpPr/>
          <p:nvPr/>
        </p:nvCxnSpPr>
        <p:spPr>
          <a:xfrm>
            <a:off x="6259483" y="2726573"/>
            <a:ext cx="2286000"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35541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80681A4-3FB5-4C86-B096-26281897B272}"/>
              </a:ext>
            </a:extLst>
          </p:cNvPr>
          <p:cNvSpPr>
            <a:spLocks noGrp="1"/>
          </p:cNvSpPr>
          <p:nvPr>
            <p:ph type="title"/>
          </p:nvPr>
        </p:nvSpPr>
        <p:spPr>
          <a:xfrm>
            <a:off x="1109663" y="498928"/>
            <a:ext cx="9972675" cy="567873"/>
          </a:xfrm>
        </p:spPr>
        <p:txBody>
          <a:bodyPr/>
          <a:lstStyle/>
          <a:p>
            <a:pPr algn="r"/>
            <a:r>
              <a:rPr lang="en-US" dirty="0"/>
              <a:t>Examining outcomes</a:t>
            </a:r>
          </a:p>
        </p:txBody>
      </p:sp>
      <p:sp>
        <p:nvSpPr>
          <p:cNvPr id="2" name="Date Placeholder 1">
            <a:extLst>
              <a:ext uri="{FF2B5EF4-FFF2-40B4-BE49-F238E27FC236}">
                <a16:creationId xmlns:a16="http://schemas.microsoft.com/office/drawing/2014/main" id="{25694033-4A29-4F32-985A-A0D4EA13BBD8}"/>
              </a:ext>
            </a:extLst>
          </p:cNvPr>
          <p:cNvSpPr>
            <a:spLocks noGrp="1"/>
          </p:cNvSpPr>
          <p:nvPr>
            <p:ph type="dt" sz="half" idx="10"/>
          </p:nvPr>
        </p:nvSpPr>
        <p:spPr>
          <a:xfrm>
            <a:off x="838200" y="6356350"/>
            <a:ext cx="3028950" cy="365125"/>
          </a:xfrm>
        </p:spPr>
        <p:txBody>
          <a:bodyPr/>
          <a:lstStyle/>
          <a:p>
            <a:r>
              <a:rPr lang="en-US" dirty="0"/>
              <a:t>2023 Symposium on data for </a:t>
            </a:r>
            <a:r>
              <a:rPr lang="en-US" dirty="0" err="1"/>
              <a:t>qa</a:t>
            </a:r>
            <a:r>
              <a:rPr lang="en-US" dirty="0"/>
              <a:t> </a:t>
            </a:r>
          </a:p>
        </p:txBody>
      </p:sp>
      <p:sp>
        <p:nvSpPr>
          <p:cNvPr id="3" name="Footer Placeholder 2">
            <a:extLst>
              <a:ext uri="{FF2B5EF4-FFF2-40B4-BE49-F238E27FC236}">
                <a16:creationId xmlns:a16="http://schemas.microsoft.com/office/drawing/2014/main" id="{979112AA-EDD8-48C5-9416-7C550BEBD458}"/>
              </a:ext>
            </a:extLst>
          </p:cNvPr>
          <p:cNvSpPr>
            <a:spLocks noGrp="1"/>
          </p:cNvSpPr>
          <p:nvPr>
            <p:ph type="ftr" sz="quarter" idx="11"/>
          </p:nvPr>
        </p:nvSpPr>
        <p:spPr>
          <a:xfrm>
            <a:off x="4038600" y="6356350"/>
            <a:ext cx="4114800" cy="365125"/>
          </a:xfrm>
        </p:spPr>
        <p:txBody>
          <a:bodyPr/>
          <a:lstStyle/>
          <a:p>
            <a:r>
              <a:rPr lang="en-US" dirty="0"/>
              <a:t>Steady courses in a sea of change</a:t>
            </a:r>
          </a:p>
        </p:txBody>
      </p:sp>
      <p:sp>
        <p:nvSpPr>
          <p:cNvPr id="4" name="Slide Number Placeholder 3">
            <a:extLst>
              <a:ext uri="{FF2B5EF4-FFF2-40B4-BE49-F238E27FC236}">
                <a16:creationId xmlns:a16="http://schemas.microsoft.com/office/drawing/2014/main" id="{CF6FA9E2-D06E-4941-A890-559D63E75D69}"/>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21</a:t>
            </a:fld>
            <a:endParaRPr lang="en-US" dirty="0"/>
          </a:p>
        </p:txBody>
      </p:sp>
      <p:graphicFrame>
        <p:nvGraphicFramePr>
          <p:cNvPr id="8" name="Chart 7">
            <a:extLst>
              <a:ext uri="{FF2B5EF4-FFF2-40B4-BE49-F238E27FC236}">
                <a16:creationId xmlns:a16="http://schemas.microsoft.com/office/drawing/2014/main" id="{1B172622-8CD5-88DF-D35B-9A2AFF9A017C}"/>
              </a:ext>
            </a:extLst>
          </p:cNvPr>
          <p:cNvGraphicFramePr/>
          <p:nvPr>
            <p:extLst>
              <p:ext uri="{D42A27DB-BD31-4B8C-83A1-F6EECF244321}">
                <p14:modId xmlns:p14="http://schemas.microsoft.com/office/powerpoint/2010/main" val="2493877369"/>
              </p:ext>
            </p:extLst>
          </p:nvPr>
        </p:nvGraphicFramePr>
        <p:xfrm>
          <a:off x="2032000" y="957791"/>
          <a:ext cx="8128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8866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80681A4-3FB5-4C86-B096-26281897B272}"/>
              </a:ext>
            </a:extLst>
          </p:cNvPr>
          <p:cNvSpPr>
            <a:spLocks noGrp="1"/>
          </p:cNvSpPr>
          <p:nvPr>
            <p:ph type="title"/>
          </p:nvPr>
        </p:nvSpPr>
        <p:spPr>
          <a:xfrm>
            <a:off x="1109663" y="498928"/>
            <a:ext cx="9972675" cy="567873"/>
          </a:xfrm>
        </p:spPr>
        <p:txBody>
          <a:bodyPr/>
          <a:lstStyle/>
          <a:p>
            <a:pPr algn="r"/>
            <a:r>
              <a:rPr lang="en-US" dirty="0"/>
              <a:t>Examining outcomes</a:t>
            </a:r>
          </a:p>
        </p:txBody>
      </p:sp>
      <p:sp>
        <p:nvSpPr>
          <p:cNvPr id="2" name="Date Placeholder 1">
            <a:extLst>
              <a:ext uri="{FF2B5EF4-FFF2-40B4-BE49-F238E27FC236}">
                <a16:creationId xmlns:a16="http://schemas.microsoft.com/office/drawing/2014/main" id="{25694033-4A29-4F32-985A-A0D4EA13BBD8}"/>
              </a:ext>
            </a:extLst>
          </p:cNvPr>
          <p:cNvSpPr>
            <a:spLocks noGrp="1"/>
          </p:cNvSpPr>
          <p:nvPr>
            <p:ph type="dt" sz="half" idx="10"/>
          </p:nvPr>
        </p:nvSpPr>
        <p:spPr>
          <a:xfrm>
            <a:off x="838200" y="6356350"/>
            <a:ext cx="3028950" cy="365125"/>
          </a:xfrm>
        </p:spPr>
        <p:txBody>
          <a:bodyPr/>
          <a:lstStyle/>
          <a:p>
            <a:r>
              <a:rPr lang="en-US" dirty="0"/>
              <a:t>2023 Symposium on data for </a:t>
            </a:r>
            <a:r>
              <a:rPr lang="en-US" dirty="0" err="1"/>
              <a:t>qa</a:t>
            </a:r>
            <a:r>
              <a:rPr lang="en-US" dirty="0"/>
              <a:t> </a:t>
            </a:r>
          </a:p>
        </p:txBody>
      </p:sp>
      <p:sp>
        <p:nvSpPr>
          <p:cNvPr id="3" name="Footer Placeholder 2">
            <a:extLst>
              <a:ext uri="{FF2B5EF4-FFF2-40B4-BE49-F238E27FC236}">
                <a16:creationId xmlns:a16="http://schemas.microsoft.com/office/drawing/2014/main" id="{979112AA-EDD8-48C5-9416-7C550BEBD458}"/>
              </a:ext>
            </a:extLst>
          </p:cNvPr>
          <p:cNvSpPr>
            <a:spLocks noGrp="1"/>
          </p:cNvSpPr>
          <p:nvPr>
            <p:ph type="ftr" sz="quarter" idx="11"/>
          </p:nvPr>
        </p:nvSpPr>
        <p:spPr>
          <a:xfrm>
            <a:off x="4038600" y="6356350"/>
            <a:ext cx="4114800" cy="365125"/>
          </a:xfrm>
        </p:spPr>
        <p:txBody>
          <a:bodyPr/>
          <a:lstStyle/>
          <a:p>
            <a:r>
              <a:rPr lang="en-US" dirty="0"/>
              <a:t>Steady courses in a sea of change</a:t>
            </a:r>
          </a:p>
        </p:txBody>
      </p:sp>
      <p:sp>
        <p:nvSpPr>
          <p:cNvPr id="4" name="Slide Number Placeholder 3">
            <a:extLst>
              <a:ext uri="{FF2B5EF4-FFF2-40B4-BE49-F238E27FC236}">
                <a16:creationId xmlns:a16="http://schemas.microsoft.com/office/drawing/2014/main" id="{CF6FA9E2-D06E-4941-A890-559D63E75D69}"/>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22</a:t>
            </a:fld>
            <a:endParaRPr lang="en-US" dirty="0"/>
          </a:p>
        </p:txBody>
      </p:sp>
      <p:graphicFrame>
        <p:nvGraphicFramePr>
          <p:cNvPr id="8" name="Chart 7">
            <a:extLst>
              <a:ext uri="{FF2B5EF4-FFF2-40B4-BE49-F238E27FC236}">
                <a16:creationId xmlns:a16="http://schemas.microsoft.com/office/drawing/2014/main" id="{1B172622-8CD5-88DF-D35B-9A2AFF9A017C}"/>
              </a:ext>
            </a:extLst>
          </p:cNvPr>
          <p:cNvGraphicFramePr/>
          <p:nvPr>
            <p:extLst>
              <p:ext uri="{D42A27DB-BD31-4B8C-83A1-F6EECF244321}">
                <p14:modId xmlns:p14="http://schemas.microsoft.com/office/powerpoint/2010/main" val="2368580257"/>
              </p:ext>
            </p:extLst>
          </p:nvPr>
        </p:nvGraphicFramePr>
        <p:xfrm>
          <a:off x="2032000" y="957791"/>
          <a:ext cx="8128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1668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18" descr="Sailboat on still lake">
            <a:extLst>
              <a:ext uri="{FF2B5EF4-FFF2-40B4-BE49-F238E27FC236}">
                <a16:creationId xmlns:a16="http://schemas.microsoft.com/office/drawing/2014/main" id="{3318E8FD-B2BA-FEC8-3632-32FAD4F68C33}"/>
              </a:ext>
            </a:extLst>
          </p:cNvPr>
          <p:cNvPicPr>
            <a:picLocks noGrp="1" noChangeAspect="1"/>
          </p:cNvPicPr>
          <p:nvPr>
            <p:ph type="pic" sz="quarter" idx="14"/>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2750"/>
                    </a14:imgEffect>
                    <a14:imgEffect>
                      <a14:saturation sat="153000"/>
                    </a14:imgEffect>
                  </a14:imgLayer>
                </a14:imgProps>
              </a:ext>
            </a:extLst>
          </a:blip>
          <a:srcRect t="10848" b="10848"/>
          <a:stretch/>
        </p:blipFill>
        <p:spPr>
          <a:xfrm>
            <a:off x="598488" y="598488"/>
            <a:ext cx="9645650" cy="5661025"/>
          </a:xfrm>
        </p:spPr>
      </p:pic>
      <p:sp>
        <p:nvSpPr>
          <p:cNvPr id="24" name="Title 23">
            <a:extLst>
              <a:ext uri="{FF2B5EF4-FFF2-40B4-BE49-F238E27FC236}">
                <a16:creationId xmlns:a16="http://schemas.microsoft.com/office/drawing/2014/main" id="{3413C595-4D01-4997-9A0A-E7606687AB79}"/>
              </a:ext>
            </a:extLst>
          </p:cNvPr>
          <p:cNvSpPr>
            <a:spLocks noGrp="1"/>
          </p:cNvSpPr>
          <p:nvPr>
            <p:ph type="title"/>
          </p:nvPr>
        </p:nvSpPr>
        <p:spPr>
          <a:xfrm>
            <a:off x="5910350" y="3443968"/>
            <a:ext cx="6281650" cy="1385727"/>
          </a:xfrm>
        </p:spPr>
        <p:txBody>
          <a:bodyPr/>
          <a:lstStyle/>
          <a:p>
            <a:r>
              <a:rPr lang="en-US" sz="2800" dirty="0"/>
              <a:t>interpreting the results</a:t>
            </a:r>
          </a:p>
        </p:txBody>
      </p:sp>
      <p:sp>
        <p:nvSpPr>
          <p:cNvPr id="16" name="Text Placeholder 15">
            <a:extLst>
              <a:ext uri="{FF2B5EF4-FFF2-40B4-BE49-F238E27FC236}">
                <a16:creationId xmlns:a16="http://schemas.microsoft.com/office/drawing/2014/main" id="{D7D3E7A5-4BD8-44AD-B116-D2CED7043DD7}"/>
              </a:ext>
            </a:extLst>
          </p:cNvPr>
          <p:cNvSpPr>
            <a:spLocks noGrp="1"/>
          </p:cNvSpPr>
          <p:nvPr>
            <p:ph type="body" sz="quarter" idx="16"/>
          </p:nvPr>
        </p:nvSpPr>
        <p:spPr>
          <a:xfrm>
            <a:off x="5910351" y="4829695"/>
            <a:ext cx="6281650" cy="889459"/>
          </a:xfrm>
        </p:spPr>
        <p:txBody>
          <a:bodyPr/>
          <a:lstStyle/>
          <a:p>
            <a:r>
              <a:rPr lang="en-US" dirty="0"/>
              <a:t>Navigating the Course</a:t>
            </a:r>
          </a:p>
        </p:txBody>
      </p:sp>
    </p:spTree>
    <p:extLst>
      <p:ext uri="{BB962C8B-B14F-4D97-AF65-F5344CB8AC3E}">
        <p14:creationId xmlns:p14="http://schemas.microsoft.com/office/powerpoint/2010/main" val="1203897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32416A3-39EF-4CBE-943D-C79C22FDDC46}"/>
              </a:ext>
            </a:extLst>
          </p:cNvPr>
          <p:cNvSpPr>
            <a:spLocks noGrp="1"/>
          </p:cNvSpPr>
          <p:nvPr>
            <p:ph type="title"/>
          </p:nvPr>
        </p:nvSpPr>
        <p:spPr>
          <a:xfrm>
            <a:off x="838200" y="649956"/>
            <a:ext cx="10515600" cy="726137"/>
          </a:xfrm>
        </p:spPr>
        <p:txBody>
          <a:bodyPr/>
          <a:lstStyle/>
          <a:p>
            <a:r>
              <a:rPr lang="en-US" dirty="0"/>
              <a:t>Interpreting the results</a:t>
            </a:r>
          </a:p>
        </p:txBody>
      </p:sp>
      <p:sp>
        <p:nvSpPr>
          <p:cNvPr id="2" name="Date Placeholder 1">
            <a:extLst>
              <a:ext uri="{FF2B5EF4-FFF2-40B4-BE49-F238E27FC236}">
                <a16:creationId xmlns:a16="http://schemas.microsoft.com/office/drawing/2014/main" id="{37FF388F-9D72-4A3F-AB51-11B7B65E7682}"/>
              </a:ext>
            </a:extLst>
          </p:cNvPr>
          <p:cNvSpPr>
            <a:spLocks noGrp="1"/>
          </p:cNvSpPr>
          <p:nvPr>
            <p:ph type="dt" sz="half" idx="10"/>
          </p:nvPr>
        </p:nvSpPr>
        <p:spPr>
          <a:xfrm>
            <a:off x="838200" y="6356350"/>
            <a:ext cx="3067050" cy="365125"/>
          </a:xfrm>
        </p:spPr>
        <p:txBody>
          <a:bodyPr/>
          <a:lstStyle/>
          <a:p>
            <a:r>
              <a:rPr lang="en-US" dirty="0"/>
              <a:t>2023 Symposium on data for </a:t>
            </a:r>
            <a:r>
              <a:rPr lang="en-US" dirty="0" err="1"/>
              <a:t>qa</a:t>
            </a:r>
            <a:r>
              <a:rPr lang="en-US" dirty="0"/>
              <a:t> </a:t>
            </a:r>
          </a:p>
        </p:txBody>
      </p:sp>
      <p:sp>
        <p:nvSpPr>
          <p:cNvPr id="3" name="Footer Placeholder 2">
            <a:extLst>
              <a:ext uri="{FF2B5EF4-FFF2-40B4-BE49-F238E27FC236}">
                <a16:creationId xmlns:a16="http://schemas.microsoft.com/office/drawing/2014/main" id="{E5FF7585-B3E6-4301-983E-6C7185A7358E}"/>
              </a:ext>
            </a:extLst>
          </p:cNvPr>
          <p:cNvSpPr>
            <a:spLocks noGrp="1"/>
          </p:cNvSpPr>
          <p:nvPr>
            <p:ph type="ftr" sz="quarter" idx="11"/>
          </p:nvPr>
        </p:nvSpPr>
        <p:spPr>
          <a:xfrm>
            <a:off x="4038600" y="6356350"/>
            <a:ext cx="4114800" cy="365125"/>
          </a:xfrm>
        </p:spPr>
        <p:txBody>
          <a:bodyPr/>
          <a:lstStyle/>
          <a:p>
            <a:r>
              <a:rPr lang="en-US" dirty="0"/>
              <a:t>Steady courses in a sea of change</a:t>
            </a:r>
          </a:p>
        </p:txBody>
      </p:sp>
      <p:sp>
        <p:nvSpPr>
          <p:cNvPr id="4" name="Slide Number Placeholder 3">
            <a:extLst>
              <a:ext uri="{FF2B5EF4-FFF2-40B4-BE49-F238E27FC236}">
                <a16:creationId xmlns:a16="http://schemas.microsoft.com/office/drawing/2014/main" id="{7E375B46-1A54-44B9-BDCF-97B4D6758E70}"/>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24</a:t>
            </a:fld>
            <a:endParaRPr lang="en-US" dirty="0"/>
          </a:p>
        </p:txBody>
      </p:sp>
      <p:sp>
        <p:nvSpPr>
          <p:cNvPr id="10" name="Text Placeholder 4">
            <a:extLst>
              <a:ext uri="{FF2B5EF4-FFF2-40B4-BE49-F238E27FC236}">
                <a16:creationId xmlns:a16="http://schemas.microsoft.com/office/drawing/2014/main" id="{7C4618B9-8E81-B655-61B1-7CDFBF2934AD}"/>
              </a:ext>
            </a:extLst>
          </p:cNvPr>
          <p:cNvSpPr txBox="1">
            <a:spLocks/>
          </p:cNvSpPr>
          <p:nvPr/>
        </p:nvSpPr>
        <p:spPr>
          <a:xfrm>
            <a:off x="1077733" y="1682837"/>
            <a:ext cx="8666341" cy="42236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200" baseline="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Explaining the Findings</a:t>
            </a:r>
          </a:p>
        </p:txBody>
      </p:sp>
      <p:sp>
        <p:nvSpPr>
          <p:cNvPr id="13" name="Text Placeholder 23">
            <a:extLst>
              <a:ext uri="{FF2B5EF4-FFF2-40B4-BE49-F238E27FC236}">
                <a16:creationId xmlns:a16="http://schemas.microsoft.com/office/drawing/2014/main" id="{C7DF419F-6C96-EF61-59CC-807871BB07E4}"/>
              </a:ext>
            </a:extLst>
          </p:cNvPr>
          <p:cNvSpPr txBox="1">
            <a:spLocks/>
          </p:cNvSpPr>
          <p:nvPr/>
        </p:nvSpPr>
        <p:spPr>
          <a:xfrm>
            <a:off x="1078205" y="2114726"/>
            <a:ext cx="10056520" cy="3325723"/>
          </a:xfrm>
          <a:prstGeom prst="rect">
            <a:avLst/>
          </a:prstGeom>
        </p:spPr>
        <p:txBody>
          <a:bodyPr/>
          <a:lstStyle>
            <a:lvl1pPr marL="0" indent="0" algn="l" defTabSz="914400" rtl="0" eaLnBrk="1" latinLnBrk="0" hangingPunct="1">
              <a:lnSpc>
                <a:spcPct val="150000"/>
              </a:lnSpc>
              <a:spcBef>
                <a:spcPts val="0"/>
              </a:spcBef>
              <a:spcAft>
                <a:spcPts val="1200"/>
              </a:spcAft>
              <a:buFont typeface="Segoe UI Light" panose="020B0502040204020203" pitchFamily="34" charset="0"/>
              <a:buNone/>
              <a:defRPr sz="140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b="1" dirty="0"/>
              <a:t>Summarizing the Outcomes</a:t>
            </a:r>
          </a:p>
          <a:p>
            <a:pPr marL="285750" indent="-285750">
              <a:lnSpc>
                <a:spcPct val="100000"/>
              </a:lnSpc>
              <a:buFont typeface="Arial" panose="020B0604020202020204" pitchFamily="34" charset="0"/>
              <a:buChar char="•"/>
            </a:pPr>
            <a:r>
              <a:rPr lang="en-US" dirty="0"/>
              <a:t>From a cross-sectional perspective (all courses combined at each time point), SRIs increased 3.6, 5.7, and 5.8 percentage points for progress on course learning outcomes, instructor, and course, respectively.</a:t>
            </a:r>
          </a:p>
          <a:p>
            <a:pPr marL="285750" indent="-285750">
              <a:lnSpc>
                <a:spcPct val="100000"/>
              </a:lnSpc>
              <a:buFont typeface="Arial" panose="020B0604020202020204" pitchFamily="34" charset="0"/>
              <a:buChar char="•"/>
            </a:pPr>
            <a:r>
              <a:rPr lang="en-US" dirty="0"/>
              <a:t>From a longitudinal perspective (only courses with post – pre = difference score), SRIs increased most for ratings of courses at 8.9 percentage points compared to 1.6 for teacher and 1.2 for progress on course learning outcomes.</a:t>
            </a:r>
          </a:p>
          <a:p>
            <a:r>
              <a:rPr lang="en-US" b="1" dirty="0"/>
              <a:t>Considering Possible Underlying Factors</a:t>
            </a:r>
          </a:p>
          <a:p>
            <a:pPr marL="285750" indent="-285750">
              <a:lnSpc>
                <a:spcPct val="100000"/>
              </a:lnSpc>
              <a:buFont typeface="Arial" panose="020B0604020202020204" pitchFamily="34" charset="0"/>
              <a:buChar char="•"/>
            </a:pPr>
            <a:r>
              <a:rPr lang="en-US" dirty="0"/>
              <a:t>No significant course changes. Exclusion of IDEA SRI removed course semester changes (fall to summer) from data set.</a:t>
            </a:r>
          </a:p>
          <a:p>
            <a:pPr marL="285750" indent="-285750">
              <a:lnSpc>
                <a:spcPct val="100000"/>
              </a:lnSpc>
              <a:buFont typeface="Arial" panose="020B0604020202020204" pitchFamily="34" charset="0"/>
              <a:buChar char="•"/>
            </a:pPr>
            <a:r>
              <a:rPr lang="en-US" dirty="0"/>
              <a:t>COVID-19 pandemic pivoted most courses online in Spring 2020.</a:t>
            </a:r>
          </a:p>
          <a:p>
            <a:pPr marL="285750" indent="-285750">
              <a:lnSpc>
                <a:spcPct val="100000"/>
              </a:lnSpc>
              <a:buFont typeface="Arial" panose="020B0604020202020204" pitchFamily="34" charset="0"/>
              <a:buChar char="•"/>
            </a:pPr>
            <a:r>
              <a:rPr lang="en-US" dirty="0"/>
              <a:t>Courses designed based on Quality Matters Standards may be perceived more highly than others (i.e., contrast effect).</a:t>
            </a:r>
          </a:p>
          <a:p>
            <a:r>
              <a:rPr lang="en-US" b="1" dirty="0"/>
              <a:t>Remembering the Limitations</a:t>
            </a:r>
          </a:p>
          <a:p>
            <a:pPr marL="285750" indent="-285750">
              <a:buFont typeface="Arial" panose="020B0604020202020204" pitchFamily="34" charset="0"/>
              <a:buChar char="•"/>
            </a:pPr>
            <a:r>
              <a:rPr lang="en-US" dirty="0"/>
              <a:t>No causal statements can be made from this data.</a:t>
            </a:r>
          </a:p>
        </p:txBody>
      </p:sp>
    </p:spTree>
    <p:extLst>
      <p:ext uri="{BB962C8B-B14F-4D97-AF65-F5344CB8AC3E}">
        <p14:creationId xmlns:p14="http://schemas.microsoft.com/office/powerpoint/2010/main" val="2771409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8" descr="Beach Branch Coral ">
            <a:extLst>
              <a:ext uri="{FF2B5EF4-FFF2-40B4-BE49-F238E27FC236}">
                <a16:creationId xmlns:a16="http://schemas.microsoft.com/office/drawing/2014/main" id="{DE691C5E-C6A6-BFB2-06FB-58E123016890}"/>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val="0"/>
              </a:ext>
            </a:extLst>
          </a:blip>
          <a:srcRect t="27517" b="27517"/>
          <a:stretch/>
        </p:blipFill>
        <p:spPr>
          <a:xfrm>
            <a:off x="598488" y="598488"/>
            <a:ext cx="9645650" cy="5661025"/>
          </a:xfrm>
        </p:spPr>
      </p:pic>
      <p:sp>
        <p:nvSpPr>
          <p:cNvPr id="24" name="Title 23">
            <a:extLst>
              <a:ext uri="{FF2B5EF4-FFF2-40B4-BE49-F238E27FC236}">
                <a16:creationId xmlns:a16="http://schemas.microsoft.com/office/drawing/2014/main" id="{3413C595-4D01-4997-9A0A-E7606687AB79}"/>
              </a:ext>
            </a:extLst>
          </p:cNvPr>
          <p:cNvSpPr>
            <a:spLocks noGrp="1"/>
          </p:cNvSpPr>
          <p:nvPr>
            <p:ph type="title"/>
          </p:nvPr>
        </p:nvSpPr>
        <p:spPr>
          <a:xfrm>
            <a:off x="5910350" y="3443968"/>
            <a:ext cx="6281650" cy="1385727"/>
          </a:xfrm>
        </p:spPr>
        <p:txBody>
          <a:bodyPr/>
          <a:lstStyle/>
          <a:p>
            <a:r>
              <a:rPr lang="en-US" sz="2800" dirty="0"/>
              <a:t>Extending the approach</a:t>
            </a:r>
          </a:p>
        </p:txBody>
      </p:sp>
      <p:sp>
        <p:nvSpPr>
          <p:cNvPr id="16" name="Text Placeholder 15">
            <a:extLst>
              <a:ext uri="{FF2B5EF4-FFF2-40B4-BE49-F238E27FC236}">
                <a16:creationId xmlns:a16="http://schemas.microsoft.com/office/drawing/2014/main" id="{D7D3E7A5-4BD8-44AD-B116-D2CED7043DD7}"/>
              </a:ext>
            </a:extLst>
          </p:cNvPr>
          <p:cNvSpPr>
            <a:spLocks noGrp="1"/>
          </p:cNvSpPr>
          <p:nvPr>
            <p:ph type="body" sz="quarter" idx="16"/>
          </p:nvPr>
        </p:nvSpPr>
        <p:spPr>
          <a:xfrm>
            <a:off x="5910351" y="4829695"/>
            <a:ext cx="6281650" cy="889459"/>
          </a:xfrm>
        </p:spPr>
        <p:txBody>
          <a:bodyPr/>
          <a:lstStyle/>
          <a:p>
            <a:r>
              <a:rPr lang="en-US" dirty="0"/>
              <a:t>Looking Beyond the Data</a:t>
            </a:r>
          </a:p>
        </p:txBody>
      </p:sp>
    </p:spTree>
    <p:extLst>
      <p:ext uri="{BB962C8B-B14F-4D97-AF65-F5344CB8AC3E}">
        <p14:creationId xmlns:p14="http://schemas.microsoft.com/office/powerpoint/2010/main" val="235102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32416A3-39EF-4CBE-943D-C79C22FDDC46}"/>
              </a:ext>
            </a:extLst>
          </p:cNvPr>
          <p:cNvSpPr>
            <a:spLocks noGrp="1"/>
          </p:cNvSpPr>
          <p:nvPr>
            <p:ph type="title"/>
          </p:nvPr>
        </p:nvSpPr>
        <p:spPr>
          <a:xfrm>
            <a:off x="838200" y="649956"/>
            <a:ext cx="10515600" cy="726137"/>
          </a:xfrm>
        </p:spPr>
        <p:txBody>
          <a:bodyPr/>
          <a:lstStyle/>
          <a:p>
            <a:r>
              <a:rPr lang="en-US" dirty="0"/>
              <a:t>Extending the approach</a:t>
            </a:r>
          </a:p>
        </p:txBody>
      </p:sp>
      <p:sp>
        <p:nvSpPr>
          <p:cNvPr id="2" name="Date Placeholder 1">
            <a:extLst>
              <a:ext uri="{FF2B5EF4-FFF2-40B4-BE49-F238E27FC236}">
                <a16:creationId xmlns:a16="http://schemas.microsoft.com/office/drawing/2014/main" id="{37FF388F-9D72-4A3F-AB51-11B7B65E7682}"/>
              </a:ext>
            </a:extLst>
          </p:cNvPr>
          <p:cNvSpPr>
            <a:spLocks noGrp="1"/>
          </p:cNvSpPr>
          <p:nvPr>
            <p:ph type="dt" sz="half" idx="10"/>
          </p:nvPr>
        </p:nvSpPr>
        <p:spPr>
          <a:xfrm>
            <a:off x="838200" y="6356350"/>
            <a:ext cx="3067050" cy="365125"/>
          </a:xfrm>
        </p:spPr>
        <p:txBody>
          <a:bodyPr/>
          <a:lstStyle/>
          <a:p>
            <a:r>
              <a:rPr lang="en-US" dirty="0"/>
              <a:t>2023 Symposium on data for </a:t>
            </a:r>
            <a:r>
              <a:rPr lang="en-US" dirty="0" err="1"/>
              <a:t>qa</a:t>
            </a:r>
            <a:r>
              <a:rPr lang="en-US" dirty="0"/>
              <a:t> </a:t>
            </a:r>
          </a:p>
        </p:txBody>
      </p:sp>
      <p:sp>
        <p:nvSpPr>
          <p:cNvPr id="3" name="Footer Placeholder 2">
            <a:extLst>
              <a:ext uri="{FF2B5EF4-FFF2-40B4-BE49-F238E27FC236}">
                <a16:creationId xmlns:a16="http://schemas.microsoft.com/office/drawing/2014/main" id="{E5FF7585-B3E6-4301-983E-6C7185A7358E}"/>
              </a:ext>
            </a:extLst>
          </p:cNvPr>
          <p:cNvSpPr>
            <a:spLocks noGrp="1"/>
          </p:cNvSpPr>
          <p:nvPr>
            <p:ph type="ftr" sz="quarter" idx="11"/>
          </p:nvPr>
        </p:nvSpPr>
        <p:spPr>
          <a:xfrm>
            <a:off x="4038600" y="6356350"/>
            <a:ext cx="4114800" cy="365125"/>
          </a:xfrm>
        </p:spPr>
        <p:txBody>
          <a:bodyPr/>
          <a:lstStyle/>
          <a:p>
            <a:r>
              <a:rPr lang="en-US" dirty="0"/>
              <a:t>Steady courses in a sea of change</a:t>
            </a:r>
          </a:p>
        </p:txBody>
      </p:sp>
      <p:sp>
        <p:nvSpPr>
          <p:cNvPr id="4" name="Slide Number Placeholder 3">
            <a:extLst>
              <a:ext uri="{FF2B5EF4-FFF2-40B4-BE49-F238E27FC236}">
                <a16:creationId xmlns:a16="http://schemas.microsoft.com/office/drawing/2014/main" id="{7E375B46-1A54-44B9-BDCF-97B4D6758E70}"/>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26</a:t>
            </a:fld>
            <a:endParaRPr lang="en-US" dirty="0"/>
          </a:p>
        </p:txBody>
      </p:sp>
      <p:sp>
        <p:nvSpPr>
          <p:cNvPr id="10" name="Text Placeholder 4">
            <a:extLst>
              <a:ext uri="{FF2B5EF4-FFF2-40B4-BE49-F238E27FC236}">
                <a16:creationId xmlns:a16="http://schemas.microsoft.com/office/drawing/2014/main" id="{7C4618B9-8E81-B655-61B1-7CDFBF2934AD}"/>
              </a:ext>
            </a:extLst>
          </p:cNvPr>
          <p:cNvSpPr txBox="1">
            <a:spLocks/>
          </p:cNvSpPr>
          <p:nvPr/>
        </p:nvSpPr>
        <p:spPr>
          <a:xfrm>
            <a:off x="1077733" y="1682837"/>
            <a:ext cx="8666341" cy="42236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200" baseline="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Making Recommendations</a:t>
            </a:r>
          </a:p>
        </p:txBody>
      </p:sp>
      <p:sp>
        <p:nvSpPr>
          <p:cNvPr id="13" name="Text Placeholder 23">
            <a:extLst>
              <a:ext uri="{FF2B5EF4-FFF2-40B4-BE49-F238E27FC236}">
                <a16:creationId xmlns:a16="http://schemas.microsoft.com/office/drawing/2014/main" id="{C7DF419F-6C96-EF61-59CC-807871BB07E4}"/>
              </a:ext>
            </a:extLst>
          </p:cNvPr>
          <p:cNvSpPr txBox="1">
            <a:spLocks/>
          </p:cNvSpPr>
          <p:nvPr/>
        </p:nvSpPr>
        <p:spPr>
          <a:xfrm>
            <a:off x="1078205" y="2114726"/>
            <a:ext cx="10056520" cy="3325723"/>
          </a:xfrm>
          <a:prstGeom prst="rect">
            <a:avLst/>
          </a:prstGeom>
        </p:spPr>
        <p:txBody>
          <a:bodyPr/>
          <a:lstStyle>
            <a:lvl1pPr marL="0" indent="0" algn="l" defTabSz="914400" rtl="0" eaLnBrk="1" latinLnBrk="0" hangingPunct="1">
              <a:lnSpc>
                <a:spcPct val="150000"/>
              </a:lnSpc>
              <a:spcBef>
                <a:spcPts val="0"/>
              </a:spcBef>
              <a:spcAft>
                <a:spcPts val="1200"/>
              </a:spcAft>
              <a:buFont typeface="Segoe UI Light" panose="020B0502040204020203" pitchFamily="34" charset="0"/>
              <a:buNone/>
              <a:defRPr sz="140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Personal Applications</a:t>
            </a:r>
          </a:p>
          <a:p>
            <a:pPr marL="285750" indent="-285750">
              <a:lnSpc>
                <a:spcPct val="100000"/>
              </a:lnSpc>
              <a:buFont typeface="Arial" panose="020B0604020202020204" pitchFamily="34" charset="0"/>
              <a:buChar char="•"/>
            </a:pPr>
            <a:r>
              <a:rPr lang="en-US" dirty="0"/>
              <a:t>Did not claim credit in post-tenure review for SRI increases</a:t>
            </a:r>
          </a:p>
          <a:p>
            <a:pPr marL="285750" indent="-285750">
              <a:lnSpc>
                <a:spcPct val="100000"/>
              </a:lnSpc>
              <a:buFont typeface="Arial" panose="020B0604020202020204" pitchFamily="34" charset="0"/>
              <a:buChar char="•"/>
            </a:pPr>
            <a:r>
              <a:rPr lang="en-US" dirty="0"/>
              <a:t>Attributed increase to Quality Matters (QM) designed courses in a sea of courses that were not designed with QM in mind during the pivot to emergency remote instruction</a:t>
            </a:r>
          </a:p>
          <a:p>
            <a:pPr marL="285750" indent="-285750">
              <a:lnSpc>
                <a:spcPct val="100000"/>
              </a:lnSpc>
              <a:buFont typeface="Arial" panose="020B0604020202020204" pitchFamily="34" charset="0"/>
              <a:buChar char="•"/>
            </a:pPr>
            <a:r>
              <a:rPr lang="en-US" dirty="0"/>
              <a:t>Shared data with colleagues to encourage them to critically consider online course design and professional development now that online learning is deeply embedded into higher education</a:t>
            </a:r>
          </a:p>
          <a:p>
            <a:r>
              <a:rPr lang="en-US" b="1" dirty="0"/>
              <a:t>Institutional Applications</a:t>
            </a:r>
          </a:p>
          <a:p>
            <a:pPr marL="285750" indent="-285750">
              <a:lnSpc>
                <a:spcPct val="100000"/>
              </a:lnSpc>
              <a:buFont typeface="Arial" panose="020B0604020202020204" pitchFamily="34" charset="0"/>
              <a:buChar char="•"/>
            </a:pPr>
            <a:r>
              <a:rPr lang="en-US" dirty="0"/>
              <a:t>Are these findings generalizable? Do other QM designed courses demonstrate these increases? How do non-QM designed courses fare?</a:t>
            </a:r>
          </a:p>
          <a:p>
            <a:pPr marL="285750" indent="-285750">
              <a:lnSpc>
                <a:spcPct val="100000"/>
              </a:lnSpc>
              <a:buFont typeface="Arial" panose="020B0604020202020204" pitchFamily="34" charset="0"/>
              <a:buChar char="•"/>
            </a:pPr>
            <a:r>
              <a:rPr lang="en-US" dirty="0"/>
              <a:t>How can we examine SRIs - knowing their limitations and biases - in a way that informs teaching and learning without harming faculty and silencing students?</a:t>
            </a:r>
          </a:p>
          <a:p>
            <a:pPr marL="285750" indent="-285750">
              <a:lnSpc>
                <a:spcPct val="100000"/>
              </a:lnSpc>
              <a:buFont typeface="Arial" panose="020B0604020202020204" pitchFamily="34" charset="0"/>
              <a:buChar char="•"/>
            </a:pPr>
            <a:r>
              <a:rPr lang="en-US" dirty="0"/>
              <a:t>How can we better measure student ratings of instruction?</a:t>
            </a:r>
          </a:p>
        </p:txBody>
      </p:sp>
    </p:spTree>
    <p:extLst>
      <p:ext uri="{BB962C8B-B14F-4D97-AF65-F5344CB8AC3E}">
        <p14:creationId xmlns:p14="http://schemas.microsoft.com/office/powerpoint/2010/main" val="4181940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a:extLst>
              <a:ext uri="{FF2B5EF4-FFF2-40B4-BE49-F238E27FC236}">
                <a16:creationId xmlns:a16="http://schemas.microsoft.com/office/drawing/2014/main" id="{DD48C8EC-56C5-4A2A-BB21-811BC510040A}"/>
              </a:ext>
            </a:extLst>
          </p:cNvPr>
          <p:cNvSpPr>
            <a:spLocks noGrp="1"/>
          </p:cNvSpPr>
          <p:nvPr>
            <p:ph type="title"/>
          </p:nvPr>
        </p:nvSpPr>
        <p:spPr>
          <a:xfrm>
            <a:off x="1574800" y="3429000"/>
            <a:ext cx="3097320" cy="978408"/>
          </a:xfrm>
        </p:spPr>
        <p:txBody>
          <a:bodyPr/>
          <a:lstStyle/>
          <a:p>
            <a:r>
              <a:rPr lang="en-US" dirty="0"/>
              <a:t>conclusions</a:t>
            </a:r>
          </a:p>
        </p:txBody>
      </p:sp>
      <p:pic>
        <p:nvPicPr>
          <p:cNvPr id="17" name="Picture Placeholder 16" descr="A picture containing plant, grass, outdoor, sea, beach">
            <a:extLst>
              <a:ext uri="{FF2B5EF4-FFF2-40B4-BE49-F238E27FC236}">
                <a16:creationId xmlns:a16="http://schemas.microsoft.com/office/drawing/2014/main" id="{C22AFC99-B8B0-4D49-8242-D5D9E488CA02}"/>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0" y="78921"/>
            <a:ext cx="12192000" cy="2051050"/>
          </a:xfrm>
        </p:spPr>
      </p:pic>
      <p:sp>
        <p:nvSpPr>
          <p:cNvPr id="8" name="Text Placeholder 7">
            <a:extLst>
              <a:ext uri="{FF2B5EF4-FFF2-40B4-BE49-F238E27FC236}">
                <a16:creationId xmlns:a16="http://schemas.microsoft.com/office/drawing/2014/main" id="{36E72FF0-3C0E-499A-8DA6-324675513B3E}"/>
              </a:ext>
            </a:extLst>
          </p:cNvPr>
          <p:cNvSpPr>
            <a:spLocks noGrp="1"/>
          </p:cNvSpPr>
          <p:nvPr>
            <p:ph type="body" sz="quarter" idx="16"/>
          </p:nvPr>
        </p:nvSpPr>
        <p:spPr>
          <a:xfrm>
            <a:off x="5381625" y="2854660"/>
            <a:ext cx="6315075" cy="2129971"/>
          </a:xfrm>
        </p:spPr>
        <p:txBody>
          <a:bodyPr/>
          <a:lstStyle/>
          <a:p>
            <a:pPr marL="285750" indent="-285750">
              <a:buFont typeface="Arial" panose="020B0604020202020204" pitchFamily="34" charset="0"/>
              <a:buChar char="•"/>
            </a:pPr>
            <a:r>
              <a:rPr lang="en-US" dirty="0"/>
              <a:t>Using data to inform decision making is a habit of thought to cultivate.</a:t>
            </a:r>
          </a:p>
          <a:p>
            <a:pPr marL="285750" indent="-285750">
              <a:buFont typeface="Arial" panose="020B0604020202020204" pitchFamily="34" charset="0"/>
              <a:buChar char="•"/>
            </a:pPr>
            <a:r>
              <a:rPr lang="en-US" dirty="0"/>
              <a:t>Messy data is better than no data at all.</a:t>
            </a:r>
          </a:p>
          <a:p>
            <a:pPr marL="285750" indent="-285750">
              <a:buFont typeface="Arial" panose="020B0604020202020204" pitchFamily="34" charset="0"/>
              <a:buChar char="•"/>
            </a:pPr>
            <a:r>
              <a:rPr lang="en-US" dirty="0"/>
              <a:t>We have a wealth of messy data at our fingertips; SRIs are really messy.</a:t>
            </a:r>
          </a:p>
          <a:p>
            <a:pPr marL="285750" indent="-285750">
              <a:buFont typeface="Arial" panose="020B0604020202020204" pitchFamily="34" charset="0"/>
              <a:buChar char="•"/>
            </a:pPr>
            <a:r>
              <a:rPr lang="en-US" dirty="0"/>
              <a:t>Data organization and analysis need not be complex or scary.</a:t>
            </a:r>
          </a:p>
          <a:p>
            <a:pPr marL="285750" indent="-285750">
              <a:buFont typeface="Arial" panose="020B0604020202020204" pitchFamily="34" charset="0"/>
              <a:buChar char="•"/>
            </a:pPr>
            <a:r>
              <a:rPr lang="en-US" dirty="0"/>
              <a:t>All data has limitations, so we need multiple types.</a:t>
            </a:r>
          </a:p>
          <a:p>
            <a:pPr marL="285750" indent="-285750">
              <a:buFont typeface="Arial" panose="020B0604020202020204" pitchFamily="34" charset="0"/>
              <a:buChar char="•"/>
            </a:pPr>
            <a:r>
              <a:rPr lang="en-US" dirty="0"/>
              <a:t>Data serves as guides to better decision making.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pic>
        <p:nvPicPr>
          <p:cNvPr id="21" name="Picture Placeholder 20" descr="Close up of grass">
            <a:extLst>
              <a:ext uri="{FF2B5EF4-FFF2-40B4-BE49-F238E27FC236}">
                <a16:creationId xmlns:a16="http://schemas.microsoft.com/office/drawing/2014/main" id="{B6A72E84-A1D7-4314-81A0-543131AE3C01}"/>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0" y="5788025"/>
            <a:ext cx="12192000" cy="1069975"/>
          </a:xfrm>
        </p:spPr>
      </p:pic>
      <p:sp>
        <p:nvSpPr>
          <p:cNvPr id="2" name="Date Placeholder 1">
            <a:extLst>
              <a:ext uri="{FF2B5EF4-FFF2-40B4-BE49-F238E27FC236}">
                <a16:creationId xmlns:a16="http://schemas.microsoft.com/office/drawing/2014/main" id="{1F833371-4220-48C3-A3E1-5EA18D50C48F}"/>
              </a:ext>
            </a:extLst>
          </p:cNvPr>
          <p:cNvSpPr>
            <a:spLocks noGrp="1"/>
          </p:cNvSpPr>
          <p:nvPr>
            <p:ph type="dt" sz="half" idx="10"/>
          </p:nvPr>
        </p:nvSpPr>
        <p:spPr>
          <a:xfrm>
            <a:off x="838200" y="6356350"/>
            <a:ext cx="3028950" cy="365125"/>
          </a:xfrm>
        </p:spPr>
        <p:txBody>
          <a:bodyPr/>
          <a:lstStyle/>
          <a:p>
            <a:r>
              <a:rPr lang="en-US" dirty="0"/>
              <a:t>2023 Symposium on data for </a:t>
            </a:r>
            <a:r>
              <a:rPr lang="en-US" dirty="0" err="1"/>
              <a:t>qa</a:t>
            </a:r>
            <a:r>
              <a:rPr lang="en-US" dirty="0"/>
              <a:t> </a:t>
            </a:r>
          </a:p>
        </p:txBody>
      </p:sp>
      <p:sp>
        <p:nvSpPr>
          <p:cNvPr id="3" name="Footer Placeholder 2">
            <a:extLst>
              <a:ext uri="{FF2B5EF4-FFF2-40B4-BE49-F238E27FC236}">
                <a16:creationId xmlns:a16="http://schemas.microsoft.com/office/drawing/2014/main" id="{43BCDDBD-4C85-4716-86C0-5D527FE8BBF0}"/>
              </a:ext>
            </a:extLst>
          </p:cNvPr>
          <p:cNvSpPr>
            <a:spLocks noGrp="1"/>
          </p:cNvSpPr>
          <p:nvPr>
            <p:ph type="ftr" sz="quarter" idx="11"/>
          </p:nvPr>
        </p:nvSpPr>
        <p:spPr>
          <a:xfrm>
            <a:off x="4038600" y="6356350"/>
            <a:ext cx="4114800" cy="365125"/>
          </a:xfrm>
        </p:spPr>
        <p:txBody>
          <a:bodyPr/>
          <a:lstStyle/>
          <a:p>
            <a:r>
              <a:rPr lang="en-US" dirty="0"/>
              <a:t>Steady courses in a sea of change</a:t>
            </a:r>
          </a:p>
        </p:txBody>
      </p:sp>
      <p:sp>
        <p:nvSpPr>
          <p:cNvPr id="4" name="Slide Number Placeholder 3">
            <a:extLst>
              <a:ext uri="{FF2B5EF4-FFF2-40B4-BE49-F238E27FC236}">
                <a16:creationId xmlns:a16="http://schemas.microsoft.com/office/drawing/2014/main" id="{6F496E66-3A4B-4617-8D7C-D91AD3541F15}"/>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27</a:t>
            </a:fld>
            <a:endParaRPr lang="en-US" dirty="0"/>
          </a:p>
        </p:txBody>
      </p:sp>
    </p:spTree>
    <p:extLst>
      <p:ext uri="{BB962C8B-B14F-4D97-AF65-F5344CB8AC3E}">
        <p14:creationId xmlns:p14="http://schemas.microsoft.com/office/powerpoint/2010/main" val="1321790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32416A3-39EF-4CBE-943D-C79C22FDDC46}"/>
              </a:ext>
            </a:extLst>
          </p:cNvPr>
          <p:cNvSpPr>
            <a:spLocks noGrp="1"/>
          </p:cNvSpPr>
          <p:nvPr>
            <p:ph type="title"/>
          </p:nvPr>
        </p:nvSpPr>
        <p:spPr>
          <a:xfrm>
            <a:off x="838200" y="649956"/>
            <a:ext cx="10515600" cy="726137"/>
          </a:xfrm>
        </p:spPr>
        <p:txBody>
          <a:bodyPr/>
          <a:lstStyle/>
          <a:p>
            <a:r>
              <a:rPr lang="en-US" dirty="0"/>
              <a:t>references</a:t>
            </a:r>
          </a:p>
        </p:txBody>
      </p:sp>
      <p:sp>
        <p:nvSpPr>
          <p:cNvPr id="24" name="Text Placeholder 23">
            <a:extLst>
              <a:ext uri="{FF2B5EF4-FFF2-40B4-BE49-F238E27FC236}">
                <a16:creationId xmlns:a16="http://schemas.microsoft.com/office/drawing/2014/main" id="{B127C79B-F024-434C-825D-15CEE80923F4}"/>
              </a:ext>
            </a:extLst>
          </p:cNvPr>
          <p:cNvSpPr>
            <a:spLocks noGrp="1"/>
          </p:cNvSpPr>
          <p:nvPr>
            <p:ph type="body" sz="quarter" idx="16"/>
          </p:nvPr>
        </p:nvSpPr>
        <p:spPr>
          <a:xfrm>
            <a:off x="838200" y="1920518"/>
            <a:ext cx="10515600" cy="3325723"/>
          </a:xfrm>
        </p:spPr>
        <p:txBody>
          <a:bodyPr/>
          <a:lstStyle/>
          <a:p>
            <a:r>
              <a:rPr lang="en-US" sz="1100" dirty="0" err="1"/>
              <a:t>Ambady</a:t>
            </a:r>
            <a:r>
              <a:rPr lang="en-US" sz="1100" dirty="0"/>
              <a:t>, N. &amp; Rosenthal, R. (1993). Half a minute: Predicting teacher evaluations from thin slices of nonverbal behavior and physical attractiveness. </a:t>
            </a:r>
            <a:r>
              <a:rPr lang="en-US" sz="1100" i="1" dirty="0"/>
              <a:t>Journal of Personality and Social Psychology, 64</a:t>
            </a:r>
            <a:r>
              <a:rPr lang="en-US" sz="1100" dirty="0"/>
              <a:t>(3) 431-441. </a:t>
            </a:r>
          </a:p>
          <a:p>
            <a:r>
              <a:rPr lang="en-US" sz="1100" dirty="0"/>
              <a:t>American Association of University Professors. (1975). Statement on teaching evaluation. </a:t>
            </a:r>
            <a:r>
              <a:rPr lang="en-US" sz="1100" i="1" dirty="0"/>
              <a:t>AAUP Bulletin, 61</a:t>
            </a:r>
            <a:r>
              <a:rPr lang="en-US" sz="1100" dirty="0"/>
              <a:t>(2), 200-202. </a:t>
            </a:r>
            <a:r>
              <a:rPr lang="en-US" sz="1100" dirty="0">
                <a:hlinkClick r:id="rId2"/>
              </a:rPr>
              <a:t>https://www.aaup.org/report/statement-teaching-evaluation</a:t>
            </a:r>
            <a:r>
              <a:rPr lang="en-US" sz="1100" dirty="0"/>
              <a:t> </a:t>
            </a:r>
          </a:p>
          <a:p>
            <a:r>
              <a:rPr lang="en-US" sz="1100" dirty="0"/>
              <a:t>Boyer, E. L. (1990). </a:t>
            </a:r>
            <a:r>
              <a:rPr lang="en-US" sz="1100" i="1" dirty="0"/>
              <a:t>Scholarship reconsidered: Priorities of the professoriate</a:t>
            </a:r>
            <a:r>
              <a:rPr lang="en-US" sz="1100" dirty="0"/>
              <a:t>. Carnegie Foundation for the Advancement of Teaching; Princeton University Press. </a:t>
            </a:r>
            <a:r>
              <a:rPr lang="en-US" sz="1100" dirty="0">
                <a:hlinkClick r:id="rId3"/>
              </a:rPr>
              <a:t>https://files.eric.ed.gov/fulltext/ED326149.pdf</a:t>
            </a:r>
            <a:r>
              <a:rPr lang="en-US" sz="1100" dirty="0"/>
              <a:t> </a:t>
            </a:r>
          </a:p>
          <a:p>
            <a:r>
              <a:rPr lang="en-US" sz="1100" dirty="0"/>
              <a:t>Chavez, K., &amp; Mitchell, K. M. W. (2020). Exploring bias in student evaluations: Gender, race, and ethnicity. </a:t>
            </a:r>
            <a:r>
              <a:rPr lang="en-US" sz="1100" i="1" dirty="0"/>
              <a:t>PS: Political Science &amp; Politics, 53</a:t>
            </a:r>
            <a:r>
              <a:rPr lang="en-US" sz="1100" dirty="0"/>
              <a:t>(2), 270-274.</a:t>
            </a:r>
          </a:p>
          <a:p>
            <a:r>
              <a:rPr lang="en-US" sz="1100" dirty="0"/>
              <a:t>Crow, R., Cruz, L., </a:t>
            </a:r>
            <a:r>
              <a:rPr lang="en-US" sz="1100" dirty="0" err="1"/>
              <a:t>Ellern</a:t>
            </a:r>
            <a:r>
              <a:rPr lang="en-US" sz="1100" dirty="0"/>
              <a:t>, J., Ford, G., Moss, H., &amp; White, B. J. (2018). Boyer in the middle: Second generation challenges to emerging scholarship. </a:t>
            </a:r>
            <a:r>
              <a:rPr lang="en-US" sz="1100" i="1" dirty="0"/>
              <a:t>Innovative Higher Education, 43</a:t>
            </a:r>
            <a:r>
              <a:rPr lang="en-US" sz="1100" dirty="0"/>
              <a:t>, 107-123. </a:t>
            </a:r>
            <a:r>
              <a:rPr lang="en-US" sz="1100" dirty="0" err="1"/>
              <a:t>doi</a:t>
            </a:r>
            <a:r>
              <a:rPr lang="en-US" sz="1100" dirty="0"/>
              <a:t>: 10.1007/s10755-017-9409-8</a:t>
            </a:r>
          </a:p>
          <a:p>
            <a:r>
              <a:rPr lang="en-US" sz="1100" dirty="0"/>
              <a:t>Culver, S. (2010). Course grades, quality of student engagement, and students’ evaluation of instructor. </a:t>
            </a:r>
            <a:r>
              <a:rPr lang="en-US" sz="1100" i="1" dirty="0"/>
              <a:t>International Journal of Teaching and Learning in Higher Education, 22</a:t>
            </a:r>
            <a:r>
              <a:rPr lang="en-US" sz="1100" dirty="0"/>
              <a:t>(3), 331-336. </a:t>
            </a:r>
            <a:r>
              <a:rPr lang="en-US" sz="1100" dirty="0">
                <a:hlinkClick r:id="rId4"/>
              </a:rPr>
              <a:t>https://files.eric.ed.gov/fulltext/EJ938568.pdf</a:t>
            </a:r>
            <a:r>
              <a:rPr lang="en-US" sz="1100" dirty="0"/>
              <a:t> </a:t>
            </a:r>
          </a:p>
          <a:p>
            <a:r>
              <a:rPr lang="en-US" sz="1100" dirty="0"/>
              <a:t>Ellis, L., Burke, D. M., </a:t>
            </a:r>
            <a:r>
              <a:rPr lang="en-US" sz="1100" dirty="0" err="1"/>
              <a:t>Lomire</a:t>
            </a:r>
            <a:r>
              <a:rPr lang="en-US" sz="1100" dirty="0"/>
              <a:t>, P., &amp; McCormack, D. R. (2003). Student grades and average ratings of instructional quality: The need for adjustment. Journal of Educational Research, 97(1), 35-40.</a:t>
            </a:r>
          </a:p>
        </p:txBody>
      </p:sp>
      <p:sp>
        <p:nvSpPr>
          <p:cNvPr id="2" name="Date Placeholder 1">
            <a:extLst>
              <a:ext uri="{FF2B5EF4-FFF2-40B4-BE49-F238E27FC236}">
                <a16:creationId xmlns:a16="http://schemas.microsoft.com/office/drawing/2014/main" id="{37FF388F-9D72-4A3F-AB51-11B7B65E7682}"/>
              </a:ext>
            </a:extLst>
          </p:cNvPr>
          <p:cNvSpPr>
            <a:spLocks noGrp="1"/>
          </p:cNvSpPr>
          <p:nvPr>
            <p:ph type="dt" sz="half" idx="10"/>
          </p:nvPr>
        </p:nvSpPr>
        <p:spPr>
          <a:xfrm>
            <a:off x="838200" y="6356350"/>
            <a:ext cx="2933700" cy="365125"/>
          </a:xfrm>
        </p:spPr>
        <p:txBody>
          <a:bodyPr/>
          <a:lstStyle/>
          <a:p>
            <a:r>
              <a:rPr lang="en-US" dirty="0"/>
              <a:t>2023 Symposium on data for </a:t>
            </a:r>
            <a:r>
              <a:rPr lang="en-US" dirty="0" err="1"/>
              <a:t>qa</a:t>
            </a:r>
            <a:r>
              <a:rPr lang="en-US" dirty="0"/>
              <a:t> </a:t>
            </a:r>
          </a:p>
        </p:txBody>
      </p:sp>
      <p:sp>
        <p:nvSpPr>
          <p:cNvPr id="3" name="Footer Placeholder 2">
            <a:extLst>
              <a:ext uri="{FF2B5EF4-FFF2-40B4-BE49-F238E27FC236}">
                <a16:creationId xmlns:a16="http://schemas.microsoft.com/office/drawing/2014/main" id="{E5FF7585-B3E6-4301-983E-6C7185A7358E}"/>
              </a:ext>
            </a:extLst>
          </p:cNvPr>
          <p:cNvSpPr>
            <a:spLocks noGrp="1"/>
          </p:cNvSpPr>
          <p:nvPr>
            <p:ph type="ftr" sz="quarter" idx="11"/>
          </p:nvPr>
        </p:nvSpPr>
        <p:spPr>
          <a:xfrm>
            <a:off x="4038600" y="6356350"/>
            <a:ext cx="4114800" cy="365125"/>
          </a:xfrm>
        </p:spPr>
        <p:txBody>
          <a:bodyPr/>
          <a:lstStyle/>
          <a:p>
            <a:r>
              <a:rPr lang="en-US" dirty="0"/>
              <a:t>Steady courses in a sea of change</a:t>
            </a:r>
          </a:p>
        </p:txBody>
      </p:sp>
      <p:sp>
        <p:nvSpPr>
          <p:cNvPr id="4" name="Slide Number Placeholder 3">
            <a:extLst>
              <a:ext uri="{FF2B5EF4-FFF2-40B4-BE49-F238E27FC236}">
                <a16:creationId xmlns:a16="http://schemas.microsoft.com/office/drawing/2014/main" id="{7E375B46-1A54-44B9-BDCF-97B4D6758E70}"/>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28</a:t>
            </a:fld>
            <a:endParaRPr lang="en-US" dirty="0"/>
          </a:p>
        </p:txBody>
      </p:sp>
    </p:spTree>
    <p:extLst>
      <p:ext uri="{BB962C8B-B14F-4D97-AF65-F5344CB8AC3E}">
        <p14:creationId xmlns:p14="http://schemas.microsoft.com/office/powerpoint/2010/main" val="1044893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32416A3-39EF-4CBE-943D-C79C22FDDC46}"/>
              </a:ext>
            </a:extLst>
          </p:cNvPr>
          <p:cNvSpPr>
            <a:spLocks noGrp="1"/>
          </p:cNvSpPr>
          <p:nvPr>
            <p:ph type="title"/>
          </p:nvPr>
        </p:nvSpPr>
        <p:spPr>
          <a:xfrm>
            <a:off x="838200" y="649956"/>
            <a:ext cx="10515600" cy="726137"/>
          </a:xfrm>
        </p:spPr>
        <p:txBody>
          <a:bodyPr/>
          <a:lstStyle/>
          <a:p>
            <a:r>
              <a:rPr lang="en-US" dirty="0"/>
              <a:t>references</a:t>
            </a:r>
          </a:p>
        </p:txBody>
      </p:sp>
      <p:sp>
        <p:nvSpPr>
          <p:cNvPr id="24" name="Text Placeholder 23">
            <a:extLst>
              <a:ext uri="{FF2B5EF4-FFF2-40B4-BE49-F238E27FC236}">
                <a16:creationId xmlns:a16="http://schemas.microsoft.com/office/drawing/2014/main" id="{B127C79B-F024-434C-825D-15CEE80923F4}"/>
              </a:ext>
            </a:extLst>
          </p:cNvPr>
          <p:cNvSpPr>
            <a:spLocks noGrp="1"/>
          </p:cNvSpPr>
          <p:nvPr>
            <p:ph type="body" sz="quarter" idx="16"/>
          </p:nvPr>
        </p:nvSpPr>
        <p:spPr>
          <a:xfrm>
            <a:off x="838200" y="1920518"/>
            <a:ext cx="10515600" cy="3325723"/>
          </a:xfrm>
        </p:spPr>
        <p:txBody>
          <a:bodyPr/>
          <a:lstStyle/>
          <a:p>
            <a:r>
              <a:rPr lang="en-US" sz="1100" dirty="0"/>
              <a:t>Hutchings, P., Huber, M. T., &amp; Ciccone, A. (2011). </a:t>
            </a:r>
            <a:r>
              <a:rPr lang="en-US" sz="1100" i="1" dirty="0"/>
              <a:t>The scholarship of teaching and learning reconsidered: Institutional integration and impact</a:t>
            </a:r>
            <a:r>
              <a:rPr lang="en-US" sz="1100" dirty="0"/>
              <a:t>. The Carnegie Foundation for the Advancement of Teaching; Jossey-Bass.</a:t>
            </a:r>
          </a:p>
          <a:p>
            <a:r>
              <a:rPr lang="en-US" sz="1100" dirty="0" err="1"/>
              <a:t>Kuh</a:t>
            </a:r>
            <a:r>
              <a:rPr lang="en-US" sz="1100" dirty="0"/>
              <a:t>, G. D., </a:t>
            </a:r>
            <a:r>
              <a:rPr lang="en-US" sz="1100" dirty="0" err="1"/>
              <a:t>Ikenberry</a:t>
            </a:r>
            <a:r>
              <a:rPr lang="en-US" sz="1100" dirty="0"/>
              <a:t>, S. O., Jankowski, N. A., Cain, T. R., Ewell, P. T., Hutchings, P., &amp; Kinzie, J. (2015). </a:t>
            </a:r>
            <a:r>
              <a:rPr lang="en-US" sz="1100" i="1" dirty="0"/>
              <a:t>Using evidence of student learning to improve higher education</a:t>
            </a:r>
            <a:r>
              <a:rPr lang="en-US" sz="1100" dirty="0"/>
              <a:t>. National Institute for Learning Outcomes Assessment; Jossey-Bass.</a:t>
            </a:r>
          </a:p>
          <a:p>
            <a:r>
              <a:rPr lang="en-US" sz="1100" dirty="0"/>
              <a:t>Schwartz, D. A. (2009). The impact of more rigorous grading on instructor evaluations: A longitudinal study. </a:t>
            </a:r>
            <a:r>
              <a:rPr lang="en-US" sz="1100" i="1" dirty="0"/>
              <a:t>Journal of Research in Innovative Teaching, 9</a:t>
            </a:r>
            <a:r>
              <a:rPr lang="en-US" sz="1100" dirty="0"/>
              <a:t>, 162-172.</a:t>
            </a:r>
          </a:p>
          <a:p>
            <a:r>
              <a:rPr lang="en-US" sz="1100" dirty="0"/>
              <a:t>Schwegler, A. F. (2019, September 12). Academic rigor white paper 1: A comprehensive definition. Quality Matters. https://www.qualitymatters.org/qa-resources/resource-center/articles-resources/academic-rigorwhite-paper-part-one</a:t>
            </a:r>
          </a:p>
          <a:p>
            <a:r>
              <a:rPr lang="en-US" sz="1100" dirty="0"/>
              <a:t>Schwegler, A. F. (2019, October 11). Academic rigor white paper 2: Contextualizing academic rigor. Quality Matters. https://www.qualitymatters.org/qa-resources/resource-center/articles-resources/academic-rigorwhite-paper-part-two </a:t>
            </a:r>
          </a:p>
          <a:p>
            <a:r>
              <a:rPr lang="en-US" sz="1100" dirty="0"/>
              <a:t>Schwegler, A. F. (2019, October 25). Academic rigor white paper 3: Aligning institutional processes to support academic rigor. Quality Matters. https://www.qualitymatters.org/qa-resources/resource-center/articlesresources/academic-rigor-white-paper-part-three </a:t>
            </a:r>
          </a:p>
        </p:txBody>
      </p:sp>
      <p:sp>
        <p:nvSpPr>
          <p:cNvPr id="2" name="Date Placeholder 1">
            <a:extLst>
              <a:ext uri="{FF2B5EF4-FFF2-40B4-BE49-F238E27FC236}">
                <a16:creationId xmlns:a16="http://schemas.microsoft.com/office/drawing/2014/main" id="{37FF388F-9D72-4A3F-AB51-11B7B65E7682}"/>
              </a:ext>
            </a:extLst>
          </p:cNvPr>
          <p:cNvSpPr>
            <a:spLocks noGrp="1"/>
          </p:cNvSpPr>
          <p:nvPr>
            <p:ph type="dt" sz="half" idx="10"/>
          </p:nvPr>
        </p:nvSpPr>
        <p:spPr>
          <a:xfrm>
            <a:off x="838200" y="6356350"/>
            <a:ext cx="2933700" cy="365125"/>
          </a:xfrm>
        </p:spPr>
        <p:txBody>
          <a:bodyPr/>
          <a:lstStyle/>
          <a:p>
            <a:r>
              <a:rPr lang="en-US" dirty="0"/>
              <a:t>2023 Symposium on data for </a:t>
            </a:r>
            <a:r>
              <a:rPr lang="en-US" dirty="0" err="1"/>
              <a:t>qa</a:t>
            </a:r>
            <a:r>
              <a:rPr lang="en-US" dirty="0"/>
              <a:t> </a:t>
            </a:r>
          </a:p>
        </p:txBody>
      </p:sp>
      <p:sp>
        <p:nvSpPr>
          <p:cNvPr id="3" name="Footer Placeholder 2">
            <a:extLst>
              <a:ext uri="{FF2B5EF4-FFF2-40B4-BE49-F238E27FC236}">
                <a16:creationId xmlns:a16="http://schemas.microsoft.com/office/drawing/2014/main" id="{E5FF7585-B3E6-4301-983E-6C7185A7358E}"/>
              </a:ext>
            </a:extLst>
          </p:cNvPr>
          <p:cNvSpPr>
            <a:spLocks noGrp="1"/>
          </p:cNvSpPr>
          <p:nvPr>
            <p:ph type="ftr" sz="quarter" idx="11"/>
          </p:nvPr>
        </p:nvSpPr>
        <p:spPr>
          <a:xfrm>
            <a:off x="4038600" y="6356350"/>
            <a:ext cx="4114800" cy="365125"/>
          </a:xfrm>
        </p:spPr>
        <p:txBody>
          <a:bodyPr/>
          <a:lstStyle/>
          <a:p>
            <a:r>
              <a:rPr lang="en-US" dirty="0"/>
              <a:t>Steady courses in a sea of change</a:t>
            </a:r>
          </a:p>
        </p:txBody>
      </p:sp>
      <p:sp>
        <p:nvSpPr>
          <p:cNvPr id="4" name="Slide Number Placeholder 3">
            <a:extLst>
              <a:ext uri="{FF2B5EF4-FFF2-40B4-BE49-F238E27FC236}">
                <a16:creationId xmlns:a16="http://schemas.microsoft.com/office/drawing/2014/main" id="{7E375B46-1A54-44B9-BDCF-97B4D6758E70}"/>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29</a:t>
            </a:fld>
            <a:endParaRPr lang="en-US" dirty="0"/>
          </a:p>
        </p:txBody>
      </p:sp>
    </p:spTree>
    <p:extLst>
      <p:ext uri="{BB962C8B-B14F-4D97-AF65-F5344CB8AC3E}">
        <p14:creationId xmlns:p14="http://schemas.microsoft.com/office/powerpoint/2010/main" val="3081109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C40D3CB1-60FB-44E7-A807-4460AFADD914}"/>
              </a:ext>
            </a:extLst>
          </p:cNvPr>
          <p:cNvSpPr>
            <a:spLocks noGrp="1"/>
          </p:cNvSpPr>
          <p:nvPr>
            <p:ph type="title"/>
          </p:nvPr>
        </p:nvSpPr>
        <p:spPr>
          <a:xfrm>
            <a:off x="838200" y="640431"/>
            <a:ext cx="10515600" cy="726137"/>
          </a:xfrm>
        </p:spPr>
        <p:txBody>
          <a:bodyPr/>
          <a:lstStyle/>
          <a:p>
            <a:r>
              <a:rPr lang="en-US" dirty="0"/>
              <a:t>Learning outcomes</a:t>
            </a:r>
          </a:p>
        </p:txBody>
      </p:sp>
      <p:sp>
        <p:nvSpPr>
          <p:cNvPr id="5" name="Text Placeholder 4">
            <a:extLst>
              <a:ext uri="{FF2B5EF4-FFF2-40B4-BE49-F238E27FC236}">
                <a16:creationId xmlns:a16="http://schemas.microsoft.com/office/drawing/2014/main" id="{E1F6EAAA-7889-4E5F-90FD-F5C5492D37A2}"/>
              </a:ext>
            </a:extLst>
          </p:cNvPr>
          <p:cNvSpPr>
            <a:spLocks noGrp="1"/>
          </p:cNvSpPr>
          <p:nvPr>
            <p:ph type="body" sz="quarter" idx="13"/>
          </p:nvPr>
        </p:nvSpPr>
        <p:spPr>
          <a:xfrm>
            <a:off x="483140" y="2063838"/>
            <a:ext cx="3515704" cy="422365"/>
          </a:xfrm>
        </p:spPr>
        <p:txBody>
          <a:bodyPr>
            <a:normAutofit/>
          </a:bodyPr>
          <a:lstStyle/>
          <a:p>
            <a:r>
              <a:rPr lang="en-US" b="1" dirty="0"/>
              <a:t>Student Evaluations​</a:t>
            </a:r>
          </a:p>
        </p:txBody>
      </p:sp>
      <p:sp>
        <p:nvSpPr>
          <p:cNvPr id="23" name="Text Placeholder 22">
            <a:extLst>
              <a:ext uri="{FF2B5EF4-FFF2-40B4-BE49-F238E27FC236}">
                <a16:creationId xmlns:a16="http://schemas.microsoft.com/office/drawing/2014/main" id="{C553A94B-692D-4746-9FFA-FAD2FF823856}"/>
              </a:ext>
            </a:extLst>
          </p:cNvPr>
          <p:cNvSpPr>
            <a:spLocks noGrp="1"/>
          </p:cNvSpPr>
          <p:nvPr>
            <p:ph type="body" sz="quarter" idx="16"/>
          </p:nvPr>
        </p:nvSpPr>
        <p:spPr>
          <a:xfrm>
            <a:off x="482932" y="2523933"/>
            <a:ext cx="3515346" cy="3325723"/>
          </a:xfrm>
        </p:spPr>
        <p:txBody>
          <a:bodyPr/>
          <a:lstStyle/>
          <a:p>
            <a:r>
              <a:rPr lang="en-US" dirty="0"/>
              <a:t>Student ratings of instruction (SRIs) are common institutional data that are one part of a multi-pronged approach to evaluating teaching and learning, but their use is controversial. ​</a:t>
            </a:r>
          </a:p>
          <a:p>
            <a:r>
              <a:rPr lang="en-US" b="1" dirty="0"/>
              <a:t>Participants will be able to discuss research on SRIs and the problems associated with generalizing ratings across faculty members.</a:t>
            </a:r>
          </a:p>
        </p:txBody>
      </p:sp>
      <p:sp>
        <p:nvSpPr>
          <p:cNvPr id="24" name="Text Placeholder 23">
            <a:extLst>
              <a:ext uri="{FF2B5EF4-FFF2-40B4-BE49-F238E27FC236}">
                <a16:creationId xmlns:a16="http://schemas.microsoft.com/office/drawing/2014/main" id="{D766ABB5-79A8-4DFF-B3E4-6E4F29D7941F}"/>
              </a:ext>
            </a:extLst>
          </p:cNvPr>
          <p:cNvSpPr>
            <a:spLocks noGrp="1"/>
          </p:cNvSpPr>
          <p:nvPr>
            <p:ph type="body" sz="quarter" idx="17"/>
          </p:nvPr>
        </p:nvSpPr>
        <p:spPr>
          <a:xfrm>
            <a:off x="4329790" y="2063838"/>
            <a:ext cx="3515704" cy="422365"/>
          </a:xfrm>
        </p:spPr>
        <p:txBody>
          <a:bodyPr/>
          <a:lstStyle/>
          <a:p>
            <a:r>
              <a:rPr lang="en-US" b="1" dirty="0"/>
              <a:t>Data​Gathering</a:t>
            </a:r>
          </a:p>
        </p:txBody>
      </p:sp>
      <p:sp>
        <p:nvSpPr>
          <p:cNvPr id="25" name="Text Placeholder 24">
            <a:extLst>
              <a:ext uri="{FF2B5EF4-FFF2-40B4-BE49-F238E27FC236}">
                <a16:creationId xmlns:a16="http://schemas.microsoft.com/office/drawing/2014/main" id="{94333FF0-B429-4B2E-9910-AAF06DC5C728}"/>
              </a:ext>
            </a:extLst>
          </p:cNvPr>
          <p:cNvSpPr>
            <a:spLocks noGrp="1"/>
          </p:cNvSpPr>
          <p:nvPr>
            <p:ph type="body" sz="quarter" idx="18"/>
          </p:nvPr>
        </p:nvSpPr>
        <p:spPr>
          <a:xfrm>
            <a:off x="4329582" y="2523933"/>
            <a:ext cx="3515346" cy="3325723"/>
          </a:xfrm>
        </p:spPr>
        <p:txBody>
          <a:bodyPr/>
          <a:lstStyle/>
          <a:p>
            <a:r>
              <a:rPr lang="en-US" dirty="0"/>
              <a:t>Institutional data is collected routinely for the purpose of program evaluation. However, using this data for the purpose of research comes with an additional set of requirements. </a:t>
            </a:r>
          </a:p>
          <a:p>
            <a:r>
              <a:rPr lang="en-US" b="1" dirty="0"/>
              <a:t>Participants will be able to list steps necessary to gather, organize, and gain permission to use data for research that they can apply at their institutions. </a:t>
            </a:r>
          </a:p>
        </p:txBody>
      </p:sp>
      <p:sp>
        <p:nvSpPr>
          <p:cNvPr id="26" name="Text Placeholder 25">
            <a:extLst>
              <a:ext uri="{FF2B5EF4-FFF2-40B4-BE49-F238E27FC236}">
                <a16:creationId xmlns:a16="http://schemas.microsoft.com/office/drawing/2014/main" id="{299EAE95-5B3F-4A21-B580-4AF9E642AA7A}"/>
              </a:ext>
            </a:extLst>
          </p:cNvPr>
          <p:cNvSpPr>
            <a:spLocks noGrp="1"/>
          </p:cNvSpPr>
          <p:nvPr>
            <p:ph type="body" sz="quarter" idx="19"/>
          </p:nvPr>
        </p:nvSpPr>
        <p:spPr>
          <a:xfrm>
            <a:off x="8175874" y="2063838"/>
            <a:ext cx="3515704" cy="422365"/>
          </a:xfrm>
        </p:spPr>
        <p:txBody>
          <a:bodyPr/>
          <a:lstStyle/>
          <a:p>
            <a:r>
              <a:rPr lang="en-US" b="1" dirty="0"/>
              <a:t>Continuous Improvement​</a:t>
            </a:r>
          </a:p>
        </p:txBody>
      </p:sp>
      <p:sp>
        <p:nvSpPr>
          <p:cNvPr id="27" name="Text Placeholder 26">
            <a:extLst>
              <a:ext uri="{FF2B5EF4-FFF2-40B4-BE49-F238E27FC236}">
                <a16:creationId xmlns:a16="http://schemas.microsoft.com/office/drawing/2014/main" id="{9533EAD8-15C8-4D9C-8F69-670982F52391}"/>
              </a:ext>
            </a:extLst>
          </p:cNvPr>
          <p:cNvSpPr>
            <a:spLocks noGrp="1"/>
          </p:cNvSpPr>
          <p:nvPr>
            <p:ph type="body" sz="quarter" idx="20"/>
          </p:nvPr>
        </p:nvSpPr>
        <p:spPr>
          <a:xfrm>
            <a:off x="8175666" y="2523933"/>
            <a:ext cx="3515346" cy="3325723"/>
          </a:xfrm>
        </p:spPr>
        <p:txBody>
          <a:bodyPr/>
          <a:lstStyle/>
          <a:p>
            <a:r>
              <a:rPr lang="en-US" dirty="0"/>
              <a:t>Data is messy, and even the best designed experiments require data cleaning. Institutional data that is not collected under carefully controlled conditions is even messier.</a:t>
            </a:r>
          </a:p>
          <a:p>
            <a:r>
              <a:rPr lang="en-US" b="1" dirty="0"/>
              <a:t>Participants will be able to identify benefits and limitations of using institutional data to inform course revisions and continuous improvement.</a:t>
            </a:r>
          </a:p>
        </p:txBody>
      </p:sp>
      <p:sp>
        <p:nvSpPr>
          <p:cNvPr id="2" name="Date Placeholder 1">
            <a:extLst>
              <a:ext uri="{FF2B5EF4-FFF2-40B4-BE49-F238E27FC236}">
                <a16:creationId xmlns:a16="http://schemas.microsoft.com/office/drawing/2014/main" id="{B22D5940-3155-4A42-AFCA-EDE4AE5319FA}"/>
              </a:ext>
            </a:extLst>
          </p:cNvPr>
          <p:cNvSpPr>
            <a:spLocks noGrp="1"/>
          </p:cNvSpPr>
          <p:nvPr>
            <p:ph type="dt" sz="half" idx="10"/>
          </p:nvPr>
        </p:nvSpPr>
        <p:spPr>
          <a:xfrm>
            <a:off x="482932" y="6356349"/>
            <a:ext cx="2990850" cy="365125"/>
          </a:xfrm>
        </p:spPr>
        <p:txBody>
          <a:bodyPr/>
          <a:lstStyle/>
          <a:p>
            <a:r>
              <a:rPr lang="en-US" dirty="0"/>
              <a:t>2023 Symposium on data for </a:t>
            </a:r>
            <a:r>
              <a:rPr lang="en-US" dirty="0" err="1"/>
              <a:t>qa</a:t>
            </a:r>
            <a:endParaRPr lang="en-US" dirty="0"/>
          </a:p>
        </p:txBody>
      </p:sp>
      <p:sp>
        <p:nvSpPr>
          <p:cNvPr id="3" name="Footer Placeholder 2">
            <a:extLst>
              <a:ext uri="{FF2B5EF4-FFF2-40B4-BE49-F238E27FC236}">
                <a16:creationId xmlns:a16="http://schemas.microsoft.com/office/drawing/2014/main" id="{022AE5A9-C9EE-4D23-9586-528203CA76D8}"/>
              </a:ext>
            </a:extLst>
          </p:cNvPr>
          <p:cNvSpPr>
            <a:spLocks noGrp="1"/>
          </p:cNvSpPr>
          <p:nvPr>
            <p:ph type="ftr" sz="quarter" idx="11"/>
          </p:nvPr>
        </p:nvSpPr>
        <p:spPr>
          <a:xfrm>
            <a:off x="4038600" y="6356350"/>
            <a:ext cx="4114800" cy="365125"/>
          </a:xfrm>
        </p:spPr>
        <p:txBody>
          <a:bodyPr/>
          <a:lstStyle/>
          <a:p>
            <a:r>
              <a:rPr lang="en-US" dirty="0"/>
              <a:t>Steady courses in a sea of change</a:t>
            </a:r>
          </a:p>
        </p:txBody>
      </p:sp>
      <p:sp>
        <p:nvSpPr>
          <p:cNvPr id="4" name="Slide Number Placeholder 3">
            <a:extLst>
              <a:ext uri="{FF2B5EF4-FFF2-40B4-BE49-F238E27FC236}">
                <a16:creationId xmlns:a16="http://schemas.microsoft.com/office/drawing/2014/main" id="{17F15162-EA7B-4AF6-9C08-B145E8FA8B98}"/>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3</a:t>
            </a:fld>
            <a:endParaRPr lang="en-US" dirty="0"/>
          </a:p>
        </p:txBody>
      </p:sp>
    </p:spTree>
    <p:extLst>
      <p:ext uri="{BB962C8B-B14F-4D97-AF65-F5344CB8AC3E}">
        <p14:creationId xmlns:p14="http://schemas.microsoft.com/office/powerpoint/2010/main" val="3884075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32416A3-39EF-4CBE-943D-C79C22FDDC46}"/>
              </a:ext>
            </a:extLst>
          </p:cNvPr>
          <p:cNvSpPr>
            <a:spLocks noGrp="1"/>
          </p:cNvSpPr>
          <p:nvPr>
            <p:ph type="title"/>
          </p:nvPr>
        </p:nvSpPr>
        <p:spPr>
          <a:xfrm>
            <a:off x="838200" y="649956"/>
            <a:ext cx="10515600" cy="726137"/>
          </a:xfrm>
        </p:spPr>
        <p:txBody>
          <a:bodyPr/>
          <a:lstStyle/>
          <a:p>
            <a:r>
              <a:rPr lang="en-US" dirty="0"/>
              <a:t>references</a:t>
            </a:r>
          </a:p>
        </p:txBody>
      </p:sp>
      <p:sp>
        <p:nvSpPr>
          <p:cNvPr id="24" name="Text Placeholder 23">
            <a:extLst>
              <a:ext uri="{FF2B5EF4-FFF2-40B4-BE49-F238E27FC236}">
                <a16:creationId xmlns:a16="http://schemas.microsoft.com/office/drawing/2014/main" id="{B127C79B-F024-434C-825D-15CEE80923F4}"/>
              </a:ext>
            </a:extLst>
          </p:cNvPr>
          <p:cNvSpPr>
            <a:spLocks noGrp="1"/>
          </p:cNvSpPr>
          <p:nvPr>
            <p:ph type="body" sz="quarter" idx="16"/>
          </p:nvPr>
        </p:nvSpPr>
        <p:spPr>
          <a:xfrm>
            <a:off x="838200" y="1920518"/>
            <a:ext cx="10515600" cy="3325723"/>
          </a:xfrm>
        </p:spPr>
        <p:txBody>
          <a:bodyPr/>
          <a:lstStyle/>
          <a:p>
            <a:r>
              <a:rPr lang="en-US" sz="1100" dirty="0"/>
              <a:t>Snyder, C. R., &amp; Clair, M. (1976). Effects of expected and obtained grades on teacher evaluation and attribution of performance. </a:t>
            </a:r>
            <a:r>
              <a:rPr lang="en-US" sz="1100" i="1" dirty="0"/>
              <a:t>Journal of Educational Psychology, 68</a:t>
            </a:r>
            <a:r>
              <a:rPr lang="en-US" sz="1100" dirty="0"/>
              <a:t>(1), 75-82. </a:t>
            </a:r>
          </a:p>
          <a:p>
            <a:r>
              <a:rPr lang="en-US" sz="1100" dirty="0"/>
              <a:t>Stroebe, W. (2020). Student evaluations of teaching encourages poor teaching and contributes to grade inflation: A theoretical and empirical analysis. </a:t>
            </a:r>
            <a:r>
              <a:rPr lang="en-US" sz="1100" i="1" dirty="0"/>
              <a:t>Basic and Applied Social Psychology, 42</a:t>
            </a:r>
            <a:r>
              <a:rPr lang="en-US" sz="1100" dirty="0"/>
              <a:t>(4), 276-294. </a:t>
            </a:r>
            <a:r>
              <a:rPr lang="en-US" sz="1100" dirty="0" err="1"/>
              <a:t>doi</a:t>
            </a:r>
            <a:r>
              <a:rPr lang="en-US" sz="1100" dirty="0"/>
              <a:t>: 10.1080/01973533.2020.1756817 </a:t>
            </a:r>
          </a:p>
          <a:p>
            <a:r>
              <a:rPr lang="en-US" sz="1100" dirty="0" err="1"/>
              <a:t>Uttl</a:t>
            </a:r>
            <a:r>
              <a:rPr lang="en-US" sz="1100" dirty="0"/>
              <a:t>, B., White, C. A., &amp; Gonzalez, D. W. (2017). Meta-analysis of faculty’s teaching effectiveness: Student evaluation of teaching ratings and student learning are not related. </a:t>
            </a:r>
            <a:r>
              <a:rPr lang="en-US" sz="1100" i="1" dirty="0"/>
              <a:t>Studies in Educational Evaluation, 54</a:t>
            </a:r>
            <a:r>
              <a:rPr lang="en-US" sz="1100" dirty="0"/>
              <a:t>, 22-42. </a:t>
            </a:r>
            <a:r>
              <a:rPr lang="en-US" sz="1100" dirty="0" err="1"/>
              <a:t>doi</a:t>
            </a:r>
            <a:r>
              <a:rPr lang="en-US" sz="1100" dirty="0"/>
              <a:t>: 10.1016/j.stueduc.2016.08.007 </a:t>
            </a:r>
          </a:p>
        </p:txBody>
      </p:sp>
      <p:sp>
        <p:nvSpPr>
          <p:cNvPr id="2" name="Date Placeholder 1">
            <a:extLst>
              <a:ext uri="{FF2B5EF4-FFF2-40B4-BE49-F238E27FC236}">
                <a16:creationId xmlns:a16="http://schemas.microsoft.com/office/drawing/2014/main" id="{37FF388F-9D72-4A3F-AB51-11B7B65E7682}"/>
              </a:ext>
            </a:extLst>
          </p:cNvPr>
          <p:cNvSpPr>
            <a:spLocks noGrp="1"/>
          </p:cNvSpPr>
          <p:nvPr>
            <p:ph type="dt" sz="half" idx="10"/>
          </p:nvPr>
        </p:nvSpPr>
        <p:spPr>
          <a:xfrm>
            <a:off x="838200" y="6356350"/>
            <a:ext cx="2933700" cy="365125"/>
          </a:xfrm>
        </p:spPr>
        <p:txBody>
          <a:bodyPr/>
          <a:lstStyle/>
          <a:p>
            <a:r>
              <a:rPr lang="en-US" dirty="0"/>
              <a:t>2023 Symposium on data for </a:t>
            </a:r>
            <a:r>
              <a:rPr lang="en-US" dirty="0" err="1"/>
              <a:t>qa</a:t>
            </a:r>
            <a:r>
              <a:rPr lang="en-US" dirty="0"/>
              <a:t> </a:t>
            </a:r>
          </a:p>
        </p:txBody>
      </p:sp>
      <p:sp>
        <p:nvSpPr>
          <p:cNvPr id="3" name="Footer Placeholder 2">
            <a:extLst>
              <a:ext uri="{FF2B5EF4-FFF2-40B4-BE49-F238E27FC236}">
                <a16:creationId xmlns:a16="http://schemas.microsoft.com/office/drawing/2014/main" id="{E5FF7585-B3E6-4301-983E-6C7185A7358E}"/>
              </a:ext>
            </a:extLst>
          </p:cNvPr>
          <p:cNvSpPr>
            <a:spLocks noGrp="1"/>
          </p:cNvSpPr>
          <p:nvPr>
            <p:ph type="ftr" sz="quarter" idx="11"/>
          </p:nvPr>
        </p:nvSpPr>
        <p:spPr>
          <a:xfrm>
            <a:off x="4038600" y="6356350"/>
            <a:ext cx="4114800" cy="365125"/>
          </a:xfrm>
        </p:spPr>
        <p:txBody>
          <a:bodyPr/>
          <a:lstStyle/>
          <a:p>
            <a:r>
              <a:rPr lang="en-US" dirty="0"/>
              <a:t>Steady courses in a sea of change</a:t>
            </a:r>
          </a:p>
        </p:txBody>
      </p:sp>
      <p:sp>
        <p:nvSpPr>
          <p:cNvPr id="4" name="Slide Number Placeholder 3">
            <a:extLst>
              <a:ext uri="{FF2B5EF4-FFF2-40B4-BE49-F238E27FC236}">
                <a16:creationId xmlns:a16="http://schemas.microsoft.com/office/drawing/2014/main" id="{7E375B46-1A54-44B9-BDCF-97B4D6758E70}"/>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30</a:t>
            </a:fld>
            <a:endParaRPr lang="en-US" dirty="0"/>
          </a:p>
        </p:txBody>
      </p:sp>
    </p:spTree>
    <p:extLst>
      <p:ext uri="{BB962C8B-B14F-4D97-AF65-F5344CB8AC3E}">
        <p14:creationId xmlns:p14="http://schemas.microsoft.com/office/powerpoint/2010/main" val="3428275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1F92B90-FD10-47FA-922C-60FD7F0ED4A6}"/>
              </a:ext>
            </a:extLst>
          </p:cNvPr>
          <p:cNvSpPr>
            <a:spLocks noGrp="1"/>
          </p:cNvSpPr>
          <p:nvPr>
            <p:ph type="title"/>
          </p:nvPr>
        </p:nvSpPr>
        <p:spPr>
          <a:xfrm>
            <a:off x="3125584" y="1096375"/>
            <a:ext cx="5951913" cy="1590790"/>
          </a:xfrm>
        </p:spPr>
        <p:txBody>
          <a:bodyPr/>
          <a:lstStyle/>
          <a:p>
            <a:r>
              <a:rPr lang="en-US" dirty="0"/>
              <a:t>Thank you for attending</a:t>
            </a:r>
          </a:p>
        </p:txBody>
      </p:sp>
      <p:pic>
        <p:nvPicPr>
          <p:cNvPr id="13" name="Picture Placeholder 12" descr="Sand, sea, beach, grass">
            <a:extLst>
              <a:ext uri="{FF2B5EF4-FFF2-40B4-BE49-F238E27FC236}">
                <a16:creationId xmlns:a16="http://schemas.microsoft.com/office/drawing/2014/main" id="{681D276C-2EB5-4A5D-AD46-BA67480003A1}"/>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0" y="951274"/>
            <a:ext cx="2743201" cy="4747564"/>
          </a:xfrm>
        </p:spPr>
      </p:pic>
      <p:sp>
        <p:nvSpPr>
          <p:cNvPr id="10" name="Text Placeholder 9">
            <a:extLst>
              <a:ext uri="{FF2B5EF4-FFF2-40B4-BE49-F238E27FC236}">
                <a16:creationId xmlns:a16="http://schemas.microsoft.com/office/drawing/2014/main" id="{96493815-2B96-4CA9-8D15-F0EB9A1557C5}"/>
              </a:ext>
            </a:extLst>
          </p:cNvPr>
          <p:cNvSpPr>
            <a:spLocks noGrp="1"/>
          </p:cNvSpPr>
          <p:nvPr>
            <p:ph type="body" sz="quarter" idx="16"/>
          </p:nvPr>
        </p:nvSpPr>
        <p:spPr>
          <a:xfrm>
            <a:off x="3225340" y="2910720"/>
            <a:ext cx="5744095" cy="2061261"/>
          </a:xfrm>
        </p:spPr>
        <p:txBody>
          <a:bodyPr/>
          <a:lstStyle/>
          <a:p>
            <a:pPr algn="ctr"/>
            <a:r>
              <a:rPr lang="en-US" b="1" dirty="0"/>
              <a:t>Andria F. Schwegler​​</a:t>
            </a:r>
          </a:p>
          <a:p>
            <a:pPr algn="ctr"/>
            <a:r>
              <a:rPr lang="en-US" b="1" dirty="0"/>
              <a:t>schwegler@tamuct.edu​</a:t>
            </a:r>
          </a:p>
          <a:p>
            <a:pPr algn="ctr"/>
            <a:r>
              <a:rPr lang="en-US" b="1" dirty="0"/>
              <a:t>Texas A&amp;M University – Central Texas</a:t>
            </a:r>
          </a:p>
        </p:txBody>
      </p:sp>
      <p:pic>
        <p:nvPicPr>
          <p:cNvPr id="15" name="Picture Placeholder 14" descr="Close up of bird eye">
            <a:extLst>
              <a:ext uri="{FF2B5EF4-FFF2-40B4-BE49-F238E27FC236}">
                <a16:creationId xmlns:a16="http://schemas.microsoft.com/office/drawing/2014/main" id="{EDC61EE9-9548-4422-9A3B-8519063F0199}"/>
              </a:ext>
            </a:extLst>
          </p:cNvPr>
          <p:cNvPicPr>
            <a:picLocks noGrp="1" noChangeAspect="1"/>
          </p:cNvPicPr>
          <p:nvPr>
            <p:ph type="pic" sz="quarter" idx="17"/>
          </p:nvPr>
        </p:nvPicPr>
        <p:blipFill rotWithShape="1">
          <a:blip r:embed="rId3" cstate="screen">
            <a:extLst>
              <a:ext uri="{28A0092B-C50C-407E-A947-70E740481C1C}">
                <a14:useLocalDpi xmlns:a14="http://schemas.microsoft.com/office/drawing/2010/main" val="0"/>
              </a:ext>
            </a:extLst>
          </a:blip>
          <a:srcRect/>
          <a:stretch/>
        </p:blipFill>
        <p:spPr>
          <a:xfrm>
            <a:off x="9448800" y="951274"/>
            <a:ext cx="2743200" cy="4747564"/>
          </a:xfrm>
        </p:spPr>
      </p:pic>
      <p:sp>
        <p:nvSpPr>
          <p:cNvPr id="2" name="Date Placeholder 1">
            <a:extLst>
              <a:ext uri="{FF2B5EF4-FFF2-40B4-BE49-F238E27FC236}">
                <a16:creationId xmlns:a16="http://schemas.microsoft.com/office/drawing/2014/main" id="{2C8D6180-8574-4A09-9CF3-5DBA4B97A637}"/>
              </a:ext>
            </a:extLst>
          </p:cNvPr>
          <p:cNvSpPr>
            <a:spLocks noGrp="1"/>
          </p:cNvSpPr>
          <p:nvPr>
            <p:ph type="dt" sz="half" idx="10"/>
          </p:nvPr>
        </p:nvSpPr>
        <p:spPr>
          <a:xfrm>
            <a:off x="838199" y="6356350"/>
            <a:ext cx="2905125" cy="365125"/>
          </a:xfrm>
        </p:spPr>
        <p:txBody>
          <a:bodyPr/>
          <a:lstStyle/>
          <a:p>
            <a:r>
              <a:rPr lang="en-US" dirty="0"/>
              <a:t>2023 Symposium on data for </a:t>
            </a:r>
            <a:r>
              <a:rPr lang="en-US" dirty="0" err="1"/>
              <a:t>qa</a:t>
            </a:r>
            <a:r>
              <a:rPr lang="en-US" dirty="0"/>
              <a:t> </a:t>
            </a:r>
          </a:p>
        </p:txBody>
      </p:sp>
      <p:sp>
        <p:nvSpPr>
          <p:cNvPr id="3" name="Footer Placeholder 2">
            <a:extLst>
              <a:ext uri="{FF2B5EF4-FFF2-40B4-BE49-F238E27FC236}">
                <a16:creationId xmlns:a16="http://schemas.microsoft.com/office/drawing/2014/main" id="{8B36962E-1AC0-4AE8-9E04-6FECBB97FBF5}"/>
              </a:ext>
            </a:extLst>
          </p:cNvPr>
          <p:cNvSpPr>
            <a:spLocks noGrp="1"/>
          </p:cNvSpPr>
          <p:nvPr>
            <p:ph type="ftr" sz="quarter" idx="11"/>
          </p:nvPr>
        </p:nvSpPr>
        <p:spPr>
          <a:xfrm>
            <a:off x="4038600" y="6356350"/>
            <a:ext cx="4114800" cy="365125"/>
          </a:xfrm>
        </p:spPr>
        <p:txBody>
          <a:bodyPr/>
          <a:lstStyle/>
          <a:p>
            <a:r>
              <a:rPr lang="en-US" dirty="0"/>
              <a:t>Steady courses in a sea of change</a:t>
            </a:r>
          </a:p>
        </p:txBody>
      </p:sp>
      <p:sp>
        <p:nvSpPr>
          <p:cNvPr id="4" name="Slide Number Placeholder 3">
            <a:extLst>
              <a:ext uri="{FF2B5EF4-FFF2-40B4-BE49-F238E27FC236}">
                <a16:creationId xmlns:a16="http://schemas.microsoft.com/office/drawing/2014/main" id="{0C5EF685-39C2-409F-97E3-2C4713F25B8D}"/>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31</a:t>
            </a:fld>
            <a:endParaRPr lang="en-US" dirty="0"/>
          </a:p>
        </p:txBody>
      </p:sp>
    </p:spTree>
    <p:extLst>
      <p:ext uri="{BB962C8B-B14F-4D97-AF65-F5344CB8AC3E}">
        <p14:creationId xmlns:p14="http://schemas.microsoft.com/office/powerpoint/2010/main" val="2134003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lose up of an eye of a bird">
            <a:extLst>
              <a:ext uri="{FF2B5EF4-FFF2-40B4-BE49-F238E27FC236}">
                <a16:creationId xmlns:a16="http://schemas.microsoft.com/office/drawing/2014/main" id="{47DBE8E2-71E9-40A8-B25F-2D4F23E76688}"/>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val="0"/>
              </a:ext>
            </a:extLst>
          </a:blip>
          <a:srcRect/>
          <a:stretch/>
        </p:blipFill>
        <p:spPr>
          <a:xfrm>
            <a:off x="598402" y="598401"/>
            <a:ext cx="9645056" cy="5661198"/>
          </a:xfrm>
        </p:spPr>
      </p:pic>
      <p:sp>
        <p:nvSpPr>
          <p:cNvPr id="24" name="Title 23">
            <a:extLst>
              <a:ext uri="{FF2B5EF4-FFF2-40B4-BE49-F238E27FC236}">
                <a16:creationId xmlns:a16="http://schemas.microsoft.com/office/drawing/2014/main" id="{3413C595-4D01-4997-9A0A-E7606687AB79}"/>
              </a:ext>
            </a:extLst>
          </p:cNvPr>
          <p:cNvSpPr>
            <a:spLocks noGrp="1"/>
          </p:cNvSpPr>
          <p:nvPr>
            <p:ph type="title"/>
          </p:nvPr>
        </p:nvSpPr>
        <p:spPr>
          <a:xfrm>
            <a:off x="5910350" y="3443968"/>
            <a:ext cx="6281650" cy="1385727"/>
          </a:xfrm>
        </p:spPr>
        <p:txBody>
          <a:bodyPr/>
          <a:lstStyle/>
          <a:p>
            <a:r>
              <a:rPr lang="en-US" sz="2800" dirty="0"/>
              <a:t>Taking a scholarly teaching perspective</a:t>
            </a:r>
          </a:p>
        </p:txBody>
      </p:sp>
      <p:sp>
        <p:nvSpPr>
          <p:cNvPr id="16" name="Text Placeholder 15">
            <a:extLst>
              <a:ext uri="{FF2B5EF4-FFF2-40B4-BE49-F238E27FC236}">
                <a16:creationId xmlns:a16="http://schemas.microsoft.com/office/drawing/2014/main" id="{D7D3E7A5-4BD8-44AD-B116-D2CED7043DD7}"/>
              </a:ext>
            </a:extLst>
          </p:cNvPr>
          <p:cNvSpPr>
            <a:spLocks noGrp="1"/>
          </p:cNvSpPr>
          <p:nvPr>
            <p:ph type="body" sz="quarter" idx="16"/>
          </p:nvPr>
        </p:nvSpPr>
        <p:spPr>
          <a:xfrm>
            <a:off x="5910351" y="4829695"/>
            <a:ext cx="6281650" cy="889459"/>
          </a:xfrm>
        </p:spPr>
        <p:txBody>
          <a:bodyPr/>
          <a:lstStyle/>
          <a:p>
            <a:r>
              <a:rPr lang="en-US" dirty="0"/>
              <a:t>Turning a Critical Eye Toward Data</a:t>
            </a:r>
          </a:p>
        </p:txBody>
      </p:sp>
    </p:spTree>
    <p:extLst>
      <p:ext uri="{BB962C8B-B14F-4D97-AF65-F5344CB8AC3E}">
        <p14:creationId xmlns:p14="http://schemas.microsoft.com/office/powerpoint/2010/main" val="399313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32416A3-39EF-4CBE-943D-C79C22FDDC46}"/>
              </a:ext>
            </a:extLst>
          </p:cNvPr>
          <p:cNvSpPr>
            <a:spLocks noGrp="1"/>
          </p:cNvSpPr>
          <p:nvPr>
            <p:ph type="title"/>
          </p:nvPr>
        </p:nvSpPr>
        <p:spPr>
          <a:xfrm>
            <a:off x="838200" y="649956"/>
            <a:ext cx="10515600" cy="726137"/>
          </a:xfrm>
        </p:spPr>
        <p:txBody>
          <a:bodyPr/>
          <a:lstStyle/>
          <a:p>
            <a:r>
              <a:rPr lang="en-US" dirty="0"/>
              <a:t>Scholarship of teaching &amp; learning</a:t>
            </a:r>
          </a:p>
        </p:txBody>
      </p:sp>
      <p:sp>
        <p:nvSpPr>
          <p:cNvPr id="5" name="Text Placeholder 4">
            <a:extLst>
              <a:ext uri="{FF2B5EF4-FFF2-40B4-BE49-F238E27FC236}">
                <a16:creationId xmlns:a16="http://schemas.microsoft.com/office/drawing/2014/main" id="{01AFBEB7-A9AF-468F-820B-D9077A7D0BA1}"/>
              </a:ext>
            </a:extLst>
          </p:cNvPr>
          <p:cNvSpPr>
            <a:spLocks noGrp="1"/>
          </p:cNvSpPr>
          <p:nvPr>
            <p:ph type="body" sz="quarter" idx="13"/>
          </p:nvPr>
        </p:nvSpPr>
        <p:spPr>
          <a:xfrm>
            <a:off x="1077302" y="2063838"/>
            <a:ext cx="4903421" cy="422365"/>
          </a:xfrm>
        </p:spPr>
        <p:txBody>
          <a:bodyPr>
            <a:noAutofit/>
          </a:bodyPr>
          <a:lstStyle/>
          <a:p>
            <a:r>
              <a:rPr lang="en-US" b="1" dirty="0"/>
              <a:t>Teaching is not scholarly by default.​</a:t>
            </a:r>
          </a:p>
        </p:txBody>
      </p:sp>
      <p:sp>
        <p:nvSpPr>
          <p:cNvPr id="24" name="Text Placeholder 23">
            <a:extLst>
              <a:ext uri="{FF2B5EF4-FFF2-40B4-BE49-F238E27FC236}">
                <a16:creationId xmlns:a16="http://schemas.microsoft.com/office/drawing/2014/main" id="{B127C79B-F024-434C-825D-15CEE80923F4}"/>
              </a:ext>
            </a:extLst>
          </p:cNvPr>
          <p:cNvSpPr>
            <a:spLocks noGrp="1"/>
          </p:cNvSpPr>
          <p:nvPr>
            <p:ph type="body" sz="quarter" idx="16"/>
          </p:nvPr>
        </p:nvSpPr>
        <p:spPr>
          <a:xfrm>
            <a:off x="1076152" y="2486202"/>
            <a:ext cx="4626293" cy="3325723"/>
          </a:xfrm>
        </p:spPr>
        <p:txBody>
          <a:bodyPr/>
          <a:lstStyle/>
          <a:p>
            <a:r>
              <a:rPr lang="en-US" dirty="0"/>
              <a:t>“Historically, teaching has been short on such networks [of common interest, practice, and exchange in which new ideas and evidence take hold]. Indeed, the need to </a:t>
            </a:r>
            <a:r>
              <a:rPr lang="en-US" b="1" dirty="0"/>
              <a:t>overturn the private, often isolated nature of teaching </a:t>
            </a:r>
            <a:r>
              <a:rPr lang="en-US" dirty="0"/>
              <a:t>has been a central plank in the </a:t>
            </a:r>
            <a:r>
              <a:rPr lang="en-US" dirty="0" err="1"/>
              <a:t>SoTL</a:t>
            </a:r>
            <a:r>
              <a:rPr lang="en-US" dirty="0"/>
              <a:t> platform” (Hutchings et al., 2011, p. 35)</a:t>
            </a:r>
          </a:p>
          <a:p>
            <a:r>
              <a:rPr lang="en-US" dirty="0"/>
              <a:t>“The scholarship of teaching and learning should no longer be seen as a discrete project or special initiative, but rather as a </a:t>
            </a:r>
            <a:r>
              <a:rPr lang="en-US" b="1" dirty="0"/>
              <a:t>set of principles and practices </a:t>
            </a:r>
            <a:r>
              <a:rPr lang="en-US" dirty="0"/>
              <a:t>that are critical to achieving the institution’s goals for student learning and success” (p. x).</a:t>
            </a:r>
          </a:p>
        </p:txBody>
      </p:sp>
      <p:sp>
        <p:nvSpPr>
          <p:cNvPr id="2" name="Date Placeholder 1">
            <a:extLst>
              <a:ext uri="{FF2B5EF4-FFF2-40B4-BE49-F238E27FC236}">
                <a16:creationId xmlns:a16="http://schemas.microsoft.com/office/drawing/2014/main" id="{37FF388F-9D72-4A3F-AB51-11B7B65E7682}"/>
              </a:ext>
            </a:extLst>
          </p:cNvPr>
          <p:cNvSpPr>
            <a:spLocks noGrp="1"/>
          </p:cNvSpPr>
          <p:nvPr>
            <p:ph type="dt" sz="half" idx="10"/>
          </p:nvPr>
        </p:nvSpPr>
        <p:spPr>
          <a:xfrm>
            <a:off x="838200" y="6356350"/>
            <a:ext cx="3067050" cy="365125"/>
          </a:xfrm>
        </p:spPr>
        <p:txBody>
          <a:bodyPr/>
          <a:lstStyle/>
          <a:p>
            <a:r>
              <a:rPr lang="en-US" dirty="0"/>
              <a:t>2023 Symposium on data for </a:t>
            </a:r>
            <a:r>
              <a:rPr lang="en-US" dirty="0" err="1"/>
              <a:t>qa</a:t>
            </a:r>
            <a:r>
              <a:rPr lang="en-US" dirty="0"/>
              <a:t> </a:t>
            </a:r>
          </a:p>
        </p:txBody>
      </p:sp>
      <p:sp>
        <p:nvSpPr>
          <p:cNvPr id="3" name="Footer Placeholder 2">
            <a:extLst>
              <a:ext uri="{FF2B5EF4-FFF2-40B4-BE49-F238E27FC236}">
                <a16:creationId xmlns:a16="http://schemas.microsoft.com/office/drawing/2014/main" id="{E5FF7585-B3E6-4301-983E-6C7185A7358E}"/>
              </a:ext>
            </a:extLst>
          </p:cNvPr>
          <p:cNvSpPr>
            <a:spLocks noGrp="1"/>
          </p:cNvSpPr>
          <p:nvPr>
            <p:ph type="ftr" sz="quarter" idx="11"/>
          </p:nvPr>
        </p:nvSpPr>
        <p:spPr>
          <a:xfrm>
            <a:off x="4038600" y="6356350"/>
            <a:ext cx="4114800" cy="365125"/>
          </a:xfrm>
        </p:spPr>
        <p:txBody>
          <a:bodyPr/>
          <a:lstStyle/>
          <a:p>
            <a:r>
              <a:rPr lang="en-US" dirty="0"/>
              <a:t>Steady courses in a sea of change</a:t>
            </a:r>
          </a:p>
        </p:txBody>
      </p:sp>
      <p:sp>
        <p:nvSpPr>
          <p:cNvPr id="4" name="Slide Number Placeholder 3">
            <a:extLst>
              <a:ext uri="{FF2B5EF4-FFF2-40B4-BE49-F238E27FC236}">
                <a16:creationId xmlns:a16="http://schemas.microsoft.com/office/drawing/2014/main" id="{7E375B46-1A54-44B9-BDCF-97B4D6758E70}"/>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5</a:t>
            </a:fld>
            <a:endParaRPr lang="en-US" dirty="0"/>
          </a:p>
        </p:txBody>
      </p:sp>
      <p:sp>
        <p:nvSpPr>
          <p:cNvPr id="12" name="Text Placeholder 4">
            <a:extLst>
              <a:ext uri="{FF2B5EF4-FFF2-40B4-BE49-F238E27FC236}">
                <a16:creationId xmlns:a16="http://schemas.microsoft.com/office/drawing/2014/main" id="{933EB66A-0019-9061-4A9B-BFEEBA09343C}"/>
              </a:ext>
            </a:extLst>
          </p:cNvPr>
          <p:cNvSpPr txBox="1">
            <a:spLocks/>
          </p:cNvSpPr>
          <p:nvPr/>
        </p:nvSpPr>
        <p:spPr>
          <a:xfrm>
            <a:off x="6450379" y="2063837"/>
            <a:ext cx="4903421" cy="42236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200" baseline="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Teaching as a scholarly activity.</a:t>
            </a:r>
          </a:p>
        </p:txBody>
      </p:sp>
      <p:sp>
        <p:nvSpPr>
          <p:cNvPr id="13" name="Text Placeholder 23">
            <a:extLst>
              <a:ext uri="{FF2B5EF4-FFF2-40B4-BE49-F238E27FC236}">
                <a16:creationId xmlns:a16="http://schemas.microsoft.com/office/drawing/2014/main" id="{B96BB255-5A30-80C6-5042-58288B0B6DCE}"/>
              </a:ext>
            </a:extLst>
          </p:cNvPr>
          <p:cNvSpPr txBox="1">
            <a:spLocks/>
          </p:cNvSpPr>
          <p:nvPr/>
        </p:nvSpPr>
        <p:spPr>
          <a:xfrm>
            <a:off x="6507455" y="2486201"/>
            <a:ext cx="4732045" cy="3325723"/>
          </a:xfrm>
          <a:prstGeom prst="rect">
            <a:avLst/>
          </a:prstGeom>
        </p:spPr>
        <p:txBody>
          <a:bodyPr/>
          <a:lstStyle>
            <a:lvl1pPr marL="0" indent="0" algn="l" defTabSz="914400" rtl="0" eaLnBrk="1" latinLnBrk="0" hangingPunct="1">
              <a:lnSpc>
                <a:spcPct val="150000"/>
              </a:lnSpc>
              <a:spcBef>
                <a:spcPts val="0"/>
              </a:spcBef>
              <a:spcAft>
                <a:spcPts val="1200"/>
              </a:spcAft>
              <a:buFont typeface="Segoe UI Light" panose="020B0502040204020203" pitchFamily="34" charset="0"/>
              <a:buNone/>
              <a:defRPr sz="140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Boyer</a:t>
            </a:r>
            <a:r>
              <a:rPr lang="en-US" dirty="0"/>
              <a:t>’s (1990) model of scholarship includes</a:t>
            </a:r>
          </a:p>
          <a:p>
            <a:pPr marL="285750" indent="-285750">
              <a:lnSpc>
                <a:spcPct val="100000"/>
              </a:lnSpc>
              <a:buFont typeface="Arial" panose="020B0604020202020204" pitchFamily="34" charset="0"/>
              <a:buChar char="•"/>
            </a:pPr>
            <a:r>
              <a:rPr lang="en-US" dirty="0"/>
              <a:t>Discovery – new and unique knowledge is generated,</a:t>
            </a:r>
          </a:p>
          <a:p>
            <a:pPr marL="285750" indent="-285750">
              <a:lnSpc>
                <a:spcPct val="100000"/>
              </a:lnSpc>
              <a:buFont typeface="Arial" panose="020B0604020202020204" pitchFamily="34" charset="0"/>
              <a:buChar char="•"/>
            </a:pPr>
            <a:r>
              <a:rPr lang="en-US" dirty="0"/>
              <a:t>Integration – new relationships among disciplines are discovered,</a:t>
            </a:r>
          </a:p>
          <a:p>
            <a:pPr marL="285750" indent="-285750">
              <a:lnSpc>
                <a:spcPct val="100000"/>
              </a:lnSpc>
              <a:buFont typeface="Arial" panose="020B0604020202020204" pitchFamily="34" charset="0"/>
              <a:buChar char="•"/>
            </a:pPr>
            <a:r>
              <a:rPr lang="en-US" dirty="0"/>
              <a:t>Application –knowledge is used to solve society’s problems,</a:t>
            </a:r>
          </a:p>
          <a:p>
            <a:pPr marL="285750" indent="-285750">
              <a:lnSpc>
                <a:spcPct val="100000"/>
              </a:lnSpc>
              <a:buFont typeface="Arial" panose="020B0604020202020204" pitchFamily="34" charset="0"/>
              <a:buChar char="•"/>
            </a:pPr>
            <a:r>
              <a:rPr lang="en-US" b="1" dirty="0"/>
              <a:t>Teaching</a:t>
            </a:r>
            <a:r>
              <a:rPr lang="en-US" dirty="0"/>
              <a:t> – bridges between teacher’s understanding and students’ learning are built.</a:t>
            </a:r>
          </a:p>
          <a:p>
            <a:r>
              <a:rPr lang="en-US" dirty="0"/>
              <a:t>Many institutions have adopted this model, but “second generation” challenges remain (Crow et al., 2018).</a:t>
            </a:r>
          </a:p>
        </p:txBody>
      </p:sp>
    </p:spTree>
    <p:extLst>
      <p:ext uri="{BB962C8B-B14F-4D97-AF65-F5344CB8AC3E}">
        <p14:creationId xmlns:p14="http://schemas.microsoft.com/office/powerpoint/2010/main" val="3859777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32416A3-39EF-4CBE-943D-C79C22FDDC46}"/>
              </a:ext>
            </a:extLst>
          </p:cNvPr>
          <p:cNvSpPr>
            <a:spLocks noGrp="1"/>
          </p:cNvSpPr>
          <p:nvPr>
            <p:ph type="title"/>
          </p:nvPr>
        </p:nvSpPr>
        <p:spPr>
          <a:xfrm>
            <a:off x="838200" y="649956"/>
            <a:ext cx="10515600" cy="726137"/>
          </a:xfrm>
        </p:spPr>
        <p:txBody>
          <a:bodyPr/>
          <a:lstStyle/>
          <a:p>
            <a:r>
              <a:rPr lang="en-US" dirty="0"/>
              <a:t>Scholarship of teaching &amp; learning</a:t>
            </a:r>
          </a:p>
        </p:txBody>
      </p:sp>
      <p:sp>
        <p:nvSpPr>
          <p:cNvPr id="23" name="Text Placeholder 22">
            <a:extLst>
              <a:ext uri="{FF2B5EF4-FFF2-40B4-BE49-F238E27FC236}">
                <a16:creationId xmlns:a16="http://schemas.microsoft.com/office/drawing/2014/main" id="{0E769AD8-E32B-4302-A770-0424AC0A2A3A}"/>
              </a:ext>
            </a:extLst>
          </p:cNvPr>
          <p:cNvSpPr>
            <a:spLocks noGrp="1"/>
          </p:cNvSpPr>
          <p:nvPr>
            <p:ph type="body" sz="quarter" idx="15"/>
          </p:nvPr>
        </p:nvSpPr>
        <p:spPr>
          <a:xfrm>
            <a:off x="6351708" y="2063837"/>
            <a:ext cx="5344992" cy="422365"/>
          </a:xfrm>
        </p:spPr>
        <p:txBody>
          <a:bodyPr>
            <a:noAutofit/>
          </a:bodyPr>
          <a:lstStyle/>
          <a:p>
            <a:r>
              <a:rPr lang="en-US" b="1" dirty="0"/>
              <a:t>Assessment isn’t just for accreditation. ​</a:t>
            </a:r>
          </a:p>
        </p:txBody>
      </p:sp>
      <p:sp>
        <p:nvSpPr>
          <p:cNvPr id="25" name="Text Placeholder 24">
            <a:extLst>
              <a:ext uri="{FF2B5EF4-FFF2-40B4-BE49-F238E27FC236}">
                <a16:creationId xmlns:a16="http://schemas.microsoft.com/office/drawing/2014/main" id="{1F231637-753A-4454-98CA-FD968C0D940C}"/>
              </a:ext>
            </a:extLst>
          </p:cNvPr>
          <p:cNvSpPr>
            <a:spLocks noGrp="1"/>
          </p:cNvSpPr>
          <p:nvPr>
            <p:ph type="body" sz="quarter" idx="17"/>
          </p:nvPr>
        </p:nvSpPr>
        <p:spPr>
          <a:xfrm>
            <a:off x="6352188" y="2486202"/>
            <a:ext cx="4626293" cy="3325723"/>
          </a:xfrm>
        </p:spPr>
        <p:txBody>
          <a:bodyPr/>
          <a:lstStyle/>
          <a:p>
            <a:r>
              <a:rPr lang="en-US" dirty="0"/>
              <a:t>“</a:t>
            </a:r>
            <a:r>
              <a:rPr lang="en-US" b="1" dirty="0"/>
              <a:t>Evidence</a:t>
            </a:r>
            <a:r>
              <a:rPr lang="en-US" dirty="0"/>
              <a:t> of student learning is essential to…</a:t>
            </a:r>
          </a:p>
          <a:p>
            <a:pPr marL="285750" indent="-285750">
              <a:buFont typeface="Arial" panose="020B0604020202020204" pitchFamily="34" charset="0"/>
              <a:buChar char="•"/>
            </a:pPr>
            <a:r>
              <a:rPr lang="en-US" dirty="0"/>
              <a:t>Strengthen the </a:t>
            </a:r>
            <a:r>
              <a:rPr lang="en-US" b="1" dirty="0"/>
              <a:t>impact</a:t>
            </a:r>
            <a:r>
              <a:rPr lang="en-US" dirty="0"/>
              <a:t> of courses, programs, and collegiate experiences;</a:t>
            </a:r>
          </a:p>
          <a:p>
            <a:pPr marL="285750" indent="-285750">
              <a:buFont typeface="Arial" panose="020B0604020202020204" pitchFamily="34" charset="0"/>
              <a:buChar char="•"/>
            </a:pPr>
            <a:r>
              <a:rPr lang="en-US" dirty="0"/>
              <a:t>Ensure that </a:t>
            </a:r>
            <a:r>
              <a:rPr lang="en-US" b="1" dirty="0"/>
              <a:t>students</a:t>
            </a:r>
            <a:r>
              <a:rPr lang="en-US" dirty="0"/>
              <a:t> acquire the intended knowledge, proficiencies, and dispositions;</a:t>
            </a:r>
          </a:p>
          <a:p>
            <a:pPr marL="285750" indent="-285750">
              <a:buFont typeface="Arial" panose="020B0604020202020204" pitchFamily="34" charset="0"/>
              <a:buChar char="•"/>
            </a:pPr>
            <a:r>
              <a:rPr lang="en-US" dirty="0"/>
              <a:t>Continuously </a:t>
            </a:r>
            <a:r>
              <a:rPr lang="en-US" b="1" dirty="0"/>
              <a:t>improve</a:t>
            </a:r>
            <a:r>
              <a:rPr lang="en-US" dirty="0"/>
              <a:t> teaching and learning;</a:t>
            </a:r>
          </a:p>
          <a:p>
            <a:pPr marL="285750" indent="-285750">
              <a:buFont typeface="Arial" panose="020B0604020202020204" pitchFamily="34" charset="0"/>
              <a:buChar char="•"/>
            </a:pPr>
            <a:r>
              <a:rPr lang="en-US" dirty="0"/>
              <a:t>Document the </a:t>
            </a:r>
            <a:r>
              <a:rPr lang="en-US" b="1" dirty="0"/>
              <a:t>value </a:t>
            </a:r>
            <a:r>
              <a:rPr lang="en-US" dirty="0"/>
              <a:t>of higher education to individuals and society” (</a:t>
            </a:r>
            <a:r>
              <a:rPr lang="en-US" dirty="0" err="1"/>
              <a:t>Kuh</a:t>
            </a:r>
            <a:r>
              <a:rPr lang="en-US" dirty="0"/>
              <a:t> et al., 2015, p. x).</a:t>
            </a:r>
          </a:p>
        </p:txBody>
      </p:sp>
      <p:sp>
        <p:nvSpPr>
          <p:cNvPr id="2" name="Date Placeholder 1">
            <a:extLst>
              <a:ext uri="{FF2B5EF4-FFF2-40B4-BE49-F238E27FC236}">
                <a16:creationId xmlns:a16="http://schemas.microsoft.com/office/drawing/2014/main" id="{37FF388F-9D72-4A3F-AB51-11B7B65E7682}"/>
              </a:ext>
            </a:extLst>
          </p:cNvPr>
          <p:cNvSpPr>
            <a:spLocks noGrp="1"/>
          </p:cNvSpPr>
          <p:nvPr>
            <p:ph type="dt" sz="half" idx="10"/>
          </p:nvPr>
        </p:nvSpPr>
        <p:spPr>
          <a:xfrm>
            <a:off x="838200" y="6356350"/>
            <a:ext cx="3067050" cy="365125"/>
          </a:xfrm>
        </p:spPr>
        <p:txBody>
          <a:bodyPr/>
          <a:lstStyle/>
          <a:p>
            <a:r>
              <a:rPr lang="en-US" dirty="0"/>
              <a:t>2023 Symposium on data for </a:t>
            </a:r>
            <a:r>
              <a:rPr lang="en-US" dirty="0" err="1"/>
              <a:t>qa</a:t>
            </a:r>
            <a:r>
              <a:rPr lang="en-US" dirty="0"/>
              <a:t> </a:t>
            </a:r>
          </a:p>
        </p:txBody>
      </p:sp>
      <p:sp>
        <p:nvSpPr>
          <p:cNvPr id="3" name="Footer Placeholder 2">
            <a:extLst>
              <a:ext uri="{FF2B5EF4-FFF2-40B4-BE49-F238E27FC236}">
                <a16:creationId xmlns:a16="http://schemas.microsoft.com/office/drawing/2014/main" id="{E5FF7585-B3E6-4301-983E-6C7185A7358E}"/>
              </a:ext>
            </a:extLst>
          </p:cNvPr>
          <p:cNvSpPr>
            <a:spLocks noGrp="1"/>
          </p:cNvSpPr>
          <p:nvPr>
            <p:ph type="ftr" sz="quarter" idx="11"/>
          </p:nvPr>
        </p:nvSpPr>
        <p:spPr>
          <a:xfrm>
            <a:off x="4038600" y="6356350"/>
            <a:ext cx="4114800" cy="365125"/>
          </a:xfrm>
        </p:spPr>
        <p:txBody>
          <a:bodyPr/>
          <a:lstStyle/>
          <a:p>
            <a:r>
              <a:rPr lang="en-US" dirty="0"/>
              <a:t>Steady courses in a sea of change</a:t>
            </a:r>
          </a:p>
        </p:txBody>
      </p:sp>
      <p:sp>
        <p:nvSpPr>
          <p:cNvPr id="4" name="Slide Number Placeholder 3">
            <a:extLst>
              <a:ext uri="{FF2B5EF4-FFF2-40B4-BE49-F238E27FC236}">
                <a16:creationId xmlns:a16="http://schemas.microsoft.com/office/drawing/2014/main" id="{7E375B46-1A54-44B9-BDCF-97B4D6758E70}"/>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6</a:t>
            </a:fld>
            <a:endParaRPr lang="en-US" dirty="0"/>
          </a:p>
        </p:txBody>
      </p:sp>
      <p:sp>
        <p:nvSpPr>
          <p:cNvPr id="10" name="Text Placeholder 4">
            <a:extLst>
              <a:ext uri="{FF2B5EF4-FFF2-40B4-BE49-F238E27FC236}">
                <a16:creationId xmlns:a16="http://schemas.microsoft.com/office/drawing/2014/main" id="{7C4618B9-8E81-B655-61B1-7CDFBF2934AD}"/>
              </a:ext>
            </a:extLst>
          </p:cNvPr>
          <p:cNvSpPr txBox="1">
            <a:spLocks/>
          </p:cNvSpPr>
          <p:nvPr/>
        </p:nvSpPr>
        <p:spPr>
          <a:xfrm>
            <a:off x="1077734" y="2063837"/>
            <a:ext cx="4626764" cy="422365"/>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200" baseline="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Teaching is a science, not an art.​</a:t>
            </a:r>
          </a:p>
        </p:txBody>
      </p:sp>
      <p:sp>
        <p:nvSpPr>
          <p:cNvPr id="13" name="Text Placeholder 23">
            <a:extLst>
              <a:ext uri="{FF2B5EF4-FFF2-40B4-BE49-F238E27FC236}">
                <a16:creationId xmlns:a16="http://schemas.microsoft.com/office/drawing/2014/main" id="{C7DF419F-6C96-EF61-59CC-807871BB07E4}"/>
              </a:ext>
            </a:extLst>
          </p:cNvPr>
          <p:cNvSpPr txBox="1">
            <a:spLocks/>
          </p:cNvSpPr>
          <p:nvPr/>
        </p:nvSpPr>
        <p:spPr>
          <a:xfrm>
            <a:off x="1078205" y="2495726"/>
            <a:ext cx="4626293" cy="3325723"/>
          </a:xfrm>
          <a:prstGeom prst="rect">
            <a:avLst/>
          </a:prstGeom>
        </p:spPr>
        <p:txBody>
          <a:bodyPr/>
          <a:lstStyle>
            <a:lvl1pPr marL="0" indent="0" algn="l" defTabSz="914400" rtl="0" eaLnBrk="1" latinLnBrk="0" hangingPunct="1">
              <a:lnSpc>
                <a:spcPct val="150000"/>
              </a:lnSpc>
              <a:spcBef>
                <a:spcPts val="0"/>
              </a:spcBef>
              <a:spcAft>
                <a:spcPts val="1200"/>
              </a:spcAft>
              <a:buFont typeface="Segoe UI Light" panose="020B0502040204020203" pitchFamily="34" charset="0"/>
              <a:buNone/>
              <a:defRPr sz="140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Teaching as art </a:t>
            </a:r>
            <a:r>
              <a:rPr lang="en-US" dirty="0"/>
              <a:t>indicates we have not sufficiently defined the variables that make it effective.</a:t>
            </a:r>
          </a:p>
          <a:p>
            <a:r>
              <a:rPr lang="en-US" b="1" dirty="0"/>
              <a:t>Teaching as science </a:t>
            </a:r>
            <a:r>
              <a:rPr lang="en-US" dirty="0"/>
              <a:t>​fosters opportunities to apply disciplinary research methods to inquire about our efficacy as teachers, designers, facilitators.</a:t>
            </a:r>
          </a:p>
          <a:p>
            <a:r>
              <a:rPr lang="en-US" b="1" dirty="0"/>
              <a:t>Research</a:t>
            </a:r>
            <a:r>
              <a:rPr lang="en-US" dirty="0"/>
              <a:t> from learning sciences, cognitive psychology, educational assessment, developmental psychology, and more should be brought to bear to inform our teaching and course design decisions.</a:t>
            </a:r>
          </a:p>
        </p:txBody>
      </p:sp>
    </p:spTree>
    <p:extLst>
      <p:ext uri="{BB962C8B-B14F-4D97-AF65-F5344CB8AC3E}">
        <p14:creationId xmlns:p14="http://schemas.microsoft.com/office/powerpoint/2010/main" val="3764395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0" descr="A close-up of an anemone">
            <a:extLst>
              <a:ext uri="{FF2B5EF4-FFF2-40B4-BE49-F238E27FC236}">
                <a16:creationId xmlns:a16="http://schemas.microsoft.com/office/drawing/2014/main" id="{65EA246F-3F28-F46C-8F26-70B269F3D577}"/>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val="0"/>
              </a:ext>
            </a:extLst>
          </a:blip>
          <a:srcRect t="17633" b="17633"/>
          <a:stretch/>
        </p:blipFill>
        <p:spPr>
          <a:xfrm>
            <a:off x="598488" y="598488"/>
            <a:ext cx="9645650" cy="5661025"/>
          </a:xfrm>
        </p:spPr>
      </p:pic>
      <p:sp>
        <p:nvSpPr>
          <p:cNvPr id="24" name="Title 23">
            <a:extLst>
              <a:ext uri="{FF2B5EF4-FFF2-40B4-BE49-F238E27FC236}">
                <a16:creationId xmlns:a16="http://schemas.microsoft.com/office/drawing/2014/main" id="{3413C595-4D01-4997-9A0A-E7606687AB79}"/>
              </a:ext>
            </a:extLst>
          </p:cNvPr>
          <p:cNvSpPr>
            <a:spLocks noGrp="1"/>
          </p:cNvSpPr>
          <p:nvPr>
            <p:ph type="title"/>
          </p:nvPr>
        </p:nvSpPr>
        <p:spPr>
          <a:xfrm>
            <a:off x="5910350" y="3443968"/>
            <a:ext cx="6281650" cy="1385727"/>
          </a:xfrm>
        </p:spPr>
        <p:txBody>
          <a:bodyPr/>
          <a:lstStyle/>
          <a:p>
            <a:r>
              <a:rPr lang="en-US" sz="2800" dirty="0"/>
              <a:t>Analyzing Student Ratings of Instruction</a:t>
            </a:r>
          </a:p>
        </p:txBody>
      </p:sp>
      <p:sp>
        <p:nvSpPr>
          <p:cNvPr id="16" name="Text Placeholder 15">
            <a:extLst>
              <a:ext uri="{FF2B5EF4-FFF2-40B4-BE49-F238E27FC236}">
                <a16:creationId xmlns:a16="http://schemas.microsoft.com/office/drawing/2014/main" id="{D7D3E7A5-4BD8-44AD-B116-D2CED7043DD7}"/>
              </a:ext>
            </a:extLst>
          </p:cNvPr>
          <p:cNvSpPr>
            <a:spLocks noGrp="1"/>
          </p:cNvSpPr>
          <p:nvPr>
            <p:ph type="body" sz="quarter" idx="16"/>
          </p:nvPr>
        </p:nvSpPr>
        <p:spPr>
          <a:xfrm>
            <a:off x="5910351" y="4829695"/>
            <a:ext cx="6281650" cy="889459"/>
          </a:xfrm>
        </p:spPr>
        <p:txBody>
          <a:bodyPr/>
          <a:lstStyle/>
          <a:p>
            <a:r>
              <a:rPr lang="en-US" dirty="0"/>
              <a:t>Considering Cautions and Caveats</a:t>
            </a:r>
          </a:p>
        </p:txBody>
      </p:sp>
    </p:spTree>
    <p:extLst>
      <p:ext uri="{BB962C8B-B14F-4D97-AF65-F5344CB8AC3E}">
        <p14:creationId xmlns:p14="http://schemas.microsoft.com/office/powerpoint/2010/main" val="2250320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32416A3-39EF-4CBE-943D-C79C22FDDC46}"/>
              </a:ext>
            </a:extLst>
          </p:cNvPr>
          <p:cNvSpPr>
            <a:spLocks noGrp="1"/>
          </p:cNvSpPr>
          <p:nvPr>
            <p:ph type="title"/>
          </p:nvPr>
        </p:nvSpPr>
        <p:spPr>
          <a:xfrm>
            <a:off x="838200" y="649956"/>
            <a:ext cx="10515600" cy="726137"/>
          </a:xfrm>
        </p:spPr>
        <p:txBody>
          <a:bodyPr/>
          <a:lstStyle/>
          <a:p>
            <a:r>
              <a:rPr lang="en-US" dirty="0"/>
              <a:t>Student ratings of instruction</a:t>
            </a:r>
          </a:p>
        </p:txBody>
      </p:sp>
      <p:sp>
        <p:nvSpPr>
          <p:cNvPr id="5" name="Text Placeholder 4">
            <a:extLst>
              <a:ext uri="{FF2B5EF4-FFF2-40B4-BE49-F238E27FC236}">
                <a16:creationId xmlns:a16="http://schemas.microsoft.com/office/drawing/2014/main" id="{01AFBEB7-A9AF-468F-820B-D9077A7D0BA1}"/>
              </a:ext>
            </a:extLst>
          </p:cNvPr>
          <p:cNvSpPr>
            <a:spLocks noGrp="1"/>
          </p:cNvSpPr>
          <p:nvPr>
            <p:ph type="body" sz="quarter" idx="13"/>
          </p:nvPr>
        </p:nvSpPr>
        <p:spPr>
          <a:xfrm>
            <a:off x="1277759" y="2063838"/>
            <a:ext cx="4626764" cy="422365"/>
          </a:xfrm>
        </p:spPr>
        <p:txBody>
          <a:bodyPr>
            <a:normAutofit/>
          </a:bodyPr>
          <a:lstStyle/>
          <a:p>
            <a:r>
              <a:rPr lang="en-US" b="1" dirty="0"/>
              <a:t>A Brief History of SRI Research</a:t>
            </a:r>
          </a:p>
        </p:txBody>
      </p:sp>
      <p:sp>
        <p:nvSpPr>
          <p:cNvPr id="24" name="Text Placeholder 23">
            <a:extLst>
              <a:ext uri="{FF2B5EF4-FFF2-40B4-BE49-F238E27FC236}">
                <a16:creationId xmlns:a16="http://schemas.microsoft.com/office/drawing/2014/main" id="{B127C79B-F024-434C-825D-15CEE80923F4}"/>
              </a:ext>
            </a:extLst>
          </p:cNvPr>
          <p:cNvSpPr>
            <a:spLocks noGrp="1"/>
          </p:cNvSpPr>
          <p:nvPr>
            <p:ph type="body" sz="quarter" idx="16"/>
          </p:nvPr>
        </p:nvSpPr>
        <p:spPr>
          <a:xfrm>
            <a:off x="1277552" y="2486203"/>
            <a:ext cx="4562262" cy="3325723"/>
          </a:xfrm>
        </p:spPr>
        <p:txBody>
          <a:bodyPr/>
          <a:lstStyle/>
          <a:p>
            <a:r>
              <a:rPr lang="en-US" b="1" dirty="0"/>
              <a:t>Snyder &amp; Clair</a:t>
            </a:r>
            <a:r>
              <a:rPr lang="en-US" dirty="0"/>
              <a:t> </a:t>
            </a:r>
            <a:r>
              <a:rPr lang="en-US" b="1" dirty="0"/>
              <a:t>(1976) </a:t>
            </a:r>
            <a:r>
              <a:rPr lang="en-US" dirty="0"/>
              <a:t>randomly assigned participants (</a:t>
            </a:r>
            <a:r>
              <a:rPr lang="en-US" i="1" dirty="0"/>
              <a:t>N</a:t>
            </a:r>
            <a:r>
              <a:rPr lang="en-US" dirty="0"/>
              <a:t> = 72) to obtained and expected grade conditions. They found that the higher the obtained grade, the higher the instructor evaluation, and the higher the expected grade, the lower the instructor evaluation.</a:t>
            </a:r>
          </a:p>
          <a:p>
            <a:r>
              <a:rPr lang="en-US" b="1" dirty="0" err="1"/>
              <a:t>Ambady</a:t>
            </a:r>
            <a:r>
              <a:rPr lang="en-US" b="1" dirty="0"/>
              <a:t> &amp; Rosenthal (1993) </a:t>
            </a:r>
            <a:r>
              <a:rPr lang="en-US" dirty="0"/>
              <a:t>presented three 10-second video clips of teachers’ nonverbal behavior to female judges. Their ratings predicted those teachers’ end of semester SRIs.</a:t>
            </a:r>
          </a:p>
          <a:p>
            <a:endParaRPr lang="en-US" dirty="0"/>
          </a:p>
        </p:txBody>
      </p:sp>
      <p:sp>
        <p:nvSpPr>
          <p:cNvPr id="25" name="Text Placeholder 24">
            <a:extLst>
              <a:ext uri="{FF2B5EF4-FFF2-40B4-BE49-F238E27FC236}">
                <a16:creationId xmlns:a16="http://schemas.microsoft.com/office/drawing/2014/main" id="{1F231637-753A-4454-98CA-FD968C0D940C}"/>
              </a:ext>
            </a:extLst>
          </p:cNvPr>
          <p:cNvSpPr>
            <a:spLocks noGrp="1"/>
          </p:cNvSpPr>
          <p:nvPr>
            <p:ph type="body" sz="quarter" idx="17"/>
          </p:nvPr>
        </p:nvSpPr>
        <p:spPr>
          <a:xfrm>
            <a:off x="6352188" y="2486202"/>
            <a:ext cx="4715862" cy="3325723"/>
          </a:xfrm>
        </p:spPr>
        <p:txBody>
          <a:bodyPr/>
          <a:lstStyle/>
          <a:p>
            <a:r>
              <a:rPr lang="en-US" b="1" dirty="0"/>
              <a:t>Ellis et al. (2003)</a:t>
            </a:r>
            <a:r>
              <a:rPr lang="en-US" dirty="0"/>
              <a:t> found a positive correlation between average grades and average instructor ratings (</a:t>
            </a:r>
            <a:r>
              <a:rPr lang="en-US" i="1" dirty="0"/>
              <a:t>N</a:t>
            </a:r>
            <a:r>
              <a:rPr lang="en-US" dirty="0"/>
              <a:t> = 5,602 SRIs). They recommended adjusting SRIs based on instructor grading standards.</a:t>
            </a:r>
          </a:p>
          <a:p>
            <a:r>
              <a:rPr lang="en-US" b="1" dirty="0"/>
              <a:t>Schwartz (2009) </a:t>
            </a:r>
            <a:r>
              <a:rPr lang="en-US" dirty="0"/>
              <a:t>examined the impact of curbing grade inflation by setting GPA targets of 2.75 (undergraduate) and 3.25 (graduate). Despite a decline in average grades, instructor ratings did not change.</a:t>
            </a:r>
          </a:p>
        </p:txBody>
      </p:sp>
      <p:sp>
        <p:nvSpPr>
          <p:cNvPr id="2" name="Date Placeholder 1">
            <a:extLst>
              <a:ext uri="{FF2B5EF4-FFF2-40B4-BE49-F238E27FC236}">
                <a16:creationId xmlns:a16="http://schemas.microsoft.com/office/drawing/2014/main" id="{37FF388F-9D72-4A3F-AB51-11B7B65E7682}"/>
              </a:ext>
            </a:extLst>
          </p:cNvPr>
          <p:cNvSpPr>
            <a:spLocks noGrp="1"/>
          </p:cNvSpPr>
          <p:nvPr>
            <p:ph type="dt" sz="half" idx="10"/>
          </p:nvPr>
        </p:nvSpPr>
        <p:spPr>
          <a:xfrm>
            <a:off x="838200" y="6356350"/>
            <a:ext cx="2971800" cy="365125"/>
          </a:xfrm>
        </p:spPr>
        <p:txBody>
          <a:bodyPr/>
          <a:lstStyle/>
          <a:p>
            <a:r>
              <a:rPr lang="en-US" dirty="0"/>
              <a:t>2023 Symposium on data for </a:t>
            </a:r>
            <a:r>
              <a:rPr lang="en-US" dirty="0" err="1"/>
              <a:t>qa</a:t>
            </a:r>
            <a:r>
              <a:rPr lang="en-US" dirty="0"/>
              <a:t> </a:t>
            </a:r>
          </a:p>
        </p:txBody>
      </p:sp>
      <p:sp>
        <p:nvSpPr>
          <p:cNvPr id="3" name="Footer Placeholder 2">
            <a:extLst>
              <a:ext uri="{FF2B5EF4-FFF2-40B4-BE49-F238E27FC236}">
                <a16:creationId xmlns:a16="http://schemas.microsoft.com/office/drawing/2014/main" id="{E5FF7585-B3E6-4301-983E-6C7185A7358E}"/>
              </a:ext>
            </a:extLst>
          </p:cNvPr>
          <p:cNvSpPr>
            <a:spLocks noGrp="1"/>
          </p:cNvSpPr>
          <p:nvPr>
            <p:ph type="ftr" sz="quarter" idx="11"/>
          </p:nvPr>
        </p:nvSpPr>
        <p:spPr>
          <a:xfrm>
            <a:off x="4038600" y="6356350"/>
            <a:ext cx="4114800" cy="365125"/>
          </a:xfrm>
        </p:spPr>
        <p:txBody>
          <a:bodyPr/>
          <a:lstStyle/>
          <a:p>
            <a:r>
              <a:rPr lang="en-US" dirty="0"/>
              <a:t>Steady courses in a sea of change</a:t>
            </a:r>
          </a:p>
        </p:txBody>
      </p:sp>
      <p:sp>
        <p:nvSpPr>
          <p:cNvPr id="4" name="Slide Number Placeholder 3">
            <a:extLst>
              <a:ext uri="{FF2B5EF4-FFF2-40B4-BE49-F238E27FC236}">
                <a16:creationId xmlns:a16="http://schemas.microsoft.com/office/drawing/2014/main" id="{7E375B46-1A54-44B9-BDCF-97B4D6758E70}"/>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8</a:t>
            </a:fld>
            <a:endParaRPr lang="en-US" dirty="0"/>
          </a:p>
        </p:txBody>
      </p:sp>
    </p:spTree>
    <p:extLst>
      <p:ext uri="{BB962C8B-B14F-4D97-AF65-F5344CB8AC3E}">
        <p14:creationId xmlns:p14="http://schemas.microsoft.com/office/powerpoint/2010/main" val="131782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32416A3-39EF-4CBE-943D-C79C22FDDC46}"/>
              </a:ext>
            </a:extLst>
          </p:cNvPr>
          <p:cNvSpPr>
            <a:spLocks noGrp="1"/>
          </p:cNvSpPr>
          <p:nvPr>
            <p:ph type="title"/>
          </p:nvPr>
        </p:nvSpPr>
        <p:spPr>
          <a:xfrm>
            <a:off x="838200" y="649956"/>
            <a:ext cx="10515600" cy="726137"/>
          </a:xfrm>
        </p:spPr>
        <p:txBody>
          <a:bodyPr/>
          <a:lstStyle/>
          <a:p>
            <a:r>
              <a:rPr lang="en-US" dirty="0"/>
              <a:t>Student ratings of instruction</a:t>
            </a:r>
          </a:p>
        </p:txBody>
      </p:sp>
      <p:sp>
        <p:nvSpPr>
          <p:cNvPr id="5" name="Text Placeholder 4">
            <a:extLst>
              <a:ext uri="{FF2B5EF4-FFF2-40B4-BE49-F238E27FC236}">
                <a16:creationId xmlns:a16="http://schemas.microsoft.com/office/drawing/2014/main" id="{01AFBEB7-A9AF-468F-820B-D9077A7D0BA1}"/>
              </a:ext>
            </a:extLst>
          </p:cNvPr>
          <p:cNvSpPr>
            <a:spLocks noGrp="1"/>
          </p:cNvSpPr>
          <p:nvPr>
            <p:ph type="body" sz="quarter" idx="13"/>
          </p:nvPr>
        </p:nvSpPr>
        <p:spPr>
          <a:xfrm>
            <a:off x="1277759" y="2063838"/>
            <a:ext cx="4626764" cy="422365"/>
          </a:xfrm>
        </p:spPr>
        <p:txBody>
          <a:bodyPr>
            <a:normAutofit/>
          </a:bodyPr>
          <a:lstStyle/>
          <a:p>
            <a:r>
              <a:rPr lang="en-US" b="1" dirty="0"/>
              <a:t>A Brief History of SRI Research​</a:t>
            </a:r>
          </a:p>
        </p:txBody>
      </p:sp>
      <p:sp>
        <p:nvSpPr>
          <p:cNvPr id="24" name="Text Placeholder 23">
            <a:extLst>
              <a:ext uri="{FF2B5EF4-FFF2-40B4-BE49-F238E27FC236}">
                <a16:creationId xmlns:a16="http://schemas.microsoft.com/office/drawing/2014/main" id="{B127C79B-F024-434C-825D-15CEE80923F4}"/>
              </a:ext>
            </a:extLst>
          </p:cNvPr>
          <p:cNvSpPr>
            <a:spLocks noGrp="1"/>
          </p:cNvSpPr>
          <p:nvPr>
            <p:ph type="body" sz="quarter" idx="16"/>
          </p:nvPr>
        </p:nvSpPr>
        <p:spPr>
          <a:xfrm>
            <a:off x="1277552" y="2486203"/>
            <a:ext cx="4562262" cy="3325723"/>
          </a:xfrm>
        </p:spPr>
        <p:txBody>
          <a:bodyPr/>
          <a:lstStyle/>
          <a:p>
            <a:r>
              <a:rPr lang="en-US" b="1" dirty="0"/>
              <a:t>Culver (2010) </a:t>
            </a:r>
            <a:r>
              <a:rPr lang="en-US" dirty="0"/>
              <a:t>found course grades that students expected to earn were positively related to ratings of instructor (N = 320,557 SRIs), but quality of student engagement moderated this relationship. They concluded that engaging students in meaningful coursework would be more effective than assigning high grades.</a:t>
            </a:r>
          </a:p>
          <a:p>
            <a:r>
              <a:rPr lang="en-US" b="1" dirty="0" err="1"/>
              <a:t>Uttl</a:t>
            </a:r>
            <a:r>
              <a:rPr lang="en-US" b="1" dirty="0"/>
              <a:t> et al. (2017) </a:t>
            </a:r>
            <a:r>
              <a:rPr lang="en-US" dirty="0"/>
              <a:t>concluded that SRIs are not related to student learning in their meta-analysis of 97 multi-section studies.</a:t>
            </a:r>
          </a:p>
          <a:p>
            <a:endParaRPr lang="en-US" dirty="0"/>
          </a:p>
        </p:txBody>
      </p:sp>
      <p:sp>
        <p:nvSpPr>
          <p:cNvPr id="25" name="Text Placeholder 24">
            <a:extLst>
              <a:ext uri="{FF2B5EF4-FFF2-40B4-BE49-F238E27FC236}">
                <a16:creationId xmlns:a16="http://schemas.microsoft.com/office/drawing/2014/main" id="{1F231637-753A-4454-98CA-FD968C0D940C}"/>
              </a:ext>
            </a:extLst>
          </p:cNvPr>
          <p:cNvSpPr>
            <a:spLocks noGrp="1"/>
          </p:cNvSpPr>
          <p:nvPr>
            <p:ph type="body" sz="quarter" idx="17"/>
          </p:nvPr>
        </p:nvSpPr>
        <p:spPr>
          <a:xfrm>
            <a:off x="6352188" y="2486202"/>
            <a:ext cx="4839687" cy="3325723"/>
          </a:xfrm>
        </p:spPr>
        <p:txBody>
          <a:bodyPr/>
          <a:lstStyle/>
          <a:p>
            <a:r>
              <a:rPr lang="en-US" b="1" dirty="0"/>
              <a:t>Chavez &amp; Mitchell (2020) </a:t>
            </a:r>
            <a:r>
              <a:rPr lang="en-US" dirty="0"/>
              <a:t>performed a quasi-experimental study in 14 online courses that included scripted instructor welcome videos (11 men, 3 women; 8 White, 6 non-White), but a single course facilitator interacted with students. Controlling for grades, women and non-White instructors received lower SRI scores.</a:t>
            </a:r>
          </a:p>
          <a:p>
            <a:r>
              <a:rPr lang="en-US" b="1" dirty="0"/>
              <a:t>Stroebe (2020) </a:t>
            </a:r>
            <a:r>
              <a:rPr lang="en-US" dirty="0"/>
              <a:t>reviewed multiple lines of research and argued that student evaluations of teaching (SET) “are not valid measures of teaching effectiveness” and “SET information should be provided only to the instructors who are evaluated” (p. 290).</a:t>
            </a:r>
          </a:p>
          <a:p>
            <a:endParaRPr lang="en-US" dirty="0"/>
          </a:p>
          <a:p>
            <a:br>
              <a:rPr lang="en-US" dirty="0"/>
            </a:br>
            <a:endParaRPr lang="en-US" dirty="0"/>
          </a:p>
        </p:txBody>
      </p:sp>
      <p:sp>
        <p:nvSpPr>
          <p:cNvPr id="2" name="Date Placeholder 1">
            <a:extLst>
              <a:ext uri="{FF2B5EF4-FFF2-40B4-BE49-F238E27FC236}">
                <a16:creationId xmlns:a16="http://schemas.microsoft.com/office/drawing/2014/main" id="{37FF388F-9D72-4A3F-AB51-11B7B65E7682}"/>
              </a:ext>
            </a:extLst>
          </p:cNvPr>
          <p:cNvSpPr>
            <a:spLocks noGrp="1"/>
          </p:cNvSpPr>
          <p:nvPr>
            <p:ph type="dt" sz="half" idx="10"/>
          </p:nvPr>
        </p:nvSpPr>
        <p:spPr>
          <a:xfrm>
            <a:off x="838200" y="6356350"/>
            <a:ext cx="2971800" cy="365125"/>
          </a:xfrm>
        </p:spPr>
        <p:txBody>
          <a:bodyPr/>
          <a:lstStyle/>
          <a:p>
            <a:r>
              <a:rPr lang="en-US" dirty="0"/>
              <a:t>2023 Symposium on data for </a:t>
            </a:r>
            <a:r>
              <a:rPr lang="en-US" dirty="0" err="1"/>
              <a:t>qa</a:t>
            </a:r>
            <a:r>
              <a:rPr lang="en-US" dirty="0"/>
              <a:t> </a:t>
            </a:r>
          </a:p>
        </p:txBody>
      </p:sp>
      <p:sp>
        <p:nvSpPr>
          <p:cNvPr id="3" name="Footer Placeholder 2">
            <a:extLst>
              <a:ext uri="{FF2B5EF4-FFF2-40B4-BE49-F238E27FC236}">
                <a16:creationId xmlns:a16="http://schemas.microsoft.com/office/drawing/2014/main" id="{E5FF7585-B3E6-4301-983E-6C7185A7358E}"/>
              </a:ext>
            </a:extLst>
          </p:cNvPr>
          <p:cNvSpPr>
            <a:spLocks noGrp="1"/>
          </p:cNvSpPr>
          <p:nvPr>
            <p:ph type="ftr" sz="quarter" idx="11"/>
          </p:nvPr>
        </p:nvSpPr>
        <p:spPr>
          <a:xfrm>
            <a:off x="4038600" y="6356350"/>
            <a:ext cx="4114800" cy="365125"/>
          </a:xfrm>
        </p:spPr>
        <p:txBody>
          <a:bodyPr/>
          <a:lstStyle/>
          <a:p>
            <a:r>
              <a:rPr lang="en-US" dirty="0"/>
              <a:t>Steady courses in a sea of change</a:t>
            </a:r>
          </a:p>
        </p:txBody>
      </p:sp>
      <p:sp>
        <p:nvSpPr>
          <p:cNvPr id="4" name="Slide Number Placeholder 3">
            <a:extLst>
              <a:ext uri="{FF2B5EF4-FFF2-40B4-BE49-F238E27FC236}">
                <a16:creationId xmlns:a16="http://schemas.microsoft.com/office/drawing/2014/main" id="{7E375B46-1A54-44B9-BDCF-97B4D6758E70}"/>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9</a:t>
            </a:fld>
            <a:endParaRPr lang="en-US" dirty="0"/>
          </a:p>
        </p:txBody>
      </p:sp>
    </p:spTree>
    <p:extLst>
      <p:ext uri="{BB962C8B-B14F-4D97-AF65-F5344CB8AC3E}">
        <p14:creationId xmlns:p14="http://schemas.microsoft.com/office/powerpoint/2010/main" val="70298340"/>
      </p:ext>
    </p:extLst>
  </p:cSld>
  <p:clrMapOvr>
    <a:masterClrMapping/>
  </p:clrMapOvr>
</p:sld>
</file>

<file path=ppt/theme/theme1.xml><?xml version="1.0" encoding="utf-8"?>
<a:theme xmlns:a="http://schemas.openxmlformats.org/drawingml/2006/main" name="Office Theme">
  <a:themeElements>
    <a:clrScheme name="Custom 17">
      <a:dk1>
        <a:sysClr val="windowText" lastClr="000000"/>
      </a:dk1>
      <a:lt1>
        <a:sysClr val="window" lastClr="FFFFFF"/>
      </a:lt1>
      <a:dk2>
        <a:srgbClr val="44546A"/>
      </a:dk2>
      <a:lt2>
        <a:srgbClr val="E7E6E6"/>
      </a:lt2>
      <a:accent1>
        <a:srgbClr val="BED6DA"/>
      </a:accent1>
      <a:accent2>
        <a:srgbClr val="3E7090"/>
      </a:accent2>
      <a:accent3>
        <a:srgbClr val="93A5A8"/>
      </a:accent3>
      <a:accent4>
        <a:srgbClr val="627272"/>
      </a:accent4>
      <a:accent5>
        <a:srgbClr val="BDA07D"/>
      </a:accent5>
      <a:accent6>
        <a:srgbClr val="D8CAB7"/>
      </a:accent6>
      <a:hlink>
        <a:srgbClr val="0563C1"/>
      </a:hlink>
      <a:folHlink>
        <a:srgbClr val="954F72"/>
      </a:folHlink>
    </a:clrScheme>
    <a:fontScheme name="Custom 24">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astal_Presentation_TM33468121_Win32_JC_SL_v3" id="{EB91EBED-606F-4526-98F2-0BC37D122083}" vid="{0066A017-97AF-4FCB-BD31-68FEF3C011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aeeb6cd8-40dc-40da-92ba-1d3f47e824d9" xsi:nil="true"/>
    <_activity xmlns="aeeb6cd8-40dc-40da-92ba-1d3f47e824d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75720C54736DB4A8E2A81B00FD4502C" ma:contentTypeVersion="15" ma:contentTypeDescription="Create a new document." ma:contentTypeScope="" ma:versionID="d549bd6a63e910348172897c1b0ebfbf">
  <xsd:schema xmlns:xsd="http://www.w3.org/2001/XMLSchema" xmlns:xs="http://www.w3.org/2001/XMLSchema" xmlns:p="http://schemas.microsoft.com/office/2006/metadata/properties" xmlns:ns3="aeeb6cd8-40dc-40da-92ba-1d3f47e824d9" xmlns:ns4="bedb627b-d446-49ad-819b-0f6984cd4fc5" targetNamespace="http://schemas.microsoft.com/office/2006/metadata/properties" ma:root="true" ma:fieldsID="9d4a9737ea7b45e3334eab8e5eea3071" ns3:_="" ns4:_="">
    <xsd:import namespace="aeeb6cd8-40dc-40da-92ba-1d3f47e824d9"/>
    <xsd:import namespace="bedb627b-d446-49ad-819b-0f6984cd4fc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DateTaken"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eb6cd8-40dc-40da-92ba-1d3f47e824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ternalName="MediaServiceDateTaken"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db627b-d446-49ad-819b-0f6984cd4fc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0C81F5-4E08-4068-8DC9-6D21305E57B8}">
  <ds:schemaRefs>
    <ds:schemaRef ds:uri="http://schemas.microsoft.com/office/infopath/2007/PartnerControls"/>
    <ds:schemaRef ds:uri="http://purl.org/dc/terms/"/>
    <ds:schemaRef ds:uri="aeeb6cd8-40dc-40da-92ba-1d3f47e824d9"/>
    <ds:schemaRef ds:uri="http://schemas.microsoft.com/office/2006/documentManagement/types"/>
    <ds:schemaRef ds:uri="http://purl.org/dc/elements/1.1/"/>
    <ds:schemaRef ds:uri="http://schemas.microsoft.com/office/2006/metadata/properties"/>
    <ds:schemaRef ds:uri="bedb627b-d446-49ad-819b-0f6984cd4fc5"/>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2119E3DC-63DC-4703-A1A6-A21819296CF6}">
  <ds:schemaRefs>
    <ds:schemaRef ds:uri="http://schemas.microsoft.com/sharepoint/v3/contenttype/forms"/>
  </ds:schemaRefs>
</ds:datastoreItem>
</file>

<file path=customXml/itemProps3.xml><?xml version="1.0" encoding="utf-8"?>
<ds:datastoreItem xmlns:ds="http://schemas.openxmlformats.org/officeDocument/2006/customXml" ds:itemID="{78A9F85F-6D18-484A-884C-444E7AF4D9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eb6cd8-40dc-40da-92ba-1d3f47e824d9"/>
    <ds:schemaRef ds:uri="bedb627b-d446-49ad-819b-0f6984cd4f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Coastal presentation</Template>
  <TotalTime>4185</TotalTime>
  <Words>3432</Words>
  <Application>Microsoft Office PowerPoint</Application>
  <PresentationFormat>Widescreen</PresentationFormat>
  <Paragraphs>388</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Segoe UI</vt:lpstr>
      <vt:lpstr>Segoe UI Light</vt:lpstr>
      <vt:lpstr>Office Theme</vt:lpstr>
      <vt:lpstr>Steady courses in a sea of change: analysis of student ratings pre-post pandemic</vt:lpstr>
      <vt:lpstr>Agenda</vt:lpstr>
      <vt:lpstr>Learning outcomes</vt:lpstr>
      <vt:lpstr>Taking a scholarly teaching perspective</vt:lpstr>
      <vt:lpstr>Scholarship of teaching &amp; learning</vt:lpstr>
      <vt:lpstr>Scholarship of teaching &amp; learning</vt:lpstr>
      <vt:lpstr>Analyzing Student Ratings of Instruction</vt:lpstr>
      <vt:lpstr>Student ratings of instruction</vt:lpstr>
      <vt:lpstr>Student ratings of instruction</vt:lpstr>
      <vt:lpstr>Student ratings of instruction</vt:lpstr>
      <vt:lpstr>Assembling the evidence</vt:lpstr>
      <vt:lpstr>assembling the evidence</vt:lpstr>
      <vt:lpstr>Noticing a trend</vt:lpstr>
      <vt:lpstr>Making time to explore</vt:lpstr>
      <vt:lpstr>Gaining permission</vt:lpstr>
      <vt:lpstr>Compiling the data</vt:lpstr>
      <vt:lpstr>Examining outcomes</vt:lpstr>
      <vt:lpstr>Examining outcomes</vt:lpstr>
      <vt:lpstr>Examining outcomes</vt:lpstr>
      <vt:lpstr>Examining outcomes</vt:lpstr>
      <vt:lpstr>Examining outcomes</vt:lpstr>
      <vt:lpstr>Examining outcomes</vt:lpstr>
      <vt:lpstr>interpreting the results</vt:lpstr>
      <vt:lpstr>Interpreting the results</vt:lpstr>
      <vt:lpstr>Extending the approach</vt:lpstr>
      <vt:lpstr>Extending the approach</vt:lpstr>
      <vt:lpstr>conclusions</vt:lpstr>
      <vt:lpstr>references</vt:lpstr>
      <vt:lpstr>references</vt:lpstr>
      <vt:lpstr>references</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Steady courses in a sea of change: analysis of student ratings pre-post pandemic</dc:title>
  <dc:creator>Schwegler, Andria F</dc:creator>
  <cp:lastModifiedBy>Schwegler, Andria F</cp:lastModifiedBy>
  <cp:revision>12</cp:revision>
  <dcterms:created xsi:type="dcterms:W3CDTF">2023-07-29T20:53:47Z</dcterms:created>
  <dcterms:modified xsi:type="dcterms:W3CDTF">2023-08-01T23:22:32Z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0x010100E75720C54736DB4A8E2A81B00FD4502C</vt:lpwstr>
  </property>
</Properties>
</file>