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/JYfKFAOPYPxUcMmqCdltFzxP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2"/>
  </p:normalViewPr>
  <p:slideViewPr>
    <p:cSldViewPr snapToGrid="0">
      <p:cViewPr varScale="1">
        <p:scale>
          <a:sx n="90" d="100"/>
          <a:sy n="90" d="100"/>
        </p:scale>
        <p:origin x="164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7" name="Google Shape;13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3" name="Google Shape;1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9" name="Google Shape;14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5" name="Google Shape;15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819566bc1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819566bc1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6" name="Google Shape;16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819566bc1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1" name="Google Shape;171;g819566bc1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7" name="Google Shape;17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3" name="Google Shape;18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9" name="Google Shape;18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9" name="Google Shape;8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5" name="Google Shape;9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3" name="Google Shape;11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19566bc19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19566bc19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819566bc1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819566bc19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1" name="Google Shape;13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A88"/>
              </a:buClr>
              <a:buSzPts val="3200"/>
              <a:buNone/>
              <a:defRPr>
                <a:solidFill>
                  <a:srgbClr val="888A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A88"/>
              </a:buClr>
              <a:buSzPts val="2800"/>
              <a:buNone/>
              <a:defRPr>
                <a:solidFill>
                  <a:srgbClr val="888A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A88"/>
              </a:buClr>
              <a:buSzPts val="2400"/>
              <a:buNone/>
              <a:defRPr>
                <a:solidFill>
                  <a:srgbClr val="888A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A88"/>
              </a:buClr>
              <a:buSzPts val="2000"/>
              <a:buNone/>
              <a:defRPr>
                <a:solidFill>
                  <a:srgbClr val="888A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A88"/>
              </a:buClr>
              <a:buSzPts val="2000"/>
              <a:buNone/>
              <a:defRPr>
                <a:solidFill>
                  <a:srgbClr val="888A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A88"/>
              </a:buClr>
              <a:buSzPts val="2000"/>
              <a:buNone/>
              <a:defRPr>
                <a:solidFill>
                  <a:srgbClr val="888A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A88"/>
              </a:buClr>
              <a:buSzPts val="2000"/>
              <a:buNone/>
              <a:defRPr>
                <a:solidFill>
                  <a:srgbClr val="888A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A88"/>
              </a:buClr>
              <a:buSzPts val="2000"/>
              <a:buNone/>
              <a:defRPr>
                <a:solidFill>
                  <a:srgbClr val="888A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A88"/>
              </a:buClr>
              <a:buSzPts val="2000"/>
              <a:buNone/>
              <a:defRPr>
                <a:solidFill>
                  <a:srgbClr val="888A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A88"/>
              </a:buClr>
              <a:buSzPts val="2000"/>
              <a:buNone/>
              <a:defRPr sz="2000">
                <a:solidFill>
                  <a:srgbClr val="888A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A88"/>
              </a:buClr>
              <a:buSzPts val="1800"/>
              <a:buNone/>
              <a:defRPr sz="1800">
                <a:solidFill>
                  <a:srgbClr val="888A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A88"/>
              </a:buClr>
              <a:buSzPts val="1600"/>
              <a:buNone/>
              <a:defRPr sz="1600">
                <a:solidFill>
                  <a:srgbClr val="888A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A88"/>
              </a:buClr>
              <a:buSzPts val="1400"/>
              <a:buNone/>
              <a:defRPr sz="1400">
                <a:solidFill>
                  <a:srgbClr val="888A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A88"/>
              </a:buClr>
              <a:buSzPts val="1400"/>
              <a:buNone/>
              <a:defRPr sz="1400">
                <a:solidFill>
                  <a:srgbClr val="888A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A88"/>
              </a:buClr>
              <a:buSzPts val="1400"/>
              <a:buNone/>
              <a:defRPr sz="1400">
                <a:solidFill>
                  <a:srgbClr val="888A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A88"/>
              </a:buClr>
              <a:buSzPts val="1400"/>
              <a:buNone/>
              <a:defRPr sz="1400">
                <a:solidFill>
                  <a:srgbClr val="888A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A88"/>
              </a:buClr>
              <a:buSzPts val="1400"/>
              <a:buNone/>
              <a:defRPr sz="1400">
                <a:solidFill>
                  <a:srgbClr val="888A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A88"/>
              </a:buClr>
              <a:buSzPts val="1400"/>
              <a:buNone/>
              <a:defRPr sz="1400">
                <a:solidFill>
                  <a:srgbClr val="888A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A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>
        <p:push dir="r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99052" y="1600341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000"/>
              <a:t>Designing </a:t>
            </a:r>
            <a:r>
              <a:rPr lang="en-US" sz="5000" b="1"/>
              <a:t>Learning</a:t>
            </a:r>
            <a:endParaRPr sz="5000" b="1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000"/>
              <a:t>That </a:t>
            </a:r>
            <a:r>
              <a:rPr lang="en-US" sz="5000" b="1"/>
              <a:t>Promotes</a:t>
            </a:r>
            <a:r>
              <a:rPr lang="en-US" sz="5000"/>
              <a:t> </a:t>
            </a:r>
            <a:r>
              <a:rPr lang="en-US" sz="5000" i="1"/>
              <a:t>Transparency</a:t>
            </a:r>
            <a:endParaRPr sz="50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000"/>
              <a:t>&amp; </a:t>
            </a:r>
            <a:r>
              <a:rPr lang="en-US" sz="5000" i="1"/>
              <a:t>Student Success</a:t>
            </a:r>
            <a:r>
              <a:rPr lang="en-US" sz="5000"/>
              <a:t>:</a:t>
            </a:r>
            <a:endParaRPr sz="50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36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3000"/>
              <a:t>Applying the TILT</a:t>
            </a:r>
            <a:endParaRPr sz="30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3000"/>
              <a:t>(Transparency in Learning &amp; Teaching)</a:t>
            </a:r>
            <a:endParaRPr sz="30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3000"/>
              <a:t>Model</a:t>
            </a:r>
            <a:endParaRPr sz="300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99400" y="5158402"/>
            <a:ext cx="7746000" cy="9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2500"/>
              <a:buNone/>
            </a:pPr>
            <a:r>
              <a:rPr lang="en-US" sz="2000">
                <a:solidFill>
                  <a:srgbClr val="00468D"/>
                </a:solidFill>
              </a:rPr>
              <a:t>Melony Shemberger, Ed.D.</a:t>
            </a: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468D"/>
              </a:buClr>
              <a:buSzPts val="2500"/>
              <a:buNone/>
            </a:pPr>
            <a:r>
              <a:rPr lang="en-US" sz="2000">
                <a:solidFill>
                  <a:srgbClr val="00468D"/>
                </a:solidFill>
              </a:rPr>
              <a:t>Associate Professor, Journalism/Mass Communication</a:t>
            </a:r>
            <a:br>
              <a:rPr lang="en-US" sz="2000">
                <a:solidFill>
                  <a:srgbClr val="00468D"/>
                </a:solidFill>
              </a:rPr>
            </a:br>
            <a:endParaRPr sz="2000">
              <a:solidFill>
                <a:srgbClr val="00468D"/>
              </a:solidFill>
            </a:endParaRPr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4450" y="4324166"/>
            <a:ext cx="2962275" cy="154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Purpose</a:t>
            </a:r>
            <a:endParaRPr/>
          </a:p>
        </p:txBody>
      </p:sp>
      <p:sp>
        <p:nvSpPr>
          <p:cNvPr id="140" name="Google Shape;140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Define the learning objectives that will help students recognize how this assignment will benefit their learning.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i="1"/>
              <a:t>Skills</a:t>
            </a:r>
            <a:r>
              <a:rPr lang="en-US"/>
              <a:t> and </a:t>
            </a:r>
            <a:r>
              <a:rPr lang="en-US" i="1"/>
              <a:t>knowledge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Task</a:t>
            </a:r>
            <a:endParaRPr/>
          </a:p>
        </p:txBody>
      </p:sp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Define the activities the student should do/perform.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List steps, instructions, guidelines, sequence.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Any errors to watch? Mistakes to avoid?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Criteria for success</a:t>
            </a:r>
            <a:endParaRPr/>
          </a:p>
        </p:txBody>
      </p:sp>
      <p:sp>
        <p:nvSpPr>
          <p:cNvPr id="152" name="Google Shape;152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Tell students what they should be able to do.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Provide examples (full or annotated) of what the desired characteristics look like in real-world practice.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Discuss how excellent work differs from adequate work.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Provide a rubric, checklist.</a:t>
            </a:r>
            <a:endParaRPr/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Other tips</a:t>
            </a:r>
            <a:endParaRPr/>
          </a:p>
        </p:txBody>
      </p:sp>
      <p:sp>
        <p:nvSpPr>
          <p:cNvPr id="158" name="Google Shape;158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Name every assignment given.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Your module learning objectives should guide the design of your assignments and activities.</a:t>
            </a:r>
            <a:endParaRPr/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g819566bc19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1" cy="5632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"/>
          <p:cNvSpPr txBox="1">
            <a:spLocks noGrp="1"/>
          </p:cNvSpPr>
          <p:nvPr>
            <p:ph type="title"/>
          </p:nvPr>
        </p:nvSpPr>
        <p:spPr>
          <a:xfrm>
            <a:off x="470452" y="238173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10000"/>
              <a:buFont typeface="Calibri"/>
              <a:buNone/>
            </a:pPr>
            <a:r>
              <a:rPr lang="en-US" sz="10000" b="1">
                <a:solidFill>
                  <a:srgbClr val="00468D"/>
                </a:solidFill>
              </a:rPr>
              <a:t>Practice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g819566bc19_0_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00" y="-152400"/>
            <a:ext cx="5454169" cy="7010401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g819566bc19_0_7"/>
          <p:cNvSpPr txBox="1"/>
          <p:nvPr/>
        </p:nvSpPr>
        <p:spPr>
          <a:xfrm>
            <a:off x="5542275" y="2005050"/>
            <a:ext cx="3449700" cy="8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i="1">
                <a:latin typeface="Calibri"/>
                <a:ea typeface="Calibri"/>
                <a:cs typeface="Calibri"/>
                <a:sym typeface="Calibri"/>
              </a:rPr>
              <a:t>Example</a:t>
            </a:r>
            <a:endParaRPr sz="4000" i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latin typeface="Calibri"/>
                <a:ea typeface="Calibri"/>
                <a:cs typeface="Calibri"/>
                <a:sym typeface="Calibri"/>
              </a:rPr>
              <a:t>Less transparent assignment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Going full TILT</a:t>
            </a:r>
            <a:endParaRPr/>
          </a:p>
        </p:txBody>
      </p:sp>
      <p:sp>
        <p:nvSpPr>
          <p:cNvPr id="180" name="Google Shape;180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Identify a course to apply TILT.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What assignment or activity would you like to see improved?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Design the assignment or activity using TILT.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Bibliography</a:t>
            </a:r>
            <a:endParaRPr/>
          </a:p>
        </p:txBody>
      </p:sp>
      <p:sp>
        <p:nvSpPr>
          <p:cNvPr id="186" name="Google Shape;186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r>
              <a:rPr lang="en-US" sz="2500"/>
              <a:t>Winkelmes, M. “Equity of access and equity of experience in higher education.” </a:t>
            </a:r>
            <a:r>
              <a:rPr lang="en-US" sz="2500" i="1"/>
              <a:t>National Teaching and Learning Forum</a:t>
            </a:r>
            <a:r>
              <a:rPr lang="en-US" sz="2500"/>
              <a:t> 24, 2 (February 2015).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endParaRPr sz="2500"/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r>
              <a:rPr lang="en-US" sz="2500"/>
              <a:t>Winkelmes, M.; Bernacki, M.; Butler, J.; Zochowski, M.; Golanics, J.; Weavil, K. H. “A teaching intervention that increases underserved college students’ success.” </a:t>
            </a:r>
            <a:r>
              <a:rPr lang="en-US" sz="2500" i="1"/>
              <a:t>Peer Review</a:t>
            </a:r>
            <a:r>
              <a:rPr lang="en-US" sz="2500"/>
              <a:t> (winter/spring 2016), forthcoming.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endParaRPr sz="25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Thank you</a:t>
            </a:r>
            <a:endParaRPr/>
          </a:p>
        </p:txBody>
      </p:sp>
      <p:sp>
        <p:nvSpPr>
          <p:cNvPr id="192" name="Google Shape;192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b="1"/>
              <a:t>Melony Shemberger, Ed.D.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270-809-6874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mshemberger@murraystate.edu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@DrMelShemberger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Think for a minute</a:t>
            </a:r>
            <a:endParaRPr/>
          </a:p>
        </p:txBody>
      </p:sp>
      <p:sp>
        <p:nvSpPr>
          <p:cNvPr id="92" name="Google Shape;92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Describe an experience or an outcome in which you were tasked to do something new or unfamiliar.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How did you complete the task?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Were you successful?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Why?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What could have been done differently?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Thoughts on transparency</a:t>
            </a:r>
            <a:endParaRPr/>
          </a:p>
        </p:txBody>
      </p:sp>
      <p:sp>
        <p:nvSpPr>
          <p:cNvPr id="98" name="Google Shape;98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en-US" sz="4000"/>
              <a:t>What does </a:t>
            </a:r>
            <a:r>
              <a:rPr lang="en-US" sz="4000" i="1"/>
              <a:t>transparency</a:t>
            </a:r>
            <a:r>
              <a:rPr lang="en-US" sz="4000"/>
              <a:t> mean to you?</a:t>
            </a:r>
            <a:endParaRPr/>
          </a:p>
          <a:p>
            <a:pPr marL="342900" lvl="0" indent="-88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</a:pPr>
            <a:r>
              <a:rPr lang="en-US" sz="4000"/>
              <a:t>What does </a:t>
            </a:r>
            <a:r>
              <a:rPr lang="en-US" sz="4000" i="1"/>
              <a:t>transparency</a:t>
            </a:r>
            <a:r>
              <a:rPr lang="en-US" sz="4000"/>
              <a:t> look like to a student?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1330" y="1855305"/>
            <a:ext cx="6807843" cy="2277717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5"/>
          <p:cNvSpPr txBox="1"/>
          <p:nvPr/>
        </p:nvSpPr>
        <p:spPr>
          <a:xfrm>
            <a:off x="1581000" y="1157550"/>
            <a:ext cx="6030900" cy="7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 strike="noStrike" cap="none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My journey to </a:t>
            </a:r>
            <a:endParaRPr sz="36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Introduction: TILT Model</a:t>
            </a:r>
            <a:endParaRPr/>
          </a:p>
        </p:txBody>
      </p:sp>
      <p:sp>
        <p:nvSpPr>
          <p:cNvPr id="110" name="Google Shape;110;p6"/>
          <p:cNvSpPr txBox="1">
            <a:spLocks noGrp="1"/>
          </p:cNvSpPr>
          <p:nvPr>
            <p:ph type="body" idx="1"/>
          </p:nvPr>
        </p:nvSpPr>
        <p:spPr>
          <a:xfrm>
            <a:off x="457200" y="146768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b="1"/>
              <a:t>Transparency in Learning and Teaching (TILT)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Small teaching approach to enhance student learning.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Explaining to students why they are performing particular activities, such as assignments and projects.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b="1"/>
              <a:t>Purpose, task and criteria: </a:t>
            </a:r>
            <a:r>
              <a:rPr lang="en-US"/>
              <a:t>All three align to demonstrate </a:t>
            </a:r>
            <a:r>
              <a:rPr lang="en-US" i="1"/>
              <a:t>relevancy</a:t>
            </a:r>
            <a:r>
              <a:rPr lang="en-US"/>
              <a:t> to the student.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Session objectives</a:t>
            </a:r>
            <a:endParaRPr/>
          </a:p>
        </p:txBody>
      </p:sp>
      <p:sp>
        <p:nvSpPr>
          <p:cNvPr id="116" name="Google Shape;116;p7"/>
          <p:cNvSpPr txBox="1">
            <a:spLocks noGrp="1"/>
          </p:cNvSpPr>
          <p:nvPr>
            <p:ph type="body" idx="1"/>
          </p:nvPr>
        </p:nvSpPr>
        <p:spPr>
          <a:xfrm>
            <a:off x="457200" y="146768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By the end of this session, participants will be equipped to do the following:</a:t>
            </a:r>
            <a:endParaRPr sz="28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  <a:p>
            <a:pPr marL="3429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Have a draft assignment or activity to “TILT” in a course. </a:t>
            </a:r>
            <a:endParaRPr sz="2800"/>
          </a:p>
          <a:p>
            <a:pPr marL="34290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Apply TILT to design future transparent assignments.</a:t>
            </a:r>
            <a:endParaRPr sz="2800"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 sz="2800"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800" i="1"/>
              <a:t>Examples from a recent online journalism course will be provided, as well as resources.</a:t>
            </a:r>
            <a:endParaRPr sz="2800"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g819566bc19_0_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750" y="228600"/>
            <a:ext cx="9057249" cy="5612301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g819566bc19_0_13"/>
          <p:cNvSpPr txBox="1"/>
          <p:nvPr/>
        </p:nvSpPr>
        <p:spPr>
          <a:xfrm>
            <a:off x="152400" y="139750"/>
            <a:ext cx="8728800" cy="8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latin typeface="Calibri"/>
                <a:ea typeface="Calibri"/>
                <a:cs typeface="Calibri"/>
                <a:sym typeface="Calibri"/>
              </a:rPr>
              <a:t>National Standards for Quality Online Teaching, 2019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819566bc19_0_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dk2"/>
                </a:solidFill>
              </a:rPr>
              <a:t>QM Rubric (HE)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28" name="Google Shape;128;g819566bc19_0_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181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000000"/>
                </a:solidFill>
              </a:rPr>
              <a:t>Specific Review Standards from the QM Higher Education Rubric, Sixth Edition </a:t>
            </a:r>
            <a:endParaRPr sz="2600"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260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600" i="1"/>
              <a:t>Learning Activities and Learner Interaction</a:t>
            </a:r>
            <a:endParaRPr sz="2600" i="1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600"/>
              <a:t>5.1 The learning activities promote the achievement of the stated learning objectives or competencies.</a:t>
            </a:r>
            <a:endParaRPr sz="260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600"/>
              <a:t>5.2 Learning activities provide opportunities for interaction that support active learning.</a:t>
            </a:r>
            <a:endParaRPr sz="2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8D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468D"/>
                </a:solidFill>
              </a:rPr>
              <a:t>Benefits of TILT</a:t>
            </a:r>
            <a:endParaRPr/>
          </a:p>
        </p:txBody>
      </p:sp>
      <p:sp>
        <p:nvSpPr>
          <p:cNvPr id="134" name="Google Shape;134;p8"/>
          <p:cNvSpPr txBox="1">
            <a:spLocks noGrp="1"/>
          </p:cNvSpPr>
          <p:nvPr>
            <p:ph type="body" idx="1"/>
          </p:nvPr>
        </p:nvSpPr>
        <p:spPr>
          <a:xfrm>
            <a:off x="457200" y="138816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Makes learning processes explicit.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Fosters students’ confidence.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Enhances student success (Winkelmes et al., </a:t>
            </a:r>
            <a:r>
              <a:rPr lang="en-US" i="1"/>
              <a:t>Peer Review</a:t>
            </a:r>
            <a:r>
              <a:rPr lang="en-US"/>
              <a:t>, spring 2016).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Boosts student retention rates (Winkelmes, Calkins, Ke, forthcoming).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Helps the faculty member to think more intentionally about the activities assigned.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002100"/>
      </a:dk1>
      <a:lt1>
        <a:srgbClr val="FFFFFF"/>
      </a:lt1>
      <a:dk2>
        <a:srgbClr val="1F497D"/>
      </a:dk2>
      <a:lt2>
        <a:srgbClr val="EEECE1"/>
      </a:lt2>
      <a:accent1>
        <a:srgbClr val="005EBD"/>
      </a:accent1>
      <a:accent2>
        <a:srgbClr val="FF45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561</Words>
  <Application>Microsoft Macintosh PowerPoint</Application>
  <PresentationFormat>On-screen Show (4:3)</PresentationFormat>
  <Paragraphs>76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Designing Learning That Promotes Transparency &amp; Student Success:  Applying the TILT (Transparency in Learning &amp; Teaching) Model</vt:lpstr>
      <vt:lpstr>Think for a minute</vt:lpstr>
      <vt:lpstr>Thoughts on transparency</vt:lpstr>
      <vt:lpstr>PowerPoint Presentation</vt:lpstr>
      <vt:lpstr>Introduction: TILT Model</vt:lpstr>
      <vt:lpstr>Session objectives</vt:lpstr>
      <vt:lpstr>PowerPoint Presentation</vt:lpstr>
      <vt:lpstr>QM Rubric (HE)</vt:lpstr>
      <vt:lpstr>Benefits of TILT</vt:lpstr>
      <vt:lpstr>Purpose</vt:lpstr>
      <vt:lpstr>Task</vt:lpstr>
      <vt:lpstr>Criteria for success</vt:lpstr>
      <vt:lpstr>Other tips</vt:lpstr>
      <vt:lpstr>PowerPoint Presentation</vt:lpstr>
      <vt:lpstr>Practice</vt:lpstr>
      <vt:lpstr>PowerPoint Presentation</vt:lpstr>
      <vt:lpstr>Going full TILT</vt:lpstr>
      <vt:lpstr>Bibliography</vt:lpstr>
      <vt:lpstr>Thank you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Learning That Promotes Transparency &amp; Student Success:  Applying the TILT (Transparency in Learning &amp; Teaching) Model</dc:title>
  <dc:creator>Microsoft Office User</dc:creator>
  <cp:lastModifiedBy>Microsoft Office User</cp:lastModifiedBy>
  <cp:revision>1</cp:revision>
  <dcterms:created xsi:type="dcterms:W3CDTF">2019-09-08T22:48:42Z</dcterms:created>
  <dcterms:modified xsi:type="dcterms:W3CDTF">2020-03-18T02:26:05Z</dcterms:modified>
</cp:coreProperties>
</file>