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 id="2147483660" r:id="rId3"/>
  </p:sldMasterIdLst>
  <p:notesMasterIdLst>
    <p:notesMasterId r:id="rId20"/>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Lst>
  <p:sldSz cx="9144000" cy="5143500" type="screen16x9"/>
  <p:notesSz cx="6858000" cy="9144000"/>
  <p:embeddedFontLst>
    <p:embeddedFont>
      <p:font typeface="Lato" panose="020F0502020204030203" pitchFamily="34" charset="0"/>
      <p:regular r:id="rId21"/>
      <p:bold r:id="rId22"/>
      <p:italic r:id="rId23"/>
      <p:boldItalic r:id="rId24"/>
    </p:embeddedFont>
    <p:embeddedFont>
      <p:font typeface="Trebuchet MS" panose="020B060302020202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hjH4xLZwNywXraikk2Eb9YmIq4/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A4ACB3-504E-4F39-BFDD-2220F9FE0837}">
  <a:tblStyle styleId="{59A4ACB3-504E-4F39-BFDD-2220F9FE083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520" y="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font" Target="fonts/font1.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 name="Google Shape;6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9d8faea70a_0_2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endParaRPr>
              <a:solidFill>
                <a:schemeClr val="dk1"/>
              </a:solidFill>
            </a:endParaRPr>
          </a:p>
          <a:p>
            <a:pPr marL="0" lvl="0" indent="0" algn="l" rtl="0">
              <a:spcBef>
                <a:spcPts val="0"/>
              </a:spcBef>
              <a:spcAft>
                <a:spcPts val="0"/>
              </a:spcAft>
              <a:buNone/>
            </a:pPr>
            <a:endParaRPr/>
          </a:p>
        </p:txBody>
      </p:sp>
      <p:sp>
        <p:nvSpPr>
          <p:cNvPr id="131" name="Google Shape;131;g39d8faea70a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9d8faea70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g39d8faea70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9d8faea70a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We recently added a Wellness </a:t>
            </a:r>
            <a:endParaRPr/>
          </a:p>
        </p:txBody>
      </p:sp>
      <p:sp>
        <p:nvSpPr>
          <p:cNvPr id="145" name="Google Shape;145;g39d8faea70a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9d8faea70a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2" name="Google Shape;152;g39d8faea70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9d9f2efd32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9" name="Google Shape;159;g39d9f2efd3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9d9f2efd32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5" name="Google Shape;165;g39d9f2efd3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1" name="Google Shape;17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1" name="Google Shape;7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9" name="Google Shape;7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9d8faea70a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5" name="Google Shape;85;g39d8faea70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9d8faea70a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g39d8faea70a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Our top undergraduate majors are Health and Human Sciences and Organizational Administration; Our top Masters degree is Organizational, Policy, Governance and Administration; It is also our top doctoral program. </a:t>
            </a:r>
            <a:endParaRPr/>
          </a:p>
        </p:txBody>
      </p:sp>
      <p:sp>
        <p:nvSpPr>
          <p:cNvPr id="94" name="Google Shape;94;g39d8faea70a_0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9d8faea70a_0_12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This principle has guided us to go above and beyond for students and to continue to advocate for tools, resources, and changes needed to give our students what they need to achieve their personal, academic, and professional goals</a:t>
            </a:r>
            <a:endParaRPr/>
          </a:p>
        </p:txBody>
      </p:sp>
      <p:sp>
        <p:nvSpPr>
          <p:cNvPr id="100" name="Google Shape;100;g39d8faea70a_0_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9d8faea70a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Font typeface="Arial"/>
              <a:buNone/>
            </a:pPr>
            <a:endParaRPr/>
          </a:p>
        </p:txBody>
      </p:sp>
      <p:sp>
        <p:nvSpPr>
          <p:cNvPr id="109" name="Google Shape;109;g39d8faea70a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9d8faea70a_0_2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39d8faea70a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Two approaches to secure feedback</a:t>
            </a:r>
            <a:endParaRPr/>
          </a:p>
          <a:p>
            <a:pPr marL="0" lvl="0" indent="0" algn="l" rtl="0">
              <a:spcBef>
                <a:spcPts val="0"/>
              </a:spcBef>
              <a:spcAft>
                <a:spcPts val="0"/>
              </a:spcAft>
              <a:buNone/>
            </a:pPr>
            <a:r>
              <a:rPr lang="en-US"/>
              <a:t>Tight timeline April-August</a:t>
            </a:r>
            <a:endParaRPr/>
          </a:p>
          <a:p>
            <a:pPr marL="0" lvl="0" indent="0" algn="l" rtl="0">
              <a:spcBef>
                <a:spcPts val="0"/>
              </a:spcBef>
              <a:spcAft>
                <a:spcPts val="0"/>
              </a:spcAft>
              <a:buNone/>
            </a:pPr>
            <a:r>
              <a:rPr lang="en-US"/>
              <a:t>CICS is a small academic unit-Dean’s Office; Student Success, Communication &amp; Marketing and Admissions, Enrollment and Partnerships</a:t>
            </a:r>
            <a:endParaRPr/>
          </a:p>
          <a:p>
            <a:pPr marL="0" lvl="0" indent="0" algn="l" rtl="0">
              <a:spcBef>
                <a:spcPts val="0"/>
              </a:spcBef>
              <a:spcAft>
                <a:spcPts val="0"/>
              </a:spcAft>
              <a:buNone/>
            </a:pPr>
            <a:r>
              <a:rPr lang="en-US"/>
              <a:t>Some of our staff also teach</a:t>
            </a:r>
            <a:endParaRPr/>
          </a:p>
          <a:p>
            <a:pPr marL="0" lvl="0" indent="0" algn="l" rtl="0">
              <a:spcBef>
                <a:spcPts val="0"/>
              </a:spcBef>
              <a:spcAft>
                <a:spcPts val="0"/>
              </a:spcAft>
              <a:buNone/>
            </a:pPr>
            <a:r>
              <a:rPr lang="en-US"/>
              <a:t>No ID</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9d8faea70a_0_2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endParaRPr>
              <a:solidFill>
                <a:schemeClr val="dk1"/>
              </a:solidFill>
            </a:endParaRPr>
          </a:p>
          <a:p>
            <a:pPr marL="0" lvl="0" indent="0" algn="l" rtl="0">
              <a:spcBef>
                <a:spcPts val="0"/>
              </a:spcBef>
              <a:spcAft>
                <a:spcPts val="0"/>
              </a:spcAft>
              <a:buNone/>
            </a:pPr>
            <a:r>
              <a:rPr lang="en-US"/>
              <a:t>What standards could have the greatest impact on our students</a:t>
            </a:r>
            <a:endParaRPr/>
          </a:p>
          <a:p>
            <a:pPr marL="0" lvl="0" indent="0" algn="l" rtl="0">
              <a:spcBef>
                <a:spcPts val="0"/>
              </a:spcBef>
              <a:spcAft>
                <a:spcPts val="0"/>
              </a:spcAft>
              <a:buNone/>
            </a:pPr>
            <a:r>
              <a:rPr lang="en-US"/>
              <a:t>GS 1: 1.1; 1.2; 1.3;1.6; 1.7; 1.8 &amp; 1.9</a:t>
            </a:r>
            <a:endParaRPr/>
          </a:p>
          <a:p>
            <a:pPr marL="0" lvl="0" indent="0" algn="l" rtl="0">
              <a:spcBef>
                <a:spcPts val="0"/>
              </a:spcBef>
              <a:spcAft>
                <a:spcPts val="0"/>
              </a:spcAft>
              <a:buNone/>
            </a:pPr>
            <a:r>
              <a:rPr lang="en-US"/>
              <a:t>GS 5:  5.3; 5.4;</a:t>
            </a:r>
            <a:endParaRPr/>
          </a:p>
          <a:p>
            <a:pPr marL="0" lvl="0" indent="0" algn="l" rtl="0">
              <a:spcBef>
                <a:spcPts val="0"/>
              </a:spcBef>
              <a:spcAft>
                <a:spcPts val="0"/>
              </a:spcAft>
              <a:buNone/>
            </a:pPr>
            <a:r>
              <a:rPr lang="en-US"/>
              <a:t>GS 7 : 7.1; 7.3; 7.4</a:t>
            </a:r>
            <a:endParaRPr/>
          </a:p>
          <a:p>
            <a:pPr marL="0" lvl="0" indent="0" algn="l" rtl="0">
              <a:spcBef>
                <a:spcPts val="0"/>
              </a:spcBef>
              <a:spcAft>
                <a:spcPts val="0"/>
              </a:spcAft>
              <a:buNone/>
            </a:pPr>
            <a:r>
              <a:rPr lang="en-US"/>
              <a:t>GS 8:  8.1; 8.2</a:t>
            </a:r>
            <a:endParaRPr/>
          </a:p>
        </p:txBody>
      </p:sp>
      <p:sp>
        <p:nvSpPr>
          <p:cNvPr id="124" name="Google Shape;124;g39d8faea70a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M Regional Title Slide" type="title">
  <p:cSld name="TITLE">
    <p:spTree>
      <p:nvGrpSpPr>
        <p:cNvPr id="1" name="Shape 10"/>
        <p:cNvGrpSpPr/>
        <p:nvPr/>
      </p:nvGrpSpPr>
      <p:grpSpPr>
        <a:xfrm>
          <a:off x="0" y="0"/>
          <a:ext cx="0" cy="0"/>
          <a:chOff x="0" y="0"/>
          <a:chExt cx="0" cy="0"/>
        </a:xfrm>
      </p:grpSpPr>
      <p:sp>
        <p:nvSpPr>
          <p:cNvPr id="11" name="Google Shape;11;p6"/>
          <p:cNvSpPr txBox="1">
            <a:spLocks noGrp="1"/>
          </p:cNvSpPr>
          <p:nvPr>
            <p:ph type="ctrTitle"/>
          </p:nvPr>
        </p:nvSpPr>
        <p:spPr>
          <a:xfrm>
            <a:off x="685800" y="2073846"/>
            <a:ext cx="7772400" cy="910807"/>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accent1"/>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9pPr>
          </a:lstStyle>
          <a:p>
            <a:endParaRPr/>
          </a:p>
        </p:txBody>
      </p:sp>
      <p:sp>
        <p:nvSpPr>
          <p:cNvPr id="12" name="Google Shape;12;p6"/>
          <p:cNvSpPr txBox="1">
            <a:spLocks noGrp="1"/>
          </p:cNvSpPr>
          <p:nvPr>
            <p:ph type="subTitle" idx="1"/>
          </p:nvPr>
        </p:nvSpPr>
        <p:spPr>
          <a:xfrm>
            <a:off x="1371600" y="3131855"/>
            <a:ext cx="6400800" cy="631104"/>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600"/>
              </a:spcBef>
              <a:spcAft>
                <a:spcPts val="0"/>
              </a:spcAft>
              <a:buClr>
                <a:schemeClr val="accent5"/>
              </a:buClr>
              <a:buSzPts val="3000"/>
              <a:buFont typeface="Arial"/>
              <a:buNone/>
              <a:defRPr sz="3000" b="0" i="0" u="none" strike="noStrike" cap="none">
                <a:solidFill>
                  <a:schemeClr val="accent5"/>
                </a:solidFill>
                <a:latin typeface="Trebuchet MS"/>
                <a:ea typeface="Trebuchet MS"/>
                <a:cs typeface="Trebuchet MS"/>
                <a:sym typeface="Trebuchet MS"/>
              </a:defRPr>
            </a:lvl1pPr>
            <a:lvl2pPr marR="0" lvl="1"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Trebuchet MS"/>
                <a:ea typeface="Trebuchet MS"/>
                <a:cs typeface="Trebuchet MS"/>
                <a:sym typeface="Trebuchet MS"/>
              </a:defRPr>
            </a:lvl2pPr>
            <a:lvl3pPr marR="0" lvl="2"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Trebuchet MS"/>
                <a:ea typeface="Trebuchet MS"/>
                <a:cs typeface="Trebuchet MS"/>
                <a:sym typeface="Trebuchet MS"/>
              </a:defRPr>
            </a:lvl3pPr>
            <a:lvl4pPr marR="0" lvl="3"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4pPr>
            <a:lvl5pPr marR="0" lvl="4"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2"/>
        <p:cNvGrpSpPr/>
        <p:nvPr/>
      </p:nvGrpSpPr>
      <p:grpSpPr>
        <a:xfrm>
          <a:off x="0" y="0"/>
          <a:ext cx="0" cy="0"/>
          <a:chOff x="0" y="0"/>
          <a:chExt cx="0" cy="0"/>
        </a:xfrm>
      </p:grpSpPr>
      <p:sp>
        <p:nvSpPr>
          <p:cNvPr id="53" name="Google Shape;53;p18"/>
          <p:cNvSpPr txBox="1">
            <a:spLocks noGrp="1"/>
          </p:cNvSpPr>
          <p:nvPr>
            <p:ph type="title"/>
          </p:nvPr>
        </p:nvSpPr>
        <p:spPr>
          <a:xfrm>
            <a:off x="1792288" y="3490004"/>
            <a:ext cx="5486400" cy="425054"/>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4" name="Google Shape;54;p18"/>
          <p:cNvSpPr>
            <a:spLocks noGrp="1"/>
          </p:cNvSpPr>
          <p:nvPr>
            <p:ph type="pic" idx="2"/>
          </p:nvPr>
        </p:nvSpPr>
        <p:spPr>
          <a:xfrm>
            <a:off x="1792288" y="349135"/>
            <a:ext cx="5486400" cy="3086100"/>
          </a:xfrm>
          <a:prstGeom prst="rect">
            <a:avLst/>
          </a:prstGeom>
          <a:noFill/>
          <a:ln>
            <a:noFill/>
          </a:ln>
        </p:spPr>
      </p:sp>
      <p:sp>
        <p:nvSpPr>
          <p:cNvPr id="55" name="Google Shape;55;p18"/>
          <p:cNvSpPr txBox="1">
            <a:spLocks noGrp="1"/>
          </p:cNvSpPr>
          <p:nvPr>
            <p:ph type="body" idx="1"/>
          </p:nvPr>
        </p:nvSpPr>
        <p:spPr>
          <a:xfrm>
            <a:off x="1792288" y="3915057"/>
            <a:ext cx="5486400" cy="32911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810"/>
              <a:buNone/>
              <a:defRPr sz="900"/>
            </a:lvl4pPr>
            <a:lvl5pPr marL="2286000" lvl="4" indent="-228600" algn="l">
              <a:lnSpc>
                <a:spcPct val="100000"/>
              </a:lnSpc>
              <a:spcBef>
                <a:spcPts val="180"/>
              </a:spcBef>
              <a:spcAft>
                <a:spcPts val="0"/>
              </a:spcAft>
              <a:buClr>
                <a:schemeClr val="dk1"/>
              </a:buClr>
              <a:buSzPts val="72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title">
  <p:cSld name="TITLE">
    <p:spTree>
      <p:nvGrpSpPr>
        <p:cNvPr id="1" name="Shape 60"/>
        <p:cNvGrpSpPr/>
        <p:nvPr/>
      </p:nvGrpSpPr>
      <p:grpSpPr>
        <a:xfrm>
          <a:off x="0" y="0"/>
          <a:ext cx="0" cy="0"/>
          <a:chOff x="0" y="0"/>
          <a:chExt cx="0" cy="0"/>
        </a:xfrm>
      </p:grpSpPr>
      <p:sp>
        <p:nvSpPr>
          <p:cNvPr id="61" name="Google Shape;61;p11"/>
          <p:cNvSpPr txBox="1">
            <a:spLocks noGrp="1"/>
          </p:cNvSpPr>
          <p:nvPr>
            <p:ph type="ctrTitle"/>
          </p:nvPr>
        </p:nvSpPr>
        <p:spPr>
          <a:xfrm>
            <a:off x="685800" y="2065867"/>
            <a:ext cx="7772400" cy="1521391"/>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9pPr>
          </a:lstStyle>
          <a:p>
            <a:endParaRPr/>
          </a:p>
        </p:txBody>
      </p:sp>
      <p:sp>
        <p:nvSpPr>
          <p:cNvPr id="62" name="Google Shape;62;p11"/>
          <p:cNvSpPr txBox="1">
            <a:spLocks noGrp="1"/>
          </p:cNvSpPr>
          <p:nvPr>
            <p:ph type="subTitle" idx="1"/>
          </p:nvPr>
        </p:nvSpPr>
        <p:spPr>
          <a:xfrm>
            <a:off x="1371600" y="3734460"/>
            <a:ext cx="6400800" cy="631104"/>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600"/>
              </a:spcBef>
              <a:spcAft>
                <a:spcPts val="0"/>
              </a:spcAft>
              <a:buClr>
                <a:schemeClr val="lt1"/>
              </a:buClr>
              <a:buSzPts val="3000"/>
              <a:buFont typeface="Arial"/>
              <a:buNone/>
              <a:defRPr sz="3000" b="0" i="0" u="none" strike="noStrike" cap="none">
                <a:solidFill>
                  <a:schemeClr val="lt1"/>
                </a:solidFill>
                <a:latin typeface="Trebuchet MS"/>
                <a:ea typeface="Trebuchet MS"/>
                <a:cs typeface="Trebuchet MS"/>
                <a:sym typeface="Trebuchet MS"/>
              </a:defRPr>
            </a:lvl1pPr>
            <a:lvl2pPr marR="0" lvl="1"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Trebuchet MS"/>
                <a:ea typeface="Trebuchet MS"/>
                <a:cs typeface="Trebuchet MS"/>
                <a:sym typeface="Trebuchet MS"/>
              </a:defRPr>
            </a:lvl2pPr>
            <a:lvl3pPr marR="0" lvl="2"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Trebuchet MS"/>
                <a:ea typeface="Trebuchet MS"/>
                <a:cs typeface="Trebuchet MS"/>
                <a:sym typeface="Trebuchet MS"/>
              </a:defRPr>
            </a:lvl3pPr>
            <a:lvl4pPr marR="0" lvl="3"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4pPr>
            <a:lvl5pPr marR="0" lvl="4"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ckground slide">
  <p:cSld name="Background slide">
    <p:bg>
      <p:bgPr>
        <a:blipFill>
          <a:blip r:embed="rId2">
            <a:alphaModFix/>
          </a:blip>
          <a:stretch>
            <a:fillRect/>
          </a:stretch>
        </a:blipFill>
        <a:effectLst/>
      </p:bgPr>
    </p:bg>
    <p:spTree>
      <p:nvGrpSpPr>
        <p:cNvPr id="1" name="Shape 1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M Regional Title with images">
  <p:cSld name="QM Regional Title with images">
    <p:spTree>
      <p:nvGrpSpPr>
        <p:cNvPr id="1" name="Shape 14"/>
        <p:cNvGrpSpPr/>
        <p:nvPr/>
      </p:nvGrpSpPr>
      <p:grpSpPr>
        <a:xfrm>
          <a:off x="0" y="0"/>
          <a:ext cx="0" cy="0"/>
          <a:chOff x="0" y="0"/>
          <a:chExt cx="0" cy="0"/>
        </a:xfrm>
      </p:grpSpPr>
      <p:sp>
        <p:nvSpPr>
          <p:cNvPr id="15" name="Google Shape;15;p12"/>
          <p:cNvSpPr>
            <a:spLocks noGrp="1"/>
          </p:cNvSpPr>
          <p:nvPr>
            <p:ph type="pic" idx="2"/>
          </p:nvPr>
        </p:nvSpPr>
        <p:spPr>
          <a:xfrm>
            <a:off x="3645208" y="1832578"/>
            <a:ext cx="2028763" cy="1851944"/>
          </a:xfrm>
          <a:prstGeom prst="rect">
            <a:avLst/>
          </a:prstGeom>
          <a:noFill/>
          <a:ln>
            <a:noFill/>
          </a:ln>
        </p:spPr>
      </p:sp>
      <p:sp>
        <p:nvSpPr>
          <p:cNvPr id="16" name="Google Shape;16;p12"/>
          <p:cNvSpPr>
            <a:spLocks noGrp="1"/>
          </p:cNvSpPr>
          <p:nvPr>
            <p:ph type="pic" idx="3"/>
          </p:nvPr>
        </p:nvSpPr>
        <p:spPr>
          <a:xfrm>
            <a:off x="752523" y="1832578"/>
            <a:ext cx="2028763" cy="1851944"/>
          </a:xfrm>
          <a:prstGeom prst="rect">
            <a:avLst/>
          </a:prstGeom>
          <a:noFill/>
          <a:ln>
            <a:noFill/>
          </a:ln>
        </p:spPr>
      </p:sp>
      <p:sp>
        <p:nvSpPr>
          <p:cNvPr id="17" name="Google Shape;17;p12"/>
          <p:cNvSpPr>
            <a:spLocks noGrp="1"/>
          </p:cNvSpPr>
          <p:nvPr>
            <p:ph type="pic" idx="4"/>
          </p:nvPr>
        </p:nvSpPr>
        <p:spPr>
          <a:xfrm>
            <a:off x="6455580" y="1832578"/>
            <a:ext cx="2028763" cy="1851944"/>
          </a:xfrm>
          <a:prstGeom prst="rect">
            <a:avLst/>
          </a:prstGeom>
          <a:noFill/>
          <a:ln>
            <a:noFill/>
          </a:ln>
        </p:spPr>
      </p:sp>
      <p:sp>
        <p:nvSpPr>
          <p:cNvPr id="18" name="Google Shape;18;p12"/>
          <p:cNvSpPr txBox="1">
            <a:spLocks noGrp="1"/>
          </p:cNvSpPr>
          <p:nvPr>
            <p:ph type="body" idx="1"/>
          </p:nvPr>
        </p:nvSpPr>
        <p:spPr>
          <a:xfrm>
            <a:off x="752475" y="3800475"/>
            <a:ext cx="2028825" cy="609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19" name="Google Shape;19;p12"/>
          <p:cNvSpPr txBox="1">
            <a:spLocks noGrp="1"/>
          </p:cNvSpPr>
          <p:nvPr>
            <p:ph type="body" idx="5"/>
          </p:nvPr>
        </p:nvSpPr>
        <p:spPr>
          <a:xfrm>
            <a:off x="3637915" y="3800475"/>
            <a:ext cx="2028825" cy="609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20" name="Google Shape;20;p12"/>
          <p:cNvSpPr txBox="1">
            <a:spLocks noGrp="1"/>
          </p:cNvSpPr>
          <p:nvPr>
            <p:ph type="body" idx="6"/>
          </p:nvPr>
        </p:nvSpPr>
        <p:spPr>
          <a:xfrm>
            <a:off x="6462395" y="3800475"/>
            <a:ext cx="2028825" cy="609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9"/>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0" name="Google Shape;30;p9"/>
          <p:cNvSpPr txBox="1">
            <a:spLocks noGrp="1"/>
          </p:cNvSpPr>
          <p:nvPr>
            <p:ph type="body" idx="1"/>
          </p:nvPr>
        </p:nvSpPr>
        <p:spPr>
          <a:xfrm>
            <a:off x="457200" y="1200150"/>
            <a:ext cx="8229600" cy="30829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Clr>
                <a:schemeClr val="dk1"/>
              </a:buClr>
              <a:buSzPts val="1800"/>
              <a:buNone/>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o"/>
              <a:defRPr/>
            </a:lvl3pPr>
            <a:lvl4pPr marL="1828800" lvl="3" indent="-331469" algn="l">
              <a:lnSpc>
                <a:spcPct val="100000"/>
              </a:lnSpc>
              <a:spcBef>
                <a:spcPts val="360"/>
              </a:spcBef>
              <a:spcAft>
                <a:spcPts val="0"/>
              </a:spcAft>
              <a:buClr>
                <a:schemeClr val="dk1"/>
              </a:buClr>
              <a:buSzPts val="1620"/>
              <a:buChar char="•"/>
              <a:defRPr/>
            </a:lvl4pPr>
            <a:lvl5pPr marL="2286000" lvl="4" indent="-320039" algn="l">
              <a:lnSpc>
                <a:spcPct val="100000"/>
              </a:lnSpc>
              <a:spcBef>
                <a:spcPts val="360"/>
              </a:spcBef>
              <a:spcAft>
                <a:spcPts val="0"/>
              </a:spcAft>
              <a:buClr>
                <a:schemeClr val="dk1"/>
              </a:buClr>
              <a:buSzPts val="144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ubsection Title slide">
  <p:cSld name="Subsection Title slide">
    <p:spTree>
      <p:nvGrpSpPr>
        <p:cNvPr id="1" name="Shape 31"/>
        <p:cNvGrpSpPr/>
        <p:nvPr/>
      </p:nvGrpSpPr>
      <p:grpSpPr>
        <a:xfrm>
          <a:off x="0" y="0"/>
          <a:ext cx="0" cy="0"/>
          <a:chOff x="0" y="0"/>
          <a:chExt cx="0" cy="0"/>
        </a:xfrm>
      </p:grpSpPr>
      <p:sp>
        <p:nvSpPr>
          <p:cNvPr id="32" name="Google Shape;32;p13"/>
          <p:cNvSpPr txBox="1">
            <a:spLocks noGrp="1"/>
          </p:cNvSpPr>
          <p:nvPr>
            <p:ph type="title"/>
          </p:nvPr>
        </p:nvSpPr>
        <p:spPr>
          <a:xfrm>
            <a:off x="457200" y="790575"/>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3" name="Google Shape;33;p13"/>
          <p:cNvSpPr txBox="1">
            <a:spLocks noGrp="1"/>
          </p:cNvSpPr>
          <p:nvPr>
            <p:ph type="subTitle" idx="1"/>
          </p:nvPr>
        </p:nvSpPr>
        <p:spPr>
          <a:xfrm>
            <a:off x="1371600" y="1938055"/>
            <a:ext cx="6400800" cy="631104"/>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00"/>
              </a:spcBef>
              <a:spcAft>
                <a:spcPts val="0"/>
              </a:spcAft>
              <a:buClr>
                <a:schemeClr val="dk1"/>
              </a:buClr>
              <a:buSzPts val="3000"/>
              <a:buNone/>
              <a:defRPr sz="3000">
                <a:solidFill>
                  <a:schemeClr val="dk1"/>
                </a:solidFill>
                <a:latin typeface="Lato"/>
                <a:ea typeface="Lato"/>
                <a:cs typeface="Lato"/>
                <a:sym typeface="Lato"/>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1800"/>
              <a:buNone/>
              <a:defRPr>
                <a:solidFill>
                  <a:srgbClr val="888888"/>
                </a:solidFill>
              </a:defRPr>
            </a:lvl4pPr>
            <a:lvl5pPr lvl="4" algn="ctr">
              <a:lnSpc>
                <a:spcPct val="100000"/>
              </a:lnSpc>
              <a:spcBef>
                <a:spcPts val="400"/>
              </a:spcBef>
              <a:spcAft>
                <a:spcPts val="0"/>
              </a:spcAft>
              <a:buClr>
                <a:srgbClr val="888888"/>
              </a:buClr>
              <a:buSzPts val="16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mage with description">
  <p:cSld name="Image with description">
    <p:spTree>
      <p:nvGrpSpPr>
        <p:cNvPr id="1" name="Shape 34"/>
        <p:cNvGrpSpPr/>
        <p:nvPr/>
      </p:nvGrpSpPr>
      <p:grpSpPr>
        <a:xfrm>
          <a:off x="0" y="0"/>
          <a:ext cx="0" cy="0"/>
          <a:chOff x="0" y="0"/>
          <a:chExt cx="0" cy="0"/>
        </a:xfrm>
      </p:grpSpPr>
      <p:sp>
        <p:nvSpPr>
          <p:cNvPr id="35" name="Google Shape;35;p14"/>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6" name="Google Shape;36;p14"/>
          <p:cNvSpPr txBox="1">
            <a:spLocks noGrp="1"/>
          </p:cNvSpPr>
          <p:nvPr>
            <p:ph type="body" idx="1"/>
          </p:nvPr>
        </p:nvSpPr>
        <p:spPr>
          <a:xfrm>
            <a:off x="4539049" y="1063626"/>
            <a:ext cx="4147751" cy="326732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80"/>
              </a:spcBef>
              <a:spcAft>
                <a:spcPts val="0"/>
              </a:spcAft>
              <a:buClr>
                <a:schemeClr val="dk1"/>
              </a:buClr>
              <a:buSzPts val="2400"/>
              <a:buNone/>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o"/>
              <a:defRPr sz="1800"/>
            </a:lvl3pPr>
            <a:lvl4pPr marL="1828800" lvl="3" indent="-320039" algn="l">
              <a:lnSpc>
                <a:spcPct val="100000"/>
              </a:lnSpc>
              <a:spcBef>
                <a:spcPts val="320"/>
              </a:spcBef>
              <a:spcAft>
                <a:spcPts val="0"/>
              </a:spcAft>
              <a:buClr>
                <a:schemeClr val="dk1"/>
              </a:buClr>
              <a:buSzPts val="1440"/>
              <a:buChar char="•"/>
              <a:defRPr sz="1600"/>
            </a:lvl4pPr>
            <a:lvl5pPr marL="2286000" lvl="4" indent="-309879" algn="l">
              <a:lnSpc>
                <a:spcPct val="100000"/>
              </a:lnSpc>
              <a:spcBef>
                <a:spcPts val="320"/>
              </a:spcBef>
              <a:spcAft>
                <a:spcPts val="0"/>
              </a:spcAft>
              <a:buClr>
                <a:schemeClr val="dk1"/>
              </a:buClr>
              <a:buSzPts val="128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7" name="Google Shape;37;p14"/>
          <p:cNvSpPr>
            <a:spLocks noGrp="1"/>
          </p:cNvSpPr>
          <p:nvPr>
            <p:ph type="pic" idx="2"/>
          </p:nvPr>
        </p:nvSpPr>
        <p:spPr>
          <a:xfrm>
            <a:off x="457200" y="1063625"/>
            <a:ext cx="3785286" cy="3203575"/>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8"/>
        <p:cNvGrpSpPr/>
        <p:nvPr/>
      </p:nvGrpSpPr>
      <p:grpSpPr>
        <a:xfrm>
          <a:off x="0" y="0"/>
          <a:ext cx="0" cy="0"/>
          <a:chOff x="0" y="0"/>
          <a:chExt cx="0" cy="0"/>
        </a:xfrm>
      </p:grpSpPr>
      <p:sp>
        <p:nvSpPr>
          <p:cNvPr id="39" name="Google Shape;39;p15"/>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0" name="Google Shape;40;p15"/>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None/>
              <a:defRPr sz="20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440"/>
              <a:buNone/>
              <a:defRPr sz="1600" b="1"/>
            </a:lvl4pPr>
            <a:lvl5pPr marL="2286000" lvl="4" indent="-228600" algn="l">
              <a:lnSpc>
                <a:spcPct val="100000"/>
              </a:lnSpc>
              <a:spcBef>
                <a:spcPts val="320"/>
              </a:spcBef>
              <a:spcAft>
                <a:spcPts val="0"/>
              </a:spcAft>
              <a:buClr>
                <a:schemeClr val="dk1"/>
              </a:buClr>
              <a:buSzPts val="128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1" name="Google Shape;41;p15"/>
          <p:cNvSpPr txBox="1">
            <a:spLocks noGrp="1"/>
          </p:cNvSpPr>
          <p:nvPr>
            <p:ph type="body" idx="2"/>
          </p:nvPr>
        </p:nvSpPr>
        <p:spPr>
          <a:xfrm>
            <a:off x="4645026"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None/>
              <a:defRPr sz="20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440"/>
              <a:buNone/>
              <a:defRPr sz="1600" b="1"/>
            </a:lvl4pPr>
            <a:lvl5pPr marL="2286000" lvl="4" indent="-228600" algn="l">
              <a:lnSpc>
                <a:spcPct val="100000"/>
              </a:lnSpc>
              <a:spcBef>
                <a:spcPts val="320"/>
              </a:spcBef>
              <a:spcAft>
                <a:spcPts val="0"/>
              </a:spcAft>
              <a:buClr>
                <a:schemeClr val="dk1"/>
              </a:buClr>
              <a:buSzPts val="128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2" name="Google Shape;42;p15"/>
          <p:cNvSpPr txBox="1">
            <a:spLocks noGrp="1"/>
          </p:cNvSpPr>
          <p:nvPr>
            <p:ph type="body" idx="3"/>
          </p:nvPr>
        </p:nvSpPr>
        <p:spPr>
          <a:xfrm>
            <a:off x="455613" y="1631156"/>
            <a:ext cx="4041775" cy="269979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00"/>
              </a:spcBef>
              <a:spcAft>
                <a:spcPts val="0"/>
              </a:spcAft>
              <a:buClr>
                <a:schemeClr val="dk1"/>
              </a:buClr>
              <a:buSzPts val="2000"/>
              <a:buNone/>
              <a:defRPr sz="20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o"/>
              <a:defRPr sz="1800"/>
            </a:lvl3pPr>
            <a:lvl4pPr marL="1828800" lvl="3" indent="-320039" algn="l">
              <a:lnSpc>
                <a:spcPct val="100000"/>
              </a:lnSpc>
              <a:spcBef>
                <a:spcPts val="320"/>
              </a:spcBef>
              <a:spcAft>
                <a:spcPts val="0"/>
              </a:spcAft>
              <a:buClr>
                <a:schemeClr val="dk1"/>
              </a:buClr>
              <a:buSzPts val="1440"/>
              <a:buChar char="•"/>
              <a:defRPr sz="1600"/>
            </a:lvl4pPr>
            <a:lvl5pPr marL="2286000" lvl="4" indent="-309879" algn="l">
              <a:lnSpc>
                <a:spcPct val="100000"/>
              </a:lnSpc>
              <a:spcBef>
                <a:spcPts val="320"/>
              </a:spcBef>
              <a:spcAft>
                <a:spcPts val="0"/>
              </a:spcAft>
              <a:buClr>
                <a:schemeClr val="dk1"/>
              </a:buClr>
              <a:buSzPts val="128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3" name="Google Shape;43;p15"/>
          <p:cNvSpPr txBox="1">
            <a:spLocks noGrp="1"/>
          </p:cNvSpPr>
          <p:nvPr>
            <p:ph type="body" idx="4"/>
          </p:nvPr>
        </p:nvSpPr>
        <p:spPr>
          <a:xfrm>
            <a:off x="4653145" y="1631156"/>
            <a:ext cx="4041775" cy="269979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00"/>
              </a:spcBef>
              <a:spcAft>
                <a:spcPts val="0"/>
              </a:spcAft>
              <a:buClr>
                <a:schemeClr val="dk1"/>
              </a:buClr>
              <a:buSzPts val="2000"/>
              <a:buNone/>
              <a:defRPr sz="20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o"/>
              <a:defRPr sz="1800"/>
            </a:lvl3pPr>
            <a:lvl4pPr marL="1828800" lvl="3" indent="-320039" algn="l">
              <a:lnSpc>
                <a:spcPct val="100000"/>
              </a:lnSpc>
              <a:spcBef>
                <a:spcPts val="320"/>
              </a:spcBef>
              <a:spcAft>
                <a:spcPts val="0"/>
              </a:spcAft>
              <a:buClr>
                <a:schemeClr val="dk1"/>
              </a:buClr>
              <a:buSzPts val="1440"/>
              <a:buChar char="•"/>
              <a:defRPr sz="1600"/>
            </a:lvl4pPr>
            <a:lvl5pPr marL="2286000" lvl="4" indent="-309879" algn="l">
              <a:lnSpc>
                <a:spcPct val="100000"/>
              </a:lnSpc>
              <a:spcBef>
                <a:spcPts val="320"/>
              </a:spcBef>
              <a:spcAft>
                <a:spcPts val="0"/>
              </a:spcAft>
              <a:buClr>
                <a:schemeClr val="dk1"/>
              </a:buClr>
              <a:buSzPts val="128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 with bulleted list">
  <p:cSld name="Image with bulleted list">
    <p:spTree>
      <p:nvGrpSpPr>
        <p:cNvPr id="1" name="Shape 44"/>
        <p:cNvGrpSpPr/>
        <p:nvPr/>
      </p:nvGrpSpPr>
      <p:grpSpPr>
        <a:xfrm>
          <a:off x="0" y="0"/>
          <a:ext cx="0" cy="0"/>
          <a:chOff x="0" y="0"/>
          <a:chExt cx="0" cy="0"/>
        </a:xfrm>
      </p:grpSpPr>
      <p:sp>
        <p:nvSpPr>
          <p:cNvPr id="45" name="Google Shape;45;p16"/>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6" name="Google Shape;46;p16"/>
          <p:cNvSpPr txBox="1">
            <a:spLocks noGrp="1"/>
          </p:cNvSpPr>
          <p:nvPr>
            <p:ph type="body" idx="1"/>
          </p:nvPr>
        </p:nvSpPr>
        <p:spPr>
          <a:xfrm>
            <a:off x="457200" y="1063626"/>
            <a:ext cx="4040188" cy="326732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80"/>
              </a:spcBef>
              <a:spcAft>
                <a:spcPts val="0"/>
              </a:spcAft>
              <a:buClr>
                <a:schemeClr val="dk1"/>
              </a:buClr>
              <a:buSzPts val="2400"/>
              <a:buNone/>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o"/>
              <a:defRPr sz="1800"/>
            </a:lvl3pPr>
            <a:lvl4pPr marL="1828800" lvl="3" indent="-320039" algn="l">
              <a:lnSpc>
                <a:spcPct val="100000"/>
              </a:lnSpc>
              <a:spcBef>
                <a:spcPts val="320"/>
              </a:spcBef>
              <a:spcAft>
                <a:spcPts val="0"/>
              </a:spcAft>
              <a:buClr>
                <a:schemeClr val="dk1"/>
              </a:buClr>
              <a:buSzPts val="1440"/>
              <a:buChar char="•"/>
              <a:defRPr sz="1600"/>
            </a:lvl4pPr>
            <a:lvl5pPr marL="2286000" lvl="4" indent="-309879" algn="l">
              <a:lnSpc>
                <a:spcPct val="100000"/>
              </a:lnSpc>
              <a:spcBef>
                <a:spcPts val="320"/>
              </a:spcBef>
              <a:spcAft>
                <a:spcPts val="0"/>
              </a:spcAft>
              <a:buClr>
                <a:schemeClr val="dk1"/>
              </a:buClr>
              <a:buSzPts val="128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7" name="Google Shape;47;p16"/>
          <p:cNvSpPr>
            <a:spLocks noGrp="1"/>
          </p:cNvSpPr>
          <p:nvPr>
            <p:ph type="pic" idx="2"/>
          </p:nvPr>
        </p:nvSpPr>
        <p:spPr>
          <a:xfrm>
            <a:off x="4605338" y="1063625"/>
            <a:ext cx="4081462" cy="3267075"/>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Google Shape;49;p17"/>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0" name="Google Shape;50;p17"/>
          <p:cNvSpPr txBox="1">
            <a:spLocks noGrp="1"/>
          </p:cNvSpPr>
          <p:nvPr>
            <p:ph type="body" idx="1"/>
          </p:nvPr>
        </p:nvSpPr>
        <p:spPr>
          <a:xfrm>
            <a:off x="3575050" y="204788"/>
            <a:ext cx="5111750" cy="410249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40"/>
              </a:spcBef>
              <a:spcAft>
                <a:spcPts val="0"/>
              </a:spcAft>
              <a:buClr>
                <a:schemeClr val="dk1"/>
              </a:buClr>
              <a:buSzPts val="3200"/>
              <a:buNone/>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o"/>
              <a:defRPr sz="2400"/>
            </a:lvl3pPr>
            <a:lvl4pPr marL="1828800" lvl="3" indent="-342900" algn="l">
              <a:lnSpc>
                <a:spcPct val="100000"/>
              </a:lnSpc>
              <a:spcBef>
                <a:spcPts val="400"/>
              </a:spcBef>
              <a:spcAft>
                <a:spcPts val="0"/>
              </a:spcAft>
              <a:buClr>
                <a:schemeClr val="dk1"/>
              </a:buClr>
              <a:buSzPts val="1800"/>
              <a:buChar char="•"/>
              <a:defRPr sz="2000"/>
            </a:lvl4pPr>
            <a:lvl5pPr marL="2286000" lvl="4" indent="-330200" algn="l">
              <a:lnSpc>
                <a:spcPct val="100000"/>
              </a:lnSpc>
              <a:spcBef>
                <a:spcPts val="400"/>
              </a:spcBef>
              <a:spcAft>
                <a:spcPts val="0"/>
              </a:spcAft>
              <a:buClr>
                <a:schemeClr val="dk1"/>
              </a:buClr>
              <a:buSzPts val="16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1" name="Google Shape;51;p17"/>
          <p:cNvSpPr txBox="1">
            <a:spLocks noGrp="1"/>
          </p:cNvSpPr>
          <p:nvPr>
            <p:ph type="body" idx="2"/>
          </p:nvPr>
        </p:nvSpPr>
        <p:spPr>
          <a:xfrm>
            <a:off x="457201" y="1076326"/>
            <a:ext cx="3008313" cy="3230961"/>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810"/>
              <a:buNone/>
              <a:defRPr sz="900"/>
            </a:lvl4pPr>
            <a:lvl5pPr marL="2286000" lvl="4" indent="-228600" algn="l">
              <a:lnSpc>
                <a:spcPct val="100000"/>
              </a:lnSpc>
              <a:spcBef>
                <a:spcPts val="180"/>
              </a:spcBef>
              <a:spcAft>
                <a:spcPts val="0"/>
              </a:spcAft>
              <a:buClr>
                <a:schemeClr val="dk1"/>
              </a:buClr>
              <a:buSzPts val="72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5"/>
          <p:cNvSpPr/>
          <p:nvPr/>
        </p:nvSpPr>
        <p:spPr>
          <a:xfrm>
            <a:off x="0" y="4628628"/>
            <a:ext cx="9144000" cy="514872"/>
          </a:xfrm>
          <a:prstGeom prst="rect">
            <a:avLst/>
          </a:prstGeom>
          <a:solidFill>
            <a:schemeClr val="accent1"/>
          </a:solidFill>
          <a:ln>
            <a:noFill/>
          </a:ln>
          <a:effectLst>
            <a:outerShdw blurRad="50800" dist="38100" dir="16200000"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pic>
        <p:nvPicPr>
          <p:cNvPr id="7" name="Google Shape;7;p5"/>
          <p:cNvPicPr preferRelativeResize="0"/>
          <p:nvPr/>
        </p:nvPicPr>
        <p:blipFill rotWithShape="1">
          <a:blip r:embed="rId5">
            <a:alphaModFix/>
          </a:blip>
          <a:srcRect/>
          <a:stretch/>
        </p:blipFill>
        <p:spPr>
          <a:xfrm>
            <a:off x="323731" y="292719"/>
            <a:ext cx="2103880" cy="1183433"/>
          </a:xfrm>
          <a:prstGeom prst="rect">
            <a:avLst/>
          </a:prstGeom>
          <a:noFill/>
          <a:ln>
            <a:noFill/>
          </a:ln>
          <a:effectLst>
            <a:outerShdw blurRad="82550" dist="76200" dir="2700000" sx="99000" sy="99000" algn="tl" rotWithShape="0">
              <a:srgbClr val="000000">
                <a:alpha val="20000"/>
              </a:srgbClr>
            </a:outerShdw>
          </a:effectLst>
        </p:spPr>
      </p:pic>
      <p:sp>
        <p:nvSpPr>
          <p:cNvPr id="8" name="Google Shape;8;p5"/>
          <p:cNvSpPr txBox="1"/>
          <p:nvPr/>
        </p:nvSpPr>
        <p:spPr>
          <a:xfrm>
            <a:off x="7596524" y="4899475"/>
            <a:ext cx="1450975" cy="215444"/>
          </a:xfrm>
          <a:prstGeom prst="rect">
            <a:avLst/>
          </a:prstGeom>
          <a:noFill/>
          <a:ln>
            <a:noFill/>
          </a:ln>
        </p:spPr>
        <p:txBody>
          <a:bodyPr spcFirstLastPara="1" wrap="square" lIns="91425" tIns="45700" rIns="0" bIns="45700" anchor="t" anchorCtr="0">
            <a:spAutoFit/>
          </a:bodyPr>
          <a:lstStyle/>
          <a:p>
            <a:pPr marL="0" marR="0" lvl="0" indent="0" algn="r" rtl="0">
              <a:lnSpc>
                <a:spcPct val="100000"/>
              </a:lnSpc>
              <a:spcBef>
                <a:spcPts val="0"/>
              </a:spcBef>
              <a:spcAft>
                <a:spcPts val="0"/>
              </a:spcAft>
              <a:buClr>
                <a:srgbClr val="000000"/>
              </a:buClr>
              <a:buSzPts val="800"/>
              <a:buFont typeface="Arial"/>
              <a:buNone/>
            </a:pPr>
            <a:r>
              <a:rPr lang="en-US" sz="800" b="0" i="0" u="none" strike="noStrike" cap="none">
                <a:solidFill>
                  <a:schemeClr val="lt2"/>
                </a:solidFill>
                <a:latin typeface="Calibri"/>
                <a:ea typeface="Calibri"/>
                <a:cs typeface="Calibri"/>
                <a:sym typeface="Calibri"/>
              </a:rPr>
              <a:t>©2025 Quality Matters</a:t>
            </a:r>
            <a:endParaRPr sz="1400" b="0" i="0" u="none" strike="noStrike" cap="none">
              <a:solidFill>
                <a:srgbClr val="000000"/>
              </a:solidFill>
              <a:latin typeface="Arial"/>
              <a:ea typeface="Arial"/>
              <a:cs typeface="Arial"/>
              <a:sym typeface="Arial"/>
            </a:endParaRPr>
          </a:p>
        </p:txBody>
      </p:sp>
      <p:sp>
        <p:nvSpPr>
          <p:cNvPr id="9" name="Google Shape;9;p5"/>
          <p:cNvSpPr txBox="1"/>
          <p:nvPr/>
        </p:nvSpPr>
        <p:spPr>
          <a:xfrm>
            <a:off x="110425" y="4760975"/>
            <a:ext cx="5755104"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Calibri"/>
                <a:ea typeface="Calibri"/>
                <a:cs typeface="Calibri"/>
                <a:sym typeface="Calibri"/>
              </a:rPr>
              <a:t>Join the community of people that believes quality matters | </a:t>
            </a:r>
            <a:r>
              <a:rPr lang="en-US" sz="1000" b="0" i="0" u="none" strike="noStrike" cap="none">
                <a:solidFill>
                  <a:schemeClr val="lt1"/>
                </a:solidFill>
                <a:latin typeface="Calibri"/>
                <a:ea typeface="Calibri"/>
                <a:cs typeface="Calibri"/>
                <a:sym typeface="Calibri"/>
              </a:rPr>
              <a:t>qualitymatters.org/events</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
        <p:cNvGrpSpPr/>
        <p:nvPr/>
      </p:nvGrpSpPr>
      <p:grpSpPr>
        <a:xfrm>
          <a:off x="0" y="0"/>
          <a:ext cx="0" cy="0"/>
          <a:chOff x="0" y="0"/>
          <a:chExt cx="0" cy="0"/>
        </a:xfrm>
      </p:grpSpPr>
      <p:sp>
        <p:nvSpPr>
          <p:cNvPr id="22" name="Google Shape;22;p8"/>
          <p:cNvSpPr/>
          <p:nvPr/>
        </p:nvSpPr>
        <p:spPr>
          <a:xfrm>
            <a:off x="0" y="4425950"/>
            <a:ext cx="9144000" cy="717550"/>
          </a:xfrm>
          <a:prstGeom prst="rect">
            <a:avLst/>
          </a:prstGeom>
          <a:solidFill>
            <a:schemeClr val="lt2"/>
          </a:solidFill>
          <a:ln>
            <a:noFill/>
          </a:ln>
          <a:effectLst>
            <a:outerShdw blurRad="50800" dist="38100" dir="16200000"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Trebuchet MS"/>
              <a:ea typeface="Trebuchet MS"/>
              <a:cs typeface="Trebuchet MS"/>
              <a:sym typeface="Trebuchet MS"/>
            </a:endParaRPr>
          </a:p>
        </p:txBody>
      </p:sp>
      <p:sp>
        <p:nvSpPr>
          <p:cNvPr id="23" name="Google Shape;23;p8"/>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9pPr>
          </a:lstStyle>
          <a:p>
            <a:endParaRPr/>
          </a:p>
        </p:txBody>
      </p:sp>
      <p:sp>
        <p:nvSpPr>
          <p:cNvPr id="24" name="Google Shape;24;p8"/>
          <p:cNvSpPr txBox="1">
            <a:spLocks noGrp="1"/>
          </p:cNvSpPr>
          <p:nvPr>
            <p:ph type="body" idx="1"/>
          </p:nvPr>
        </p:nvSpPr>
        <p:spPr>
          <a:xfrm>
            <a:off x="457200" y="1200150"/>
            <a:ext cx="8229600" cy="30829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Courier New"/>
              <a:buChar char="o"/>
              <a:defRPr sz="2400" b="0" i="0" u="none" strike="noStrike" cap="none">
                <a:solidFill>
                  <a:schemeClr val="dk1"/>
                </a:solidFill>
                <a:latin typeface="Trebuchet MS"/>
                <a:ea typeface="Trebuchet MS"/>
                <a:cs typeface="Trebuchet MS"/>
                <a:sym typeface="Trebuchet MS"/>
              </a:defRPr>
            </a:lvl3pPr>
            <a:lvl4pPr marL="1828800" marR="0" lvl="3" indent="-342900" algn="l" rtl="0">
              <a:lnSpc>
                <a:spcPct val="100000"/>
              </a:lnSpc>
              <a:spcBef>
                <a:spcPts val="400"/>
              </a:spcBef>
              <a:spcAft>
                <a:spcPts val="0"/>
              </a:spcAft>
              <a:buClr>
                <a:schemeClr val="dk1"/>
              </a:buClr>
              <a:buSzPts val="18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30200" algn="l" rtl="0">
              <a:lnSpc>
                <a:spcPct val="100000"/>
              </a:lnSpc>
              <a:spcBef>
                <a:spcPts val="400"/>
              </a:spcBef>
              <a:spcAft>
                <a:spcPts val="0"/>
              </a:spcAft>
              <a:buClr>
                <a:schemeClr val="dk1"/>
              </a:buClr>
              <a:buSzPts val="1600"/>
              <a:buFont typeface="Courier New"/>
              <a:buChar char="o"/>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pic>
        <p:nvPicPr>
          <p:cNvPr id="25" name="Google Shape;25;p8"/>
          <p:cNvPicPr preferRelativeResize="0"/>
          <p:nvPr/>
        </p:nvPicPr>
        <p:blipFill rotWithShape="1">
          <a:blip r:embed="rId9">
            <a:alphaModFix/>
          </a:blip>
          <a:srcRect/>
          <a:stretch/>
        </p:blipFill>
        <p:spPr>
          <a:xfrm>
            <a:off x="167149" y="4512545"/>
            <a:ext cx="1002616" cy="563972"/>
          </a:xfrm>
          <a:prstGeom prst="rect">
            <a:avLst/>
          </a:prstGeom>
          <a:noFill/>
          <a:ln>
            <a:noFill/>
          </a:ln>
          <a:effectLst>
            <a:outerShdw blurRad="63500" dist="50800" dir="2700000" sx="94000" sy="94000" algn="tl" rotWithShape="0">
              <a:srgbClr val="000000">
                <a:alpha val="29411"/>
              </a:srgbClr>
            </a:outerShdw>
          </a:effectLst>
        </p:spPr>
      </p:pic>
      <p:sp>
        <p:nvSpPr>
          <p:cNvPr id="26" name="Google Shape;26;p8"/>
          <p:cNvSpPr txBox="1"/>
          <p:nvPr/>
        </p:nvSpPr>
        <p:spPr>
          <a:xfrm>
            <a:off x="7604879" y="4899475"/>
            <a:ext cx="1450975" cy="215444"/>
          </a:xfrm>
          <a:prstGeom prst="rect">
            <a:avLst/>
          </a:prstGeom>
          <a:noFill/>
          <a:ln>
            <a:noFill/>
          </a:ln>
        </p:spPr>
        <p:txBody>
          <a:bodyPr spcFirstLastPara="1" wrap="square" lIns="91425" tIns="45700" rIns="0" bIns="45700" anchor="t" anchorCtr="0">
            <a:spAutoFit/>
          </a:bodyPr>
          <a:lstStyle/>
          <a:p>
            <a:pPr marL="0" marR="0" lvl="0" indent="0" algn="r" rtl="0">
              <a:lnSpc>
                <a:spcPct val="100000"/>
              </a:lnSpc>
              <a:spcBef>
                <a:spcPts val="0"/>
              </a:spcBef>
              <a:spcAft>
                <a:spcPts val="0"/>
              </a:spcAft>
              <a:buClr>
                <a:srgbClr val="000000"/>
              </a:buClr>
              <a:buSzPts val="800"/>
              <a:buFont typeface="Arial"/>
              <a:buNone/>
            </a:pPr>
            <a:r>
              <a:rPr lang="en-US" sz="800" b="0" i="0" u="none" strike="noStrike" cap="none">
                <a:solidFill>
                  <a:schemeClr val="accent2"/>
                </a:solidFill>
                <a:latin typeface="Calibri"/>
                <a:ea typeface="Calibri"/>
                <a:cs typeface="Calibri"/>
                <a:sym typeface="Calibri"/>
              </a:rPr>
              <a:t>©2025 Quality Matters.</a:t>
            </a:r>
            <a:endParaRPr sz="1400" b="0" i="0" u="none" strike="noStrike" cap="none">
              <a:solidFill>
                <a:srgbClr val="000000"/>
              </a:solidFill>
              <a:latin typeface="Arial"/>
              <a:ea typeface="Arial"/>
              <a:cs typeface="Arial"/>
              <a:sym typeface="Arial"/>
            </a:endParaRPr>
          </a:p>
        </p:txBody>
      </p:sp>
      <p:sp>
        <p:nvSpPr>
          <p:cNvPr id="27" name="Google Shape;27;p8"/>
          <p:cNvSpPr txBox="1"/>
          <p:nvPr/>
        </p:nvSpPr>
        <p:spPr>
          <a:xfrm>
            <a:off x="1179597" y="4542041"/>
            <a:ext cx="5840461" cy="4693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1"/>
              </a:buClr>
              <a:buSzPts val="1200"/>
              <a:buFont typeface="Calibri"/>
              <a:buNone/>
            </a:pPr>
            <a:r>
              <a:rPr lang="en-US" sz="1200" b="0" i="0" u="none" strike="noStrike" cap="none">
                <a:solidFill>
                  <a:schemeClr val="accent1"/>
                </a:solidFill>
                <a:latin typeface="Calibri"/>
                <a:ea typeface="Calibri"/>
                <a:cs typeface="Calibri"/>
                <a:sym typeface="Calibri"/>
              </a:rPr>
              <a:t>Impact Through Quality Connections</a:t>
            </a:r>
            <a:endParaRPr/>
          </a:p>
          <a:p>
            <a:pPr marL="0" marR="0" lvl="0" indent="0" algn="l" rtl="0">
              <a:lnSpc>
                <a:spcPct val="100000"/>
              </a:lnSpc>
              <a:spcBef>
                <a:spcPts val="300"/>
              </a:spcBef>
              <a:spcAft>
                <a:spcPts val="0"/>
              </a:spcAft>
              <a:buClr>
                <a:schemeClr val="accent1"/>
              </a:buClr>
              <a:buSzPts val="1000"/>
              <a:buFont typeface="Calibri"/>
              <a:buNone/>
            </a:pPr>
            <a:r>
              <a:rPr lang="en-US" sz="1000" b="0" i="0" u="none" strike="noStrike" cap="none">
                <a:solidFill>
                  <a:schemeClr val="accent1"/>
                </a:solidFill>
                <a:latin typeface="Calibri"/>
                <a:ea typeface="Calibri"/>
                <a:cs typeface="Calibri"/>
                <a:sym typeface="Calibri"/>
              </a:rPr>
              <a:t>November 3 – 5, 2025 | Tucson, Arizona</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6"/>
        <p:cNvGrpSpPr/>
        <p:nvPr/>
      </p:nvGrpSpPr>
      <p:grpSpPr>
        <a:xfrm>
          <a:off x="0" y="0"/>
          <a:ext cx="0" cy="0"/>
          <a:chOff x="0" y="0"/>
          <a:chExt cx="0" cy="0"/>
        </a:xfrm>
      </p:grpSpPr>
      <p:sp>
        <p:nvSpPr>
          <p:cNvPr id="57" name="Google Shape;57;p10"/>
          <p:cNvSpPr/>
          <p:nvPr/>
        </p:nvSpPr>
        <p:spPr>
          <a:xfrm>
            <a:off x="0" y="0"/>
            <a:ext cx="9144000" cy="1837267"/>
          </a:xfrm>
          <a:prstGeom prst="rect">
            <a:avLst/>
          </a:prstGeom>
          <a:solidFill>
            <a:schemeClr val="lt2"/>
          </a:solidFill>
          <a:ln>
            <a:noFill/>
          </a:ln>
          <a:effectLst>
            <a:outerShdw blurRad="69850" dist="889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58" name="Google Shape;58;p10"/>
          <p:cNvSpPr txBox="1"/>
          <p:nvPr/>
        </p:nvSpPr>
        <p:spPr>
          <a:xfrm>
            <a:off x="7604879" y="4874410"/>
            <a:ext cx="1450975" cy="215444"/>
          </a:xfrm>
          <a:prstGeom prst="rect">
            <a:avLst/>
          </a:prstGeom>
          <a:noFill/>
          <a:ln>
            <a:noFill/>
          </a:ln>
        </p:spPr>
        <p:txBody>
          <a:bodyPr spcFirstLastPara="1" wrap="square" lIns="91425" tIns="45700" rIns="0" bIns="45700" anchor="t" anchorCtr="0">
            <a:spAutoFit/>
          </a:bodyPr>
          <a:lstStyle/>
          <a:p>
            <a:pPr marL="0" marR="0" lvl="0" indent="0" algn="r"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©2025 Quality Matters.</a:t>
            </a:r>
            <a:endParaRPr sz="1400" b="0" i="0" u="none" strike="noStrike" cap="none">
              <a:solidFill>
                <a:srgbClr val="000000"/>
              </a:solidFill>
              <a:latin typeface="Arial"/>
              <a:ea typeface="Arial"/>
              <a:cs typeface="Arial"/>
              <a:sym typeface="Arial"/>
            </a:endParaRPr>
          </a:p>
        </p:txBody>
      </p:sp>
      <p:pic>
        <p:nvPicPr>
          <p:cNvPr id="59" name="Google Shape;59;p10"/>
          <p:cNvPicPr preferRelativeResize="0"/>
          <p:nvPr/>
        </p:nvPicPr>
        <p:blipFill rotWithShape="1">
          <a:blip r:embed="rId3">
            <a:alphaModFix/>
          </a:blip>
          <a:srcRect/>
          <a:stretch/>
        </p:blipFill>
        <p:spPr>
          <a:xfrm>
            <a:off x="3589406" y="373640"/>
            <a:ext cx="1965187" cy="1105418"/>
          </a:xfrm>
          <a:prstGeom prst="rect">
            <a:avLst/>
          </a:prstGeom>
          <a:noFill/>
          <a:ln>
            <a:noFill/>
          </a:ln>
          <a:effectLst>
            <a:outerShdw blurRad="82550" dist="76200" dir="2700000" sx="99000" sy="99000" algn="tl" rotWithShape="0">
              <a:srgbClr val="000000">
                <a:alpha val="20000"/>
              </a:srgbClr>
            </a:outerShdw>
          </a:effectLst>
        </p:spPr>
      </p:pic>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docs.google.com/forms/d/1oIKiNU4rgQNPeycrQAuZtiecccYQL9pk_v3bw740pXU/edit"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9.jpg"/><Relationship Id="rId4" Type="http://schemas.openxmlformats.org/officeDocument/2006/relationships/hyperlink" Target="https://docs.google.com/document/d/1xUmN3o5AJtPc9lVpOPwCO4FKE5tnlMqO1OnCFCdcqfU/edit?tab=t.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
          <p:cNvSpPr txBox="1">
            <a:spLocks noGrp="1"/>
          </p:cNvSpPr>
          <p:nvPr>
            <p:ph type="ctrTitle"/>
          </p:nvPr>
        </p:nvSpPr>
        <p:spPr>
          <a:xfrm>
            <a:off x="86125" y="1276875"/>
            <a:ext cx="8601900" cy="1741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1800"/>
              <a:buFont typeface="Arial"/>
              <a:buNone/>
            </a:pPr>
            <a:r>
              <a:rPr lang="en-US" sz="3100" b="1">
                <a:solidFill>
                  <a:schemeClr val="dk2"/>
                </a:solidFill>
                <a:latin typeface="Arial"/>
                <a:ea typeface="Arial"/>
                <a:cs typeface="Arial"/>
                <a:sym typeface="Arial"/>
              </a:rPr>
              <a:t>Crafting Engaging Learner Experiences through Integrated Support and Collaboration</a:t>
            </a:r>
            <a:endParaRPr sz="1300">
              <a:solidFill>
                <a:schemeClr val="dk2"/>
              </a:solidFill>
              <a:latin typeface="Arial"/>
              <a:ea typeface="Arial"/>
              <a:cs typeface="Arial"/>
              <a:sym typeface="Arial"/>
            </a:endParaRPr>
          </a:p>
          <a:p>
            <a:pPr marL="0" lvl="0" indent="0" algn="ctr" rtl="0">
              <a:lnSpc>
                <a:spcPct val="100000"/>
              </a:lnSpc>
              <a:spcBef>
                <a:spcPts val="0"/>
              </a:spcBef>
              <a:spcAft>
                <a:spcPts val="0"/>
              </a:spcAft>
              <a:buSzPts val="1400"/>
              <a:buNone/>
            </a:pPr>
            <a:endParaRPr/>
          </a:p>
        </p:txBody>
      </p:sp>
      <p:sp>
        <p:nvSpPr>
          <p:cNvPr id="68" name="Google Shape;68;p1"/>
          <p:cNvSpPr txBox="1">
            <a:spLocks noGrp="1"/>
          </p:cNvSpPr>
          <p:nvPr>
            <p:ph type="subTitle" idx="1"/>
          </p:nvPr>
        </p:nvSpPr>
        <p:spPr>
          <a:xfrm>
            <a:off x="212275" y="2683850"/>
            <a:ext cx="8651400" cy="19845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accent5"/>
              </a:buClr>
              <a:buSzPts val="3000"/>
              <a:buNone/>
            </a:pPr>
            <a:r>
              <a:rPr lang="en-US"/>
              <a:t>Dionne Thorne, PhD</a:t>
            </a:r>
            <a:endParaRPr/>
          </a:p>
          <a:p>
            <a:pPr marL="0" lvl="0" indent="0" algn="ctr" rtl="0">
              <a:lnSpc>
                <a:spcPct val="100000"/>
              </a:lnSpc>
              <a:spcBef>
                <a:spcPts val="0"/>
              </a:spcBef>
              <a:spcAft>
                <a:spcPts val="0"/>
              </a:spcAft>
              <a:buClr>
                <a:schemeClr val="accent5"/>
              </a:buClr>
              <a:buSzPts val="3000"/>
              <a:buNone/>
            </a:pPr>
            <a:r>
              <a:rPr lang="en-US"/>
              <a:t>Assistant Dean, Curriculum and Operations</a:t>
            </a:r>
            <a:endParaRPr/>
          </a:p>
          <a:p>
            <a:pPr marL="0" lvl="0" indent="0" algn="ctr" rtl="0">
              <a:lnSpc>
                <a:spcPct val="100000"/>
              </a:lnSpc>
              <a:spcBef>
                <a:spcPts val="0"/>
              </a:spcBef>
              <a:spcAft>
                <a:spcPts val="0"/>
              </a:spcAft>
              <a:buClr>
                <a:schemeClr val="accent5"/>
              </a:buClr>
              <a:buSzPts val="3000"/>
              <a:buNone/>
            </a:pPr>
            <a:r>
              <a:rPr lang="en-US"/>
              <a:t>Morgan State University</a:t>
            </a:r>
            <a:endParaRPr/>
          </a:p>
          <a:p>
            <a:pPr marL="0" lvl="0" indent="0" algn="ctr" rtl="0">
              <a:lnSpc>
                <a:spcPct val="100000"/>
              </a:lnSpc>
              <a:spcBef>
                <a:spcPts val="0"/>
              </a:spcBef>
              <a:spcAft>
                <a:spcPts val="0"/>
              </a:spcAft>
              <a:buClr>
                <a:schemeClr val="accent5"/>
              </a:buClr>
              <a:buSzPts val="3000"/>
              <a:buNone/>
            </a:pPr>
            <a:r>
              <a:rPr lang="en-US"/>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39d8faea70a_0_216"/>
          <p:cNvSpPr txBox="1">
            <a:spLocks noGrp="1"/>
          </p:cNvSpPr>
          <p:nvPr>
            <p:ph type="title"/>
          </p:nvPr>
        </p:nvSpPr>
        <p:spPr>
          <a:xfrm>
            <a:off x="457200" y="206375"/>
            <a:ext cx="8229600" cy="768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endParaRPr/>
          </a:p>
          <a:p>
            <a:pPr marL="38100" lvl="0" indent="0" algn="l" rtl="0">
              <a:lnSpc>
                <a:spcPct val="115000"/>
              </a:lnSpc>
              <a:spcBef>
                <a:spcPts val="0"/>
              </a:spcBef>
              <a:spcAft>
                <a:spcPts val="0"/>
              </a:spcAft>
              <a:buClr>
                <a:schemeClr val="dk1"/>
              </a:buClr>
              <a:buSzPts val="1100"/>
              <a:buFont typeface="Arial"/>
              <a:buNone/>
            </a:pPr>
            <a:r>
              <a:rPr lang="en-US" sz="1200">
                <a:solidFill>
                  <a:srgbClr val="273540"/>
                </a:solidFill>
                <a:highlight>
                  <a:srgbClr val="FFFFFF"/>
                </a:highlight>
                <a:latin typeface="Lato"/>
                <a:ea typeface="Lato"/>
                <a:cs typeface="Lato"/>
                <a:sym typeface="Lato"/>
              </a:rPr>
              <a:t>  </a:t>
            </a:r>
            <a:endParaRPr sz="1200">
              <a:solidFill>
                <a:srgbClr val="273540"/>
              </a:solidFill>
              <a:highlight>
                <a:srgbClr val="FFFFFF"/>
              </a:highlight>
              <a:latin typeface="Lato"/>
              <a:ea typeface="Lato"/>
              <a:cs typeface="Lato"/>
              <a:sym typeface="Lato"/>
            </a:endParaRPr>
          </a:p>
          <a:p>
            <a:pPr marL="114300" marR="228600" lvl="0" indent="0" algn="l" rtl="0">
              <a:lnSpc>
                <a:spcPct val="150000"/>
              </a:lnSpc>
              <a:spcBef>
                <a:spcPts val="1100"/>
              </a:spcBef>
              <a:spcAft>
                <a:spcPts val="0"/>
              </a:spcAft>
              <a:buClr>
                <a:schemeClr val="dk1"/>
              </a:buClr>
              <a:buSzPts val="1100"/>
              <a:buFont typeface="Arial"/>
              <a:buNone/>
            </a:pPr>
            <a:r>
              <a:rPr lang="en-US" sz="3800">
                <a:solidFill>
                  <a:schemeClr val="accent1"/>
                </a:solidFill>
                <a:highlight>
                  <a:srgbClr val="FFFFFF"/>
                </a:highlight>
                <a:latin typeface="Arial"/>
                <a:ea typeface="Arial"/>
                <a:cs typeface="Arial"/>
                <a:sym typeface="Arial"/>
              </a:rPr>
              <a:t>CICS Online Learning Overview</a:t>
            </a:r>
            <a:endParaRPr sz="3800">
              <a:solidFill>
                <a:schemeClr val="accent1"/>
              </a:solidFill>
              <a:highlight>
                <a:srgbClr val="FFFFFF"/>
              </a:highlight>
              <a:latin typeface="Arial"/>
              <a:ea typeface="Arial"/>
              <a:cs typeface="Arial"/>
              <a:sym typeface="Arial"/>
            </a:endParaRPr>
          </a:p>
          <a:p>
            <a:pPr marL="0" lvl="0" indent="0" algn="l" rtl="0">
              <a:lnSpc>
                <a:spcPct val="100000"/>
              </a:lnSpc>
              <a:spcBef>
                <a:spcPts val="1100"/>
              </a:spcBef>
              <a:spcAft>
                <a:spcPts val="0"/>
              </a:spcAft>
              <a:buSzPts val="1400"/>
              <a:buNone/>
            </a:pPr>
            <a:endParaRPr/>
          </a:p>
        </p:txBody>
      </p:sp>
      <p:sp>
        <p:nvSpPr>
          <p:cNvPr id="134" name="Google Shape;134;g39d8faea70a_0_216"/>
          <p:cNvSpPr txBox="1">
            <a:spLocks noGrp="1"/>
          </p:cNvSpPr>
          <p:nvPr>
            <p:ph type="body" idx="1"/>
          </p:nvPr>
        </p:nvSpPr>
        <p:spPr>
          <a:xfrm>
            <a:off x="457200" y="882475"/>
            <a:ext cx="8229600" cy="3400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200"/>
              <a:buNone/>
            </a:pPr>
            <a:endParaRPr/>
          </a:p>
        </p:txBody>
      </p:sp>
      <p:pic>
        <p:nvPicPr>
          <p:cNvPr id="135" name="Google Shape;135;g39d8faea70a_0_216"/>
          <p:cNvPicPr preferRelativeResize="0"/>
          <p:nvPr/>
        </p:nvPicPr>
        <p:blipFill>
          <a:blip r:embed="rId3">
            <a:alphaModFix/>
          </a:blip>
          <a:stretch>
            <a:fillRect/>
          </a:stretch>
        </p:blipFill>
        <p:spPr>
          <a:xfrm>
            <a:off x="152400" y="974725"/>
            <a:ext cx="8927852" cy="32046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39d8faea70a_0_0"/>
          <p:cNvSpPr txBox="1">
            <a:spLocks noGrp="1"/>
          </p:cNvSpPr>
          <p:nvPr>
            <p:ph type="title"/>
          </p:nvPr>
        </p:nvSpPr>
        <p:spPr>
          <a:xfrm>
            <a:off x="457200" y="271250"/>
            <a:ext cx="8229600" cy="792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800">
                <a:solidFill>
                  <a:schemeClr val="accent1"/>
                </a:solidFill>
                <a:highlight>
                  <a:srgbClr val="FFFFFF"/>
                </a:highlight>
                <a:latin typeface="Arial"/>
                <a:ea typeface="Arial"/>
                <a:cs typeface="Arial"/>
                <a:sym typeface="Arial"/>
              </a:rPr>
              <a:t>CICS Online Learning Overview</a:t>
            </a:r>
            <a:endParaRPr/>
          </a:p>
        </p:txBody>
      </p:sp>
      <p:sp>
        <p:nvSpPr>
          <p:cNvPr id="141" name="Google Shape;141;g39d8faea70a_0_0"/>
          <p:cNvSpPr txBox="1">
            <a:spLocks noGrp="1"/>
          </p:cNvSpPr>
          <p:nvPr>
            <p:ph type="body" idx="1"/>
          </p:nvPr>
        </p:nvSpPr>
        <p:spPr>
          <a:xfrm>
            <a:off x="457200" y="1200150"/>
            <a:ext cx="8229600" cy="3082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200"/>
              <a:buNone/>
            </a:pPr>
            <a:endParaRPr/>
          </a:p>
        </p:txBody>
      </p:sp>
      <p:pic>
        <p:nvPicPr>
          <p:cNvPr id="142" name="Google Shape;142;g39d8faea70a_0_0"/>
          <p:cNvPicPr preferRelativeResize="0"/>
          <p:nvPr/>
        </p:nvPicPr>
        <p:blipFill>
          <a:blip r:embed="rId3">
            <a:alphaModFix/>
          </a:blip>
          <a:stretch>
            <a:fillRect/>
          </a:stretch>
        </p:blipFill>
        <p:spPr>
          <a:xfrm>
            <a:off x="457200" y="1063850"/>
            <a:ext cx="8542326" cy="32392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39d8faea70a_0_17"/>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CICS Template</a:t>
            </a:r>
            <a:endParaRPr/>
          </a:p>
        </p:txBody>
      </p:sp>
      <p:sp>
        <p:nvSpPr>
          <p:cNvPr id="148" name="Google Shape;148;g39d8faea70a_0_17"/>
          <p:cNvSpPr txBox="1">
            <a:spLocks noGrp="1"/>
          </p:cNvSpPr>
          <p:nvPr>
            <p:ph type="body" idx="1"/>
          </p:nvPr>
        </p:nvSpPr>
        <p:spPr>
          <a:xfrm>
            <a:off x="123900" y="949200"/>
            <a:ext cx="8562900" cy="3333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200"/>
              <a:buNone/>
            </a:pPr>
            <a:endParaRPr/>
          </a:p>
        </p:txBody>
      </p:sp>
      <p:pic>
        <p:nvPicPr>
          <p:cNvPr id="149" name="Google Shape;149;g39d8faea70a_0_17"/>
          <p:cNvPicPr preferRelativeResize="0"/>
          <p:nvPr/>
        </p:nvPicPr>
        <p:blipFill>
          <a:blip r:embed="rId3">
            <a:alphaModFix/>
          </a:blip>
          <a:stretch>
            <a:fillRect/>
          </a:stretch>
        </p:blipFill>
        <p:spPr>
          <a:xfrm>
            <a:off x="123900" y="962100"/>
            <a:ext cx="8672700" cy="32193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39d8faea70a_0_12"/>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CICS Online Template</a:t>
            </a:r>
            <a:endParaRPr/>
          </a:p>
        </p:txBody>
      </p:sp>
      <p:sp>
        <p:nvSpPr>
          <p:cNvPr id="155" name="Google Shape;155;g39d8faea70a_0_12"/>
          <p:cNvSpPr txBox="1">
            <a:spLocks noGrp="1"/>
          </p:cNvSpPr>
          <p:nvPr>
            <p:ph type="body" idx="1"/>
          </p:nvPr>
        </p:nvSpPr>
        <p:spPr>
          <a:xfrm>
            <a:off x="457200" y="1200150"/>
            <a:ext cx="8229600" cy="3082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200"/>
              <a:buNone/>
            </a:pPr>
            <a:endParaRPr/>
          </a:p>
        </p:txBody>
      </p:sp>
      <p:pic>
        <p:nvPicPr>
          <p:cNvPr id="156" name="Google Shape;156;g39d8faea70a_0_12"/>
          <p:cNvPicPr preferRelativeResize="0"/>
          <p:nvPr/>
        </p:nvPicPr>
        <p:blipFill>
          <a:blip r:embed="rId3">
            <a:alphaModFix/>
          </a:blip>
          <a:stretch>
            <a:fillRect/>
          </a:stretch>
        </p:blipFill>
        <p:spPr>
          <a:xfrm>
            <a:off x="457200" y="1242750"/>
            <a:ext cx="8412249" cy="2997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39d9f2efd32_0_6"/>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Next Steps</a:t>
            </a:r>
            <a:endParaRPr/>
          </a:p>
        </p:txBody>
      </p:sp>
      <p:sp>
        <p:nvSpPr>
          <p:cNvPr id="162" name="Google Shape;162;g39d9f2efd32_0_6"/>
          <p:cNvSpPr txBox="1">
            <a:spLocks noGrp="1"/>
          </p:cNvSpPr>
          <p:nvPr>
            <p:ph type="body" idx="1"/>
          </p:nvPr>
        </p:nvSpPr>
        <p:spPr>
          <a:xfrm>
            <a:off x="457200" y="1200150"/>
            <a:ext cx="8229600" cy="3082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200"/>
              <a:buNone/>
            </a:pPr>
            <a:r>
              <a:rPr lang="en-US">
                <a:solidFill>
                  <a:schemeClr val="accent1"/>
                </a:solidFill>
              </a:rPr>
              <a:t>CICS Accessible Syllabus Template</a:t>
            </a:r>
            <a:endParaRPr>
              <a:solidFill>
                <a:schemeClr val="accent1"/>
              </a:solidFill>
            </a:endParaRPr>
          </a:p>
          <a:p>
            <a:pPr marL="0" lvl="0" indent="0" algn="l" rtl="0">
              <a:lnSpc>
                <a:spcPct val="100000"/>
              </a:lnSpc>
              <a:spcBef>
                <a:spcPts val="0"/>
              </a:spcBef>
              <a:spcAft>
                <a:spcPts val="0"/>
              </a:spcAft>
              <a:buClr>
                <a:schemeClr val="dk1"/>
              </a:buClr>
              <a:buSzPts val="3200"/>
              <a:buNone/>
            </a:pPr>
            <a:r>
              <a:rPr lang="en-US">
                <a:solidFill>
                  <a:schemeClr val="accent1"/>
                </a:solidFill>
              </a:rPr>
              <a:t>CICS Adjunct Orientation</a:t>
            </a:r>
            <a:endParaRPr>
              <a:solidFill>
                <a:schemeClr val="accen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39d9f2efd32_0_1"/>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Questions</a:t>
            </a:r>
            <a:endParaRPr/>
          </a:p>
        </p:txBody>
      </p:sp>
      <p:sp>
        <p:nvSpPr>
          <p:cNvPr id="168" name="Google Shape;168;g39d9f2efd32_0_1"/>
          <p:cNvSpPr txBox="1">
            <a:spLocks noGrp="1"/>
          </p:cNvSpPr>
          <p:nvPr>
            <p:ph type="body" idx="1"/>
          </p:nvPr>
        </p:nvSpPr>
        <p:spPr>
          <a:xfrm>
            <a:off x="457200" y="1200150"/>
            <a:ext cx="8229600" cy="3082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2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4"/>
          <p:cNvSpPr txBox="1">
            <a:spLocks noGrp="1"/>
          </p:cNvSpPr>
          <p:nvPr>
            <p:ph type="ctrTitle"/>
          </p:nvPr>
        </p:nvSpPr>
        <p:spPr>
          <a:xfrm>
            <a:off x="685800" y="2065867"/>
            <a:ext cx="7772400" cy="1521391"/>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endParaRPr/>
          </a:p>
        </p:txBody>
      </p:sp>
      <p:sp>
        <p:nvSpPr>
          <p:cNvPr id="174" name="Google Shape;174;p4"/>
          <p:cNvSpPr txBox="1">
            <a:spLocks noGrp="1"/>
          </p:cNvSpPr>
          <p:nvPr>
            <p:ph type="subTitle" idx="1"/>
          </p:nvPr>
        </p:nvSpPr>
        <p:spPr>
          <a:xfrm>
            <a:off x="1371600" y="3734460"/>
            <a:ext cx="6400800" cy="631104"/>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30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
          <p:cNvSpPr txBox="1"/>
          <p:nvPr/>
        </p:nvSpPr>
        <p:spPr>
          <a:xfrm>
            <a:off x="667512" y="2825331"/>
            <a:ext cx="7772400" cy="120313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800"/>
              <a:buFont typeface="Arial"/>
              <a:buNone/>
            </a:pPr>
            <a:r>
              <a:rPr lang="en-US" sz="2800" b="0" i="0" u="none" strike="noStrike" cap="none">
                <a:solidFill>
                  <a:schemeClr val="lt1"/>
                </a:solidFill>
                <a:latin typeface="Trebuchet MS"/>
                <a:ea typeface="Trebuchet MS"/>
                <a:cs typeface="Trebuchet MS"/>
                <a:sym typeface="Trebuchet MS"/>
              </a:rPr>
              <a:t>November 3 – 5, 2025</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560"/>
              </a:spcBef>
              <a:spcAft>
                <a:spcPts val="0"/>
              </a:spcAft>
              <a:buClr>
                <a:schemeClr val="lt1"/>
              </a:buClr>
              <a:buSzPts val="2800"/>
              <a:buFont typeface="Arial"/>
              <a:buNone/>
            </a:pPr>
            <a:r>
              <a:rPr lang="en-US" sz="2800" b="0" i="0" u="none" strike="noStrike" cap="none">
                <a:solidFill>
                  <a:schemeClr val="lt1"/>
                </a:solidFill>
                <a:latin typeface="Trebuchet MS"/>
                <a:ea typeface="Trebuchet MS"/>
                <a:cs typeface="Trebuchet MS"/>
                <a:sym typeface="Trebuchet MS"/>
              </a:rPr>
              <a:t>Tucson, Arizona</a:t>
            </a:r>
            <a:endParaRPr sz="2800" b="0" i="0" u="none" strike="noStrike" cap="none">
              <a:solidFill>
                <a:schemeClr val="lt1"/>
              </a:solidFill>
              <a:latin typeface="Trebuchet MS"/>
              <a:ea typeface="Trebuchet MS"/>
              <a:cs typeface="Trebuchet MS"/>
              <a:sym typeface="Trebuchet MS"/>
            </a:endParaRPr>
          </a:p>
        </p:txBody>
      </p:sp>
      <p:sp>
        <p:nvSpPr>
          <p:cNvPr id="74" name="Google Shape;74;p2"/>
          <p:cNvSpPr txBox="1"/>
          <p:nvPr/>
        </p:nvSpPr>
        <p:spPr>
          <a:xfrm>
            <a:off x="685800" y="2843619"/>
            <a:ext cx="7772400" cy="120313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1"/>
              </a:buClr>
              <a:buSzPts val="2800"/>
              <a:buFont typeface="Arial"/>
              <a:buNone/>
            </a:pPr>
            <a:r>
              <a:rPr lang="en-US" sz="2800" b="0" i="0" u="none" strike="noStrike" cap="none">
                <a:solidFill>
                  <a:schemeClr val="accent1"/>
                </a:solidFill>
                <a:latin typeface="Trebuchet MS"/>
                <a:ea typeface="Trebuchet MS"/>
                <a:cs typeface="Trebuchet MS"/>
                <a:sym typeface="Trebuchet MS"/>
              </a:rPr>
              <a:t>November 3 – 5, 2025</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560"/>
              </a:spcBef>
              <a:spcAft>
                <a:spcPts val="0"/>
              </a:spcAft>
              <a:buClr>
                <a:schemeClr val="accent1"/>
              </a:buClr>
              <a:buSzPts val="2800"/>
              <a:buFont typeface="Arial"/>
              <a:buNone/>
            </a:pPr>
            <a:r>
              <a:rPr lang="en-US" sz="2800" b="0" i="0" u="none" strike="noStrike" cap="none">
                <a:solidFill>
                  <a:schemeClr val="accent1"/>
                </a:solidFill>
                <a:latin typeface="Trebuchet MS"/>
                <a:ea typeface="Trebuchet MS"/>
                <a:cs typeface="Trebuchet MS"/>
                <a:sym typeface="Trebuchet MS"/>
              </a:rPr>
              <a:t>Tucson, Arizona</a:t>
            </a:r>
            <a:endParaRPr sz="2800" b="0" i="0" u="none" strike="noStrike" cap="none">
              <a:solidFill>
                <a:schemeClr val="accent1"/>
              </a:solidFill>
              <a:latin typeface="Trebuchet MS"/>
              <a:ea typeface="Trebuchet MS"/>
              <a:cs typeface="Trebuchet MS"/>
              <a:sym typeface="Trebuchet MS"/>
            </a:endParaRPr>
          </a:p>
        </p:txBody>
      </p:sp>
      <p:sp>
        <p:nvSpPr>
          <p:cNvPr id="75" name="Google Shape;75;p2"/>
          <p:cNvSpPr txBox="1"/>
          <p:nvPr/>
        </p:nvSpPr>
        <p:spPr>
          <a:xfrm>
            <a:off x="667512" y="1350325"/>
            <a:ext cx="7772400" cy="120313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Trebuchet MS"/>
                <a:ea typeface="Trebuchet MS"/>
                <a:cs typeface="Trebuchet MS"/>
                <a:sym typeface="Trebuchet MS"/>
              </a:rPr>
              <a:t>“Impact Through Quality Connections”</a:t>
            </a:r>
            <a:endParaRPr sz="4400" b="0" i="0" u="none" strike="noStrike" cap="none">
              <a:solidFill>
                <a:schemeClr val="lt1"/>
              </a:solidFill>
              <a:latin typeface="Trebuchet MS"/>
              <a:ea typeface="Trebuchet MS"/>
              <a:cs typeface="Trebuchet MS"/>
              <a:sym typeface="Trebuchet MS"/>
            </a:endParaRPr>
          </a:p>
        </p:txBody>
      </p:sp>
      <p:sp>
        <p:nvSpPr>
          <p:cNvPr id="76" name="Google Shape;76;p2"/>
          <p:cNvSpPr txBox="1"/>
          <p:nvPr/>
        </p:nvSpPr>
        <p:spPr>
          <a:xfrm>
            <a:off x="685800" y="1368613"/>
            <a:ext cx="7772400" cy="120313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chemeClr val="accent1"/>
                </a:solidFill>
                <a:latin typeface="Trebuchet MS"/>
                <a:ea typeface="Trebuchet MS"/>
                <a:cs typeface="Trebuchet MS"/>
                <a:sym typeface="Trebuchet MS"/>
              </a:rPr>
              <a:t>“Impact Through Quality Connections”</a:t>
            </a:r>
            <a:endParaRPr sz="4400" b="0" i="0" u="none" strike="noStrike" cap="none">
              <a:solidFill>
                <a:schemeClr val="accent1"/>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Objectives</a:t>
            </a:r>
            <a:endParaRPr/>
          </a:p>
        </p:txBody>
      </p:sp>
      <p:sp>
        <p:nvSpPr>
          <p:cNvPr id="82" name="Google Shape;82;p3"/>
          <p:cNvSpPr txBox="1">
            <a:spLocks noGrp="1"/>
          </p:cNvSpPr>
          <p:nvPr>
            <p:ph type="body" idx="1"/>
          </p:nvPr>
        </p:nvSpPr>
        <p:spPr>
          <a:xfrm>
            <a:off x="457200" y="1200150"/>
            <a:ext cx="8229600" cy="308292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None/>
            </a:pPr>
            <a:r>
              <a:rPr lang="en-US" sz="2300">
                <a:solidFill>
                  <a:schemeClr val="accent1"/>
                </a:solidFill>
                <a:highlight>
                  <a:schemeClr val="lt1"/>
                </a:highlight>
                <a:latin typeface="Arial"/>
                <a:ea typeface="Arial"/>
                <a:cs typeface="Arial"/>
                <a:sym typeface="Arial"/>
              </a:rPr>
              <a:t>Identify at least two methods for integrating feedback from students, faculty, and support services into course redesign for continuous improvement.  </a:t>
            </a:r>
            <a:endParaRPr sz="2300">
              <a:solidFill>
                <a:schemeClr val="accent1"/>
              </a:solidFill>
              <a:highlight>
                <a:schemeClr val="lt1"/>
              </a:highlight>
              <a:latin typeface="Arial"/>
              <a:ea typeface="Arial"/>
              <a:cs typeface="Arial"/>
              <a:sym typeface="Arial"/>
            </a:endParaRPr>
          </a:p>
          <a:p>
            <a:pPr marL="0" lvl="0" indent="0" algn="l" rtl="0">
              <a:lnSpc>
                <a:spcPct val="115000"/>
              </a:lnSpc>
              <a:spcBef>
                <a:spcPts val="900"/>
              </a:spcBef>
              <a:spcAft>
                <a:spcPts val="0"/>
              </a:spcAft>
              <a:buClr>
                <a:schemeClr val="dk1"/>
              </a:buClr>
              <a:buSzPts val="1100"/>
              <a:buFont typeface="Arial"/>
              <a:buNone/>
            </a:pPr>
            <a:endParaRPr sz="2300">
              <a:solidFill>
                <a:schemeClr val="accent1"/>
              </a:solidFill>
              <a:highlight>
                <a:schemeClr val="lt1"/>
              </a:highlight>
              <a:latin typeface="Arial"/>
              <a:ea typeface="Arial"/>
              <a:cs typeface="Arial"/>
              <a:sym typeface="Arial"/>
            </a:endParaRPr>
          </a:p>
          <a:p>
            <a:pPr marL="0" lvl="0" indent="0" algn="l" rtl="0">
              <a:lnSpc>
                <a:spcPct val="115000"/>
              </a:lnSpc>
              <a:spcBef>
                <a:spcPts val="900"/>
              </a:spcBef>
              <a:spcAft>
                <a:spcPts val="900"/>
              </a:spcAft>
              <a:buClr>
                <a:schemeClr val="dk1"/>
              </a:buClr>
              <a:buSzPts val="1100"/>
              <a:buFont typeface="Arial"/>
              <a:buNone/>
            </a:pPr>
            <a:r>
              <a:rPr lang="en-US" sz="2300">
                <a:solidFill>
                  <a:schemeClr val="accent1"/>
                </a:solidFill>
                <a:highlight>
                  <a:schemeClr val="lt1"/>
                </a:highlight>
                <a:latin typeface="Arial"/>
                <a:ea typeface="Arial"/>
                <a:cs typeface="Arial"/>
                <a:sym typeface="Arial"/>
              </a:rPr>
              <a:t>Create a standardized online course template that enhances learner engagement and incorporates key QM Standards.</a:t>
            </a:r>
            <a:endParaRPr sz="3800">
              <a:solidFill>
                <a:schemeClr val="accen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39d8faea70a_0_5"/>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3000" b="1">
                <a:solidFill>
                  <a:schemeClr val="accent1"/>
                </a:solidFill>
                <a:latin typeface="Arial"/>
                <a:ea typeface="Arial"/>
                <a:cs typeface="Arial"/>
                <a:sym typeface="Arial"/>
              </a:rPr>
              <a:t>Transformation Morgan 2030</a:t>
            </a:r>
            <a:endParaRPr>
              <a:solidFill>
                <a:schemeClr val="accent1"/>
              </a:solidFill>
            </a:endParaRPr>
          </a:p>
        </p:txBody>
      </p:sp>
      <p:sp>
        <p:nvSpPr>
          <p:cNvPr id="88" name="Google Shape;88;g39d8faea70a_0_5"/>
          <p:cNvSpPr txBox="1">
            <a:spLocks noGrp="1"/>
          </p:cNvSpPr>
          <p:nvPr>
            <p:ph type="body" idx="1"/>
          </p:nvPr>
        </p:nvSpPr>
        <p:spPr>
          <a:xfrm>
            <a:off x="457200" y="1200150"/>
            <a:ext cx="5728500" cy="3082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None/>
            </a:pPr>
            <a:endParaRPr sz="2100">
              <a:solidFill>
                <a:schemeClr val="accent1"/>
              </a:solidFill>
              <a:latin typeface="Arial"/>
              <a:ea typeface="Arial"/>
              <a:cs typeface="Arial"/>
              <a:sym typeface="Arial"/>
            </a:endParaRPr>
          </a:p>
          <a:p>
            <a:pPr marL="0" lvl="0" indent="0" algn="l" rtl="0">
              <a:lnSpc>
                <a:spcPct val="90000"/>
              </a:lnSpc>
              <a:spcBef>
                <a:spcPts val="1000"/>
              </a:spcBef>
              <a:spcAft>
                <a:spcPts val="0"/>
              </a:spcAft>
              <a:buNone/>
            </a:pPr>
            <a:r>
              <a:rPr lang="en-US" sz="2100">
                <a:solidFill>
                  <a:schemeClr val="accent1"/>
                </a:solidFill>
                <a:latin typeface="Arial"/>
                <a:ea typeface="Arial"/>
                <a:cs typeface="Arial"/>
                <a:sym typeface="Arial"/>
              </a:rPr>
              <a:t>Launch the Morgan Completes You Initiative with ambitious enrollment and degree completion goals</a:t>
            </a:r>
            <a:endParaRPr sz="2100">
              <a:solidFill>
                <a:schemeClr val="accent1"/>
              </a:solidFill>
              <a:latin typeface="Arial"/>
              <a:ea typeface="Arial"/>
              <a:cs typeface="Arial"/>
              <a:sym typeface="Arial"/>
            </a:endParaRPr>
          </a:p>
          <a:p>
            <a:pPr marL="0" lvl="0" indent="0" algn="l" rtl="0">
              <a:lnSpc>
                <a:spcPct val="90000"/>
              </a:lnSpc>
              <a:spcBef>
                <a:spcPts val="1000"/>
              </a:spcBef>
              <a:spcAft>
                <a:spcPts val="0"/>
              </a:spcAft>
              <a:buNone/>
            </a:pPr>
            <a:endParaRPr sz="2100">
              <a:solidFill>
                <a:schemeClr val="accent1"/>
              </a:solidFill>
              <a:latin typeface="Arial"/>
              <a:ea typeface="Arial"/>
              <a:cs typeface="Arial"/>
              <a:sym typeface="Arial"/>
            </a:endParaRPr>
          </a:p>
          <a:p>
            <a:pPr marL="0" lvl="0" indent="0" algn="l" rtl="0">
              <a:lnSpc>
                <a:spcPct val="90000"/>
              </a:lnSpc>
              <a:spcBef>
                <a:spcPts val="1000"/>
              </a:spcBef>
              <a:spcAft>
                <a:spcPts val="0"/>
              </a:spcAft>
              <a:buNone/>
            </a:pPr>
            <a:endParaRPr sz="2100">
              <a:solidFill>
                <a:schemeClr val="accent1"/>
              </a:solidFill>
              <a:latin typeface="Arial"/>
              <a:ea typeface="Arial"/>
              <a:cs typeface="Arial"/>
              <a:sym typeface="Arial"/>
            </a:endParaRPr>
          </a:p>
        </p:txBody>
      </p:sp>
      <p:sp>
        <p:nvSpPr>
          <p:cNvPr id="89" name="Google Shape;89;g39d8faea70a_0_5"/>
          <p:cNvSpPr txBox="1"/>
          <p:nvPr/>
        </p:nvSpPr>
        <p:spPr>
          <a:xfrm>
            <a:off x="4865050" y="1714975"/>
            <a:ext cx="34956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200">
              <a:solidFill>
                <a:schemeClr val="dk1"/>
              </a:solidFill>
              <a:latin typeface="Trebuchet MS"/>
              <a:ea typeface="Trebuchet MS"/>
              <a:cs typeface="Trebuchet MS"/>
              <a:sym typeface="Trebuchet MS"/>
            </a:endParaRPr>
          </a:p>
        </p:txBody>
      </p:sp>
      <p:pic>
        <p:nvPicPr>
          <p:cNvPr id="90" name="Google Shape;90;g39d8faea70a_0_5" title="Screenshot 2025-10-08 at 1.15.05 PM.png"/>
          <p:cNvPicPr preferRelativeResize="0"/>
          <p:nvPr/>
        </p:nvPicPr>
        <p:blipFill rotWithShape="1">
          <a:blip r:embed="rId3">
            <a:alphaModFix/>
          </a:blip>
          <a:srcRect l="1364" t="3841" r="1169" b="3377"/>
          <a:stretch/>
        </p:blipFill>
        <p:spPr>
          <a:xfrm>
            <a:off x="6494600" y="1503675"/>
            <a:ext cx="2138700" cy="1950300"/>
          </a:xfrm>
          <a:prstGeom prst="ellipse">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sp>
        <p:nvSpPr>
          <p:cNvPr id="96" name="Google Shape;96;g39d8faea70a_0_27"/>
          <p:cNvSpPr txBox="1">
            <a:spLocks noGrp="1"/>
          </p:cNvSpPr>
          <p:nvPr>
            <p:ph type="title"/>
          </p:nvPr>
        </p:nvSpPr>
        <p:spPr>
          <a:xfrm>
            <a:off x="121400" y="-84325"/>
            <a:ext cx="8960100" cy="11481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2970"/>
              <a:buFont typeface="Play"/>
              <a:buNone/>
            </a:pPr>
            <a:r>
              <a:rPr lang="en-US" sz="3659">
                <a:solidFill>
                  <a:schemeClr val="accent1"/>
                </a:solidFill>
              </a:rPr>
              <a:t>18 interdisciplinary degree programs designed for degree completion </a:t>
            </a:r>
            <a:endParaRPr sz="3659">
              <a:solidFill>
                <a:schemeClr val="accent1"/>
              </a:solidFill>
            </a:endParaRPr>
          </a:p>
        </p:txBody>
      </p:sp>
      <p:graphicFrame>
        <p:nvGraphicFramePr>
          <p:cNvPr id="97" name="Google Shape;97;g39d8faea70a_0_27"/>
          <p:cNvGraphicFramePr/>
          <p:nvPr/>
        </p:nvGraphicFramePr>
        <p:xfrm>
          <a:off x="0" y="1268044"/>
          <a:ext cx="3000000" cy="3000000"/>
        </p:xfrm>
        <a:graphic>
          <a:graphicData uri="http://schemas.openxmlformats.org/drawingml/2006/table">
            <a:tbl>
              <a:tblPr firstRow="1" bandRow="1">
                <a:noFill/>
                <a:tableStyleId>{59A4ACB3-504E-4F39-BFDD-2220F9FE0837}</a:tableStyleId>
              </a:tblPr>
              <a:tblGrid>
                <a:gridCol w="3006375">
                  <a:extLst>
                    <a:ext uri="{9D8B030D-6E8A-4147-A177-3AD203B41FA5}">
                      <a16:colId xmlns:a16="http://schemas.microsoft.com/office/drawing/2014/main" val="20000"/>
                    </a:ext>
                  </a:extLst>
                </a:gridCol>
                <a:gridCol w="3006375">
                  <a:extLst>
                    <a:ext uri="{9D8B030D-6E8A-4147-A177-3AD203B41FA5}">
                      <a16:colId xmlns:a16="http://schemas.microsoft.com/office/drawing/2014/main" val="20001"/>
                    </a:ext>
                  </a:extLst>
                </a:gridCol>
                <a:gridCol w="3006375">
                  <a:extLst>
                    <a:ext uri="{9D8B030D-6E8A-4147-A177-3AD203B41FA5}">
                      <a16:colId xmlns:a16="http://schemas.microsoft.com/office/drawing/2014/main" val="20002"/>
                    </a:ext>
                  </a:extLst>
                </a:gridCol>
              </a:tblGrid>
              <a:tr h="497800">
                <a:tc>
                  <a:txBody>
                    <a:bodyPr/>
                    <a:lstStyle/>
                    <a:p>
                      <a:pPr marL="0" marR="0" lvl="0" indent="0" algn="l" rtl="0">
                        <a:spcBef>
                          <a:spcPts val="0"/>
                        </a:spcBef>
                        <a:spcAft>
                          <a:spcPts val="0"/>
                        </a:spcAft>
                        <a:buNone/>
                      </a:pPr>
                      <a:r>
                        <a:rPr lang="en-US" sz="1500" b="1" u="none" strike="noStrike" cap="none">
                          <a:solidFill>
                            <a:schemeClr val="accent1"/>
                          </a:solidFill>
                        </a:rPr>
                        <a:t>Bachelor of Science (BS)</a:t>
                      </a:r>
                      <a:endParaRPr sz="1100">
                        <a:solidFill>
                          <a:schemeClr val="accent1"/>
                        </a:solidFill>
                      </a:endParaRPr>
                    </a:p>
                  </a:txBody>
                  <a:tcPr marL="68600" marR="68600" marT="34300" marB="34300"/>
                </a:tc>
                <a:tc>
                  <a:txBody>
                    <a:bodyPr/>
                    <a:lstStyle/>
                    <a:p>
                      <a:pPr marL="0" marR="0" lvl="0" indent="0" algn="l" rtl="0">
                        <a:spcBef>
                          <a:spcPts val="0"/>
                        </a:spcBef>
                        <a:spcAft>
                          <a:spcPts val="0"/>
                        </a:spcAft>
                        <a:buNone/>
                      </a:pPr>
                      <a:r>
                        <a:rPr lang="en-US" sz="1500" b="1">
                          <a:solidFill>
                            <a:schemeClr val="accent1"/>
                          </a:solidFill>
                        </a:rPr>
                        <a:t>Master of Science (MS)</a:t>
                      </a:r>
                      <a:endParaRPr sz="1100">
                        <a:solidFill>
                          <a:schemeClr val="accent1"/>
                        </a:solidFill>
                      </a:endParaRPr>
                    </a:p>
                  </a:txBody>
                  <a:tcPr marL="68600" marR="68600" marT="34300" marB="34300"/>
                </a:tc>
                <a:tc>
                  <a:txBody>
                    <a:bodyPr/>
                    <a:lstStyle/>
                    <a:p>
                      <a:pPr marL="0" marR="0" lvl="0" indent="0" algn="l" rtl="0">
                        <a:spcBef>
                          <a:spcPts val="0"/>
                        </a:spcBef>
                        <a:spcAft>
                          <a:spcPts val="0"/>
                        </a:spcAft>
                        <a:buNone/>
                      </a:pPr>
                      <a:r>
                        <a:rPr lang="en-US" sz="1500" b="1">
                          <a:solidFill>
                            <a:schemeClr val="accent1"/>
                          </a:solidFill>
                        </a:rPr>
                        <a:t>Doctor of Philosophy (PhD) </a:t>
                      </a:r>
                      <a:endParaRPr sz="1100">
                        <a:solidFill>
                          <a:schemeClr val="accent1"/>
                        </a:solidFill>
                      </a:endParaRPr>
                    </a:p>
                  </a:txBody>
                  <a:tcPr marL="68600" marR="68600" marT="34300" marB="34300"/>
                </a:tc>
                <a:extLst>
                  <a:ext uri="{0D108BD9-81ED-4DB2-BD59-A6C34878D82A}">
                    <a16:rowId xmlns:a16="http://schemas.microsoft.com/office/drawing/2014/main" val="10000"/>
                  </a:ext>
                </a:extLst>
              </a:tr>
              <a:tr h="3311300">
                <a:tc>
                  <a:txBody>
                    <a:bodyPr/>
                    <a:lstStyle/>
                    <a:p>
                      <a:pPr marL="215900" marR="0" lvl="0" indent="-209550" algn="l" rtl="0">
                        <a:lnSpc>
                          <a:spcPct val="100000"/>
                        </a:lnSpc>
                        <a:spcBef>
                          <a:spcPts val="0"/>
                        </a:spcBef>
                        <a:spcAft>
                          <a:spcPts val="0"/>
                        </a:spcAft>
                        <a:buClr>
                          <a:schemeClr val="accent1"/>
                        </a:buClr>
                        <a:buSzPts val="1500"/>
                        <a:buFont typeface="Arial"/>
                        <a:buChar char="•"/>
                      </a:pPr>
                      <a:r>
                        <a:rPr lang="en-US" sz="1500" b="0" i="0" u="none" strike="noStrike">
                          <a:solidFill>
                            <a:schemeClr val="accent1"/>
                          </a:solidFill>
                          <a:latin typeface="Arial"/>
                          <a:ea typeface="Arial"/>
                          <a:cs typeface="Arial"/>
                          <a:sym typeface="Arial"/>
                        </a:rPr>
                        <a:t>Educational Studies </a:t>
                      </a:r>
                      <a:endParaRPr sz="1500">
                        <a:solidFill>
                          <a:schemeClr val="accent1"/>
                        </a:solidFill>
                      </a:endParaRPr>
                    </a:p>
                    <a:p>
                      <a:pPr marL="215900" marR="0" lvl="0" indent="-209550" algn="l" rtl="0">
                        <a:lnSpc>
                          <a:spcPct val="100000"/>
                        </a:lnSpc>
                        <a:spcBef>
                          <a:spcPts val="0"/>
                        </a:spcBef>
                        <a:spcAft>
                          <a:spcPts val="0"/>
                        </a:spcAft>
                        <a:buClr>
                          <a:schemeClr val="accent1"/>
                        </a:buClr>
                        <a:buSzPts val="1500"/>
                        <a:buFont typeface="Arial"/>
                        <a:buChar char="•"/>
                      </a:pPr>
                      <a:r>
                        <a:rPr lang="en-US" sz="1500" b="0" i="0" u="none" strike="noStrike">
                          <a:solidFill>
                            <a:schemeClr val="accent1"/>
                          </a:solidFill>
                          <a:latin typeface="Arial"/>
                          <a:ea typeface="Arial"/>
                          <a:cs typeface="Arial"/>
                          <a:sym typeface="Arial"/>
                        </a:rPr>
                        <a:t>Engineering, Information, and Computational Sciences</a:t>
                      </a:r>
                      <a:endParaRPr sz="1500">
                        <a:solidFill>
                          <a:schemeClr val="accent1"/>
                        </a:solidFill>
                      </a:endParaRPr>
                    </a:p>
                    <a:p>
                      <a:pPr marL="215900" marR="0" lvl="0" indent="-209550" algn="l" rtl="0">
                        <a:lnSpc>
                          <a:spcPct val="100000"/>
                        </a:lnSpc>
                        <a:spcBef>
                          <a:spcPts val="0"/>
                        </a:spcBef>
                        <a:spcAft>
                          <a:spcPts val="0"/>
                        </a:spcAft>
                        <a:buClr>
                          <a:schemeClr val="accent1"/>
                        </a:buClr>
                        <a:buSzPts val="1500"/>
                        <a:buFont typeface="Arial"/>
                        <a:buChar char="•"/>
                      </a:pPr>
                      <a:r>
                        <a:rPr lang="en-US" sz="1500" b="0" i="0" u="none" strike="noStrike">
                          <a:solidFill>
                            <a:schemeClr val="accent1"/>
                          </a:solidFill>
                          <a:latin typeface="Arial"/>
                          <a:ea typeface="Arial"/>
                          <a:cs typeface="Arial"/>
                          <a:sym typeface="Arial"/>
                        </a:rPr>
                        <a:t>Global Perspectives and Practices</a:t>
                      </a:r>
                      <a:endParaRPr sz="1500">
                        <a:solidFill>
                          <a:schemeClr val="accent1"/>
                        </a:solidFill>
                      </a:endParaRPr>
                    </a:p>
                    <a:p>
                      <a:pPr marL="215900" marR="0" lvl="0" indent="-209550" algn="l" rtl="0">
                        <a:lnSpc>
                          <a:spcPct val="100000"/>
                        </a:lnSpc>
                        <a:spcBef>
                          <a:spcPts val="0"/>
                        </a:spcBef>
                        <a:spcAft>
                          <a:spcPts val="0"/>
                        </a:spcAft>
                        <a:buClr>
                          <a:schemeClr val="accent1"/>
                        </a:buClr>
                        <a:buSzPts val="1500"/>
                        <a:buFont typeface="Arial"/>
                        <a:buChar char="•"/>
                      </a:pPr>
                      <a:r>
                        <a:rPr lang="en-US" sz="1500" b="0" i="0" u="none" strike="noStrike">
                          <a:solidFill>
                            <a:schemeClr val="accent1"/>
                          </a:solidFill>
                          <a:latin typeface="Arial"/>
                          <a:ea typeface="Arial"/>
                          <a:cs typeface="Arial"/>
                          <a:sym typeface="Arial"/>
                        </a:rPr>
                        <a:t>Health and Human Sciences</a:t>
                      </a:r>
                      <a:endParaRPr sz="1500">
                        <a:solidFill>
                          <a:schemeClr val="accent1"/>
                        </a:solidFill>
                      </a:endParaRPr>
                    </a:p>
                    <a:p>
                      <a:pPr marL="215900" marR="0" lvl="0" indent="-209550" algn="l" rtl="0">
                        <a:lnSpc>
                          <a:spcPct val="100000"/>
                        </a:lnSpc>
                        <a:spcBef>
                          <a:spcPts val="0"/>
                        </a:spcBef>
                        <a:spcAft>
                          <a:spcPts val="0"/>
                        </a:spcAft>
                        <a:buClr>
                          <a:schemeClr val="accent1"/>
                        </a:buClr>
                        <a:buSzPts val="1500"/>
                        <a:buFont typeface="Arial"/>
                        <a:buChar char="•"/>
                      </a:pPr>
                      <a:r>
                        <a:rPr lang="en-US" sz="1500" b="0" i="0" u="none" strike="noStrike">
                          <a:solidFill>
                            <a:schemeClr val="accent1"/>
                          </a:solidFill>
                          <a:latin typeface="Arial"/>
                          <a:ea typeface="Arial"/>
                          <a:cs typeface="Arial"/>
                          <a:sym typeface="Arial"/>
                        </a:rPr>
                        <a:t>Organizational Administration</a:t>
                      </a:r>
                      <a:endParaRPr sz="1500">
                        <a:solidFill>
                          <a:schemeClr val="accent1"/>
                        </a:solidFill>
                      </a:endParaRPr>
                    </a:p>
                    <a:p>
                      <a:pPr marL="215900" marR="0" lvl="0" indent="-209550" algn="l" rtl="0">
                        <a:lnSpc>
                          <a:spcPct val="100000"/>
                        </a:lnSpc>
                        <a:spcBef>
                          <a:spcPts val="0"/>
                        </a:spcBef>
                        <a:spcAft>
                          <a:spcPts val="0"/>
                        </a:spcAft>
                        <a:buClr>
                          <a:schemeClr val="accent1"/>
                        </a:buClr>
                        <a:buSzPts val="1500"/>
                        <a:buFont typeface="Arial"/>
                        <a:buChar char="•"/>
                      </a:pPr>
                      <a:r>
                        <a:rPr lang="en-US" sz="1500" b="0" i="0" u="none" strike="noStrike">
                          <a:solidFill>
                            <a:schemeClr val="accent1"/>
                          </a:solidFill>
                          <a:latin typeface="Arial"/>
                          <a:ea typeface="Arial"/>
                          <a:cs typeface="Arial"/>
                          <a:sym typeface="Arial"/>
                        </a:rPr>
                        <a:t>Technology Services</a:t>
                      </a:r>
                      <a:endParaRPr sz="1500">
                        <a:solidFill>
                          <a:schemeClr val="accent1"/>
                        </a:solidFill>
                      </a:endParaRPr>
                    </a:p>
                    <a:p>
                      <a:pPr marL="215900" marR="0" lvl="0" indent="-209550" algn="l" rtl="0">
                        <a:lnSpc>
                          <a:spcPct val="100000"/>
                        </a:lnSpc>
                        <a:spcBef>
                          <a:spcPts val="0"/>
                        </a:spcBef>
                        <a:spcAft>
                          <a:spcPts val="0"/>
                        </a:spcAft>
                        <a:buClr>
                          <a:schemeClr val="accent1"/>
                        </a:buClr>
                        <a:buSzPts val="1500"/>
                        <a:buFont typeface="Arial"/>
                        <a:buChar char="•"/>
                      </a:pPr>
                      <a:r>
                        <a:rPr lang="en-US" sz="1500" b="0" i="0" u="none" strike="noStrike">
                          <a:solidFill>
                            <a:schemeClr val="accent1"/>
                          </a:solidFill>
                          <a:latin typeface="Arial"/>
                          <a:ea typeface="Arial"/>
                          <a:cs typeface="Arial"/>
                          <a:sym typeface="Arial"/>
                        </a:rPr>
                        <a:t>Sciences</a:t>
                      </a:r>
                      <a:endParaRPr sz="1500">
                        <a:solidFill>
                          <a:schemeClr val="accent1"/>
                        </a:solidFill>
                      </a:endParaRPr>
                    </a:p>
                    <a:p>
                      <a:pPr marL="215900" marR="0" lvl="0" indent="-209550" algn="l" rtl="0">
                        <a:lnSpc>
                          <a:spcPct val="100000"/>
                        </a:lnSpc>
                        <a:spcBef>
                          <a:spcPts val="0"/>
                        </a:spcBef>
                        <a:spcAft>
                          <a:spcPts val="0"/>
                        </a:spcAft>
                        <a:buClr>
                          <a:schemeClr val="accent1"/>
                        </a:buClr>
                        <a:buSzPts val="1500"/>
                        <a:buFont typeface="Arial"/>
                        <a:buChar char="•"/>
                      </a:pPr>
                      <a:r>
                        <a:rPr lang="en-US" sz="1500" b="0" i="0" u="none" strike="noStrike">
                          <a:solidFill>
                            <a:schemeClr val="accent1"/>
                          </a:solidFill>
                          <a:latin typeface="Arial"/>
                          <a:ea typeface="Arial"/>
                          <a:cs typeface="Arial"/>
                          <a:sym typeface="Arial"/>
                        </a:rPr>
                        <a:t>Societal Equity, and Urbanism</a:t>
                      </a:r>
                      <a:endParaRPr sz="1500">
                        <a:solidFill>
                          <a:schemeClr val="accent1"/>
                        </a:solidFill>
                      </a:endParaRPr>
                    </a:p>
                    <a:p>
                      <a:pPr marL="0" marR="0" lvl="0" indent="0" algn="l" rtl="0">
                        <a:spcBef>
                          <a:spcPts val="0"/>
                        </a:spcBef>
                        <a:spcAft>
                          <a:spcPts val="0"/>
                        </a:spcAft>
                        <a:buClr>
                          <a:schemeClr val="dk1"/>
                        </a:buClr>
                        <a:buSzPts val="1500"/>
                        <a:buFont typeface="Arial"/>
                        <a:buNone/>
                      </a:pPr>
                      <a:endParaRPr sz="1500">
                        <a:solidFill>
                          <a:schemeClr val="accent1"/>
                        </a:solidFill>
                      </a:endParaRPr>
                    </a:p>
                  </a:txBody>
                  <a:tcPr marL="68600" marR="68600" marT="34300" marB="34300"/>
                </a:tc>
                <a:tc>
                  <a:txBody>
                    <a:bodyPr/>
                    <a:lstStyle/>
                    <a:p>
                      <a:pPr marL="215900" marR="0" lvl="0" indent="-209550" algn="l" rtl="0">
                        <a:lnSpc>
                          <a:spcPct val="100000"/>
                        </a:lnSpc>
                        <a:spcBef>
                          <a:spcPts val="0"/>
                        </a:spcBef>
                        <a:spcAft>
                          <a:spcPts val="0"/>
                        </a:spcAft>
                        <a:buClr>
                          <a:schemeClr val="accent1"/>
                        </a:buClr>
                        <a:buSzPts val="1500"/>
                        <a:buFont typeface="arial"/>
                        <a:buChar char="•"/>
                      </a:pPr>
                      <a:r>
                        <a:rPr lang="en-US" sz="1500" b="0" i="0" u="none" strike="noStrike">
                          <a:solidFill>
                            <a:schemeClr val="accent1"/>
                          </a:solidFill>
                          <a:latin typeface="Arial"/>
                          <a:ea typeface="Arial"/>
                          <a:cs typeface="Arial"/>
                          <a:sym typeface="Arial"/>
                        </a:rPr>
                        <a:t>Engineering, Information, and Computational Sciences</a:t>
                      </a:r>
                      <a:endParaRPr sz="1500">
                        <a:solidFill>
                          <a:schemeClr val="accent1"/>
                        </a:solidFill>
                      </a:endParaRPr>
                    </a:p>
                    <a:p>
                      <a:pPr marL="215900" marR="0" lvl="0" indent="-209550" algn="l" rtl="0">
                        <a:lnSpc>
                          <a:spcPct val="100000"/>
                        </a:lnSpc>
                        <a:spcBef>
                          <a:spcPts val="0"/>
                        </a:spcBef>
                        <a:spcAft>
                          <a:spcPts val="0"/>
                        </a:spcAft>
                        <a:buClr>
                          <a:schemeClr val="accent1"/>
                        </a:buClr>
                        <a:buSzPts val="1500"/>
                        <a:buFont typeface="arial"/>
                        <a:buChar char="•"/>
                      </a:pPr>
                      <a:r>
                        <a:rPr lang="en-US" sz="1500" b="0" i="0" u="none" strike="noStrike">
                          <a:solidFill>
                            <a:schemeClr val="accent1"/>
                          </a:solidFill>
                          <a:latin typeface="Arial"/>
                          <a:ea typeface="Arial"/>
                          <a:cs typeface="Arial"/>
                          <a:sym typeface="Arial"/>
                        </a:rPr>
                        <a:t>Health and Human Sciences</a:t>
                      </a:r>
                      <a:endParaRPr sz="1100">
                        <a:solidFill>
                          <a:schemeClr val="accent1"/>
                        </a:solidFill>
                      </a:endParaRPr>
                    </a:p>
                    <a:p>
                      <a:pPr marL="215900" marR="0" lvl="0" indent="-209550" algn="l" rtl="0">
                        <a:lnSpc>
                          <a:spcPct val="100000"/>
                        </a:lnSpc>
                        <a:spcBef>
                          <a:spcPts val="0"/>
                        </a:spcBef>
                        <a:spcAft>
                          <a:spcPts val="0"/>
                        </a:spcAft>
                        <a:buClr>
                          <a:schemeClr val="accent1"/>
                        </a:buClr>
                        <a:buSzPts val="1500"/>
                        <a:buFont typeface="arial"/>
                        <a:buChar char="•"/>
                      </a:pPr>
                      <a:r>
                        <a:rPr lang="en-US" sz="1500" b="0" i="0" u="none" strike="noStrike">
                          <a:solidFill>
                            <a:schemeClr val="accent1"/>
                          </a:solidFill>
                          <a:latin typeface="Arial"/>
                          <a:ea typeface="Arial"/>
                          <a:cs typeface="Arial"/>
                          <a:sym typeface="Arial"/>
                        </a:rPr>
                        <a:t>Journalism and Mass Communication </a:t>
                      </a:r>
                      <a:endParaRPr sz="1100">
                        <a:solidFill>
                          <a:schemeClr val="accent1"/>
                        </a:solidFill>
                      </a:endParaRPr>
                    </a:p>
                    <a:p>
                      <a:pPr marL="215900" marR="0" lvl="0" indent="-209550" algn="l" rtl="0">
                        <a:lnSpc>
                          <a:spcPct val="100000"/>
                        </a:lnSpc>
                        <a:spcBef>
                          <a:spcPts val="0"/>
                        </a:spcBef>
                        <a:spcAft>
                          <a:spcPts val="0"/>
                        </a:spcAft>
                        <a:buClr>
                          <a:schemeClr val="accent1"/>
                        </a:buClr>
                        <a:buSzPts val="1500"/>
                        <a:buFont typeface="arial"/>
                        <a:buChar char="•"/>
                      </a:pPr>
                      <a:r>
                        <a:rPr lang="en-US" sz="1500" b="0" i="0" u="none" strike="noStrike">
                          <a:solidFill>
                            <a:schemeClr val="accent1"/>
                          </a:solidFill>
                          <a:latin typeface="Arial"/>
                          <a:ea typeface="Arial"/>
                          <a:cs typeface="Arial"/>
                          <a:sym typeface="Arial"/>
                        </a:rPr>
                        <a:t>Organizational Policy, Governance &amp; Administration</a:t>
                      </a:r>
                      <a:endParaRPr sz="1500">
                        <a:solidFill>
                          <a:schemeClr val="accent1"/>
                        </a:solidFill>
                      </a:endParaRPr>
                    </a:p>
                    <a:p>
                      <a:pPr marL="215900" marR="0" lvl="0" indent="-209550" algn="l" rtl="0">
                        <a:lnSpc>
                          <a:spcPct val="100000"/>
                        </a:lnSpc>
                        <a:spcBef>
                          <a:spcPts val="0"/>
                        </a:spcBef>
                        <a:spcAft>
                          <a:spcPts val="0"/>
                        </a:spcAft>
                        <a:buClr>
                          <a:schemeClr val="accent1"/>
                        </a:buClr>
                        <a:buSzPts val="1500"/>
                        <a:buFont typeface="arial"/>
                        <a:buChar char="•"/>
                      </a:pPr>
                      <a:r>
                        <a:rPr lang="en-US" sz="1500" b="0" i="0" u="none" strike="noStrike">
                          <a:solidFill>
                            <a:schemeClr val="accent1"/>
                          </a:solidFill>
                          <a:latin typeface="Arial"/>
                          <a:ea typeface="Arial"/>
                          <a:cs typeface="Arial"/>
                          <a:sym typeface="Arial"/>
                        </a:rPr>
                        <a:t>Sciences</a:t>
                      </a:r>
                      <a:endParaRPr sz="1100">
                        <a:solidFill>
                          <a:schemeClr val="accent1"/>
                        </a:solidFill>
                      </a:endParaRPr>
                    </a:p>
                    <a:p>
                      <a:pPr marL="0" marR="0" lvl="0" indent="0" algn="l" rtl="0">
                        <a:spcBef>
                          <a:spcPts val="0"/>
                        </a:spcBef>
                        <a:spcAft>
                          <a:spcPts val="0"/>
                        </a:spcAft>
                        <a:buClr>
                          <a:schemeClr val="dk1"/>
                        </a:buClr>
                        <a:buSzPts val="1500"/>
                        <a:buFont typeface="Arial"/>
                        <a:buNone/>
                      </a:pPr>
                      <a:endParaRPr sz="1500">
                        <a:solidFill>
                          <a:schemeClr val="accent1"/>
                        </a:solidFill>
                      </a:endParaRPr>
                    </a:p>
                  </a:txBody>
                  <a:tcPr marL="68600" marR="68600" marT="34300" marB="34300"/>
                </a:tc>
                <a:tc>
                  <a:txBody>
                    <a:bodyPr/>
                    <a:lstStyle/>
                    <a:p>
                      <a:pPr marL="215900" marR="0" lvl="0" indent="-209550" algn="l" rtl="0">
                        <a:lnSpc>
                          <a:spcPct val="100000"/>
                        </a:lnSpc>
                        <a:spcBef>
                          <a:spcPts val="0"/>
                        </a:spcBef>
                        <a:spcAft>
                          <a:spcPts val="0"/>
                        </a:spcAft>
                        <a:buClr>
                          <a:schemeClr val="accent1"/>
                        </a:buClr>
                        <a:buSzPts val="1500"/>
                        <a:buFont typeface="arial"/>
                        <a:buChar char="•"/>
                      </a:pPr>
                      <a:r>
                        <a:rPr lang="en-US" sz="1500" b="0" i="0" u="none" strike="noStrike">
                          <a:solidFill>
                            <a:schemeClr val="accent1"/>
                          </a:solidFill>
                          <a:latin typeface="Arial"/>
                          <a:ea typeface="Arial"/>
                          <a:cs typeface="Arial"/>
                          <a:sym typeface="Arial"/>
                        </a:rPr>
                        <a:t>Engineering, Information, and Computational Sciences</a:t>
                      </a:r>
                      <a:endParaRPr sz="1100">
                        <a:solidFill>
                          <a:schemeClr val="accent1"/>
                        </a:solidFill>
                      </a:endParaRPr>
                    </a:p>
                    <a:p>
                      <a:pPr marL="215900" marR="0" lvl="0" indent="-209550" algn="l" rtl="0">
                        <a:lnSpc>
                          <a:spcPct val="100000"/>
                        </a:lnSpc>
                        <a:spcBef>
                          <a:spcPts val="0"/>
                        </a:spcBef>
                        <a:spcAft>
                          <a:spcPts val="0"/>
                        </a:spcAft>
                        <a:buClr>
                          <a:schemeClr val="accent1"/>
                        </a:buClr>
                        <a:buSzPts val="1500"/>
                        <a:buFont typeface="arial"/>
                        <a:buChar char="•"/>
                      </a:pPr>
                      <a:r>
                        <a:rPr lang="en-US" sz="1500" b="0" i="0" u="none" strike="noStrike">
                          <a:solidFill>
                            <a:schemeClr val="accent1"/>
                          </a:solidFill>
                          <a:latin typeface="Arial"/>
                          <a:ea typeface="Arial"/>
                          <a:cs typeface="Arial"/>
                          <a:sym typeface="Arial"/>
                        </a:rPr>
                        <a:t>Health and Human Sciences</a:t>
                      </a:r>
                      <a:endParaRPr sz="1100">
                        <a:solidFill>
                          <a:schemeClr val="accent1"/>
                        </a:solidFill>
                      </a:endParaRPr>
                    </a:p>
                    <a:p>
                      <a:pPr marL="215900" marR="0" lvl="0" indent="-209550" algn="l" rtl="0">
                        <a:lnSpc>
                          <a:spcPct val="100000"/>
                        </a:lnSpc>
                        <a:spcBef>
                          <a:spcPts val="0"/>
                        </a:spcBef>
                        <a:spcAft>
                          <a:spcPts val="0"/>
                        </a:spcAft>
                        <a:buClr>
                          <a:schemeClr val="accent1"/>
                        </a:buClr>
                        <a:buSzPts val="1500"/>
                        <a:buFont typeface="arial"/>
                        <a:buChar char="•"/>
                      </a:pPr>
                      <a:r>
                        <a:rPr lang="en-US" sz="1500" b="0" i="0" u="none" strike="noStrike">
                          <a:solidFill>
                            <a:schemeClr val="accent1"/>
                          </a:solidFill>
                          <a:latin typeface="Arial"/>
                          <a:ea typeface="Arial"/>
                          <a:cs typeface="Arial"/>
                          <a:sym typeface="Arial"/>
                        </a:rPr>
                        <a:t>Journalism and Mass Communication </a:t>
                      </a:r>
                      <a:endParaRPr sz="1100">
                        <a:solidFill>
                          <a:schemeClr val="accent1"/>
                        </a:solidFill>
                      </a:endParaRPr>
                    </a:p>
                    <a:p>
                      <a:pPr marL="215900" marR="0" lvl="0" indent="-209550" algn="l" rtl="0">
                        <a:lnSpc>
                          <a:spcPct val="100000"/>
                        </a:lnSpc>
                        <a:spcBef>
                          <a:spcPts val="0"/>
                        </a:spcBef>
                        <a:spcAft>
                          <a:spcPts val="0"/>
                        </a:spcAft>
                        <a:buClr>
                          <a:schemeClr val="accent1"/>
                        </a:buClr>
                        <a:buSzPts val="1500"/>
                        <a:buFont typeface="arial"/>
                        <a:buChar char="•"/>
                      </a:pPr>
                      <a:r>
                        <a:rPr lang="en-US" sz="1500" b="0" i="0" u="none" strike="noStrike">
                          <a:solidFill>
                            <a:schemeClr val="accent1"/>
                          </a:solidFill>
                          <a:latin typeface="Arial"/>
                          <a:ea typeface="Arial"/>
                          <a:cs typeface="Arial"/>
                          <a:sym typeface="Arial"/>
                        </a:rPr>
                        <a:t>Organizational Policy, Governance &amp; Administration</a:t>
                      </a:r>
                      <a:endParaRPr sz="1100">
                        <a:solidFill>
                          <a:schemeClr val="accent1"/>
                        </a:solidFill>
                      </a:endParaRPr>
                    </a:p>
                    <a:p>
                      <a:pPr marL="215900" marR="0" lvl="0" indent="-209550" algn="l" rtl="0">
                        <a:lnSpc>
                          <a:spcPct val="100000"/>
                        </a:lnSpc>
                        <a:spcBef>
                          <a:spcPts val="0"/>
                        </a:spcBef>
                        <a:spcAft>
                          <a:spcPts val="0"/>
                        </a:spcAft>
                        <a:buClr>
                          <a:schemeClr val="accent1"/>
                        </a:buClr>
                        <a:buSzPts val="1500"/>
                        <a:buFont typeface="arial"/>
                        <a:buChar char="•"/>
                      </a:pPr>
                      <a:r>
                        <a:rPr lang="en-US" sz="1500" b="0" i="0" u="none" strike="noStrike">
                          <a:solidFill>
                            <a:schemeClr val="accent1"/>
                          </a:solidFill>
                          <a:latin typeface="Arial"/>
                          <a:ea typeface="Arial"/>
                          <a:cs typeface="Arial"/>
                          <a:sym typeface="Arial"/>
                        </a:rPr>
                        <a:t>Sciences</a:t>
                      </a:r>
                      <a:endParaRPr sz="1100">
                        <a:solidFill>
                          <a:schemeClr val="accent1"/>
                        </a:solidFill>
                      </a:endParaRPr>
                    </a:p>
                    <a:p>
                      <a:pPr marL="0" marR="0" lvl="0" indent="0" algn="l" rtl="0">
                        <a:spcBef>
                          <a:spcPts val="0"/>
                        </a:spcBef>
                        <a:spcAft>
                          <a:spcPts val="0"/>
                        </a:spcAft>
                        <a:buClr>
                          <a:schemeClr val="dk1"/>
                        </a:buClr>
                        <a:buSzPts val="1500"/>
                        <a:buFont typeface="Arial"/>
                        <a:buNone/>
                      </a:pPr>
                      <a:endParaRPr sz="1500">
                        <a:solidFill>
                          <a:schemeClr val="accent1"/>
                        </a:solidFill>
                      </a:endParaRPr>
                    </a:p>
                  </a:txBody>
                  <a:tcPr marL="68600" marR="68600" marT="34300" marB="34300"/>
                </a:tc>
                <a:extLst>
                  <a:ext uri="{0D108BD9-81ED-4DB2-BD59-A6C34878D82A}">
                    <a16:rowId xmlns:a16="http://schemas.microsoft.com/office/drawing/2014/main" val="1000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01"/>
        <p:cNvGrpSpPr/>
        <p:nvPr/>
      </p:nvGrpSpPr>
      <p:grpSpPr>
        <a:xfrm>
          <a:off x="0" y="0"/>
          <a:ext cx="0" cy="0"/>
          <a:chOff x="0" y="0"/>
          <a:chExt cx="0" cy="0"/>
        </a:xfrm>
      </p:grpSpPr>
      <p:graphicFrame>
        <p:nvGraphicFramePr>
          <p:cNvPr id="102" name="Google Shape;102;g39d8faea70a_0_121"/>
          <p:cNvGraphicFramePr/>
          <p:nvPr/>
        </p:nvGraphicFramePr>
        <p:xfrm>
          <a:off x="150708" y="60955"/>
          <a:ext cx="3000000" cy="3000000"/>
        </p:xfrm>
        <a:graphic>
          <a:graphicData uri="http://schemas.openxmlformats.org/drawingml/2006/table">
            <a:tbl>
              <a:tblPr firstRow="1" bandRow="1">
                <a:noFill/>
                <a:tableStyleId>{59A4ACB3-504E-4F39-BFDD-2220F9FE0837}</a:tableStyleId>
              </a:tblPr>
              <a:tblGrid>
                <a:gridCol w="2300400">
                  <a:extLst>
                    <a:ext uri="{9D8B030D-6E8A-4147-A177-3AD203B41FA5}">
                      <a16:colId xmlns:a16="http://schemas.microsoft.com/office/drawing/2014/main" val="20000"/>
                    </a:ext>
                  </a:extLst>
                </a:gridCol>
                <a:gridCol w="1816050">
                  <a:extLst>
                    <a:ext uri="{9D8B030D-6E8A-4147-A177-3AD203B41FA5}">
                      <a16:colId xmlns:a16="http://schemas.microsoft.com/office/drawing/2014/main" val="20001"/>
                    </a:ext>
                  </a:extLst>
                </a:gridCol>
                <a:gridCol w="2058225">
                  <a:extLst>
                    <a:ext uri="{9D8B030D-6E8A-4147-A177-3AD203B41FA5}">
                      <a16:colId xmlns:a16="http://schemas.microsoft.com/office/drawing/2014/main" val="20002"/>
                    </a:ext>
                  </a:extLst>
                </a:gridCol>
                <a:gridCol w="2969350">
                  <a:extLst>
                    <a:ext uri="{9D8B030D-6E8A-4147-A177-3AD203B41FA5}">
                      <a16:colId xmlns:a16="http://schemas.microsoft.com/office/drawing/2014/main" val="20003"/>
                    </a:ext>
                  </a:extLst>
                </a:gridCol>
              </a:tblGrid>
              <a:tr h="1308100">
                <a:tc>
                  <a:txBody>
                    <a:bodyPr/>
                    <a:lstStyle/>
                    <a:p>
                      <a:pPr marL="0" marR="0" lvl="0" indent="0" algn="ctr" rtl="0">
                        <a:spcBef>
                          <a:spcPts val="0"/>
                        </a:spcBef>
                        <a:spcAft>
                          <a:spcPts val="0"/>
                        </a:spcAft>
                        <a:buClr>
                          <a:schemeClr val="dk1"/>
                        </a:buClr>
                        <a:buSzPts val="5400"/>
                        <a:buFont typeface="Arial"/>
                        <a:buNone/>
                      </a:pPr>
                      <a:endParaRPr sz="5400" b="1">
                        <a:solidFill>
                          <a:schemeClr val="lt1"/>
                        </a:solidFill>
                      </a:endParaRPr>
                    </a:p>
                  </a:txBody>
                  <a:tcPr marL="68600" marR="68600" marT="34300" marB="34300"/>
                </a:tc>
                <a:tc>
                  <a:txBody>
                    <a:bodyPr/>
                    <a:lstStyle/>
                    <a:p>
                      <a:pPr marL="0" marR="0" lvl="0" indent="0" algn="ctr" rtl="0">
                        <a:spcBef>
                          <a:spcPts val="0"/>
                        </a:spcBef>
                        <a:spcAft>
                          <a:spcPts val="0"/>
                        </a:spcAft>
                        <a:buClr>
                          <a:schemeClr val="dk1"/>
                        </a:buClr>
                        <a:buSzPts val="5400"/>
                        <a:buFont typeface="Arial"/>
                        <a:buNone/>
                      </a:pPr>
                      <a:endParaRPr sz="5400" b="1">
                        <a:solidFill>
                          <a:schemeClr val="lt1"/>
                        </a:solidFill>
                      </a:endParaRPr>
                    </a:p>
                  </a:txBody>
                  <a:tcPr marL="68600" marR="68600" marT="34300" marB="34300"/>
                </a:tc>
                <a:tc>
                  <a:txBody>
                    <a:bodyPr/>
                    <a:lstStyle/>
                    <a:p>
                      <a:pPr marL="0" marR="0" lvl="0" indent="0" algn="ctr" rtl="0">
                        <a:spcBef>
                          <a:spcPts val="0"/>
                        </a:spcBef>
                        <a:spcAft>
                          <a:spcPts val="0"/>
                        </a:spcAft>
                        <a:buClr>
                          <a:schemeClr val="dk1"/>
                        </a:buClr>
                        <a:buSzPts val="5400"/>
                        <a:buFont typeface="Arial"/>
                        <a:buNone/>
                      </a:pPr>
                      <a:endParaRPr sz="5400" b="1">
                        <a:solidFill>
                          <a:schemeClr val="lt1"/>
                        </a:solidFill>
                      </a:endParaRPr>
                    </a:p>
                  </a:txBody>
                  <a:tcPr marL="68600" marR="68600" marT="34300" marB="34300"/>
                </a:tc>
                <a:tc>
                  <a:txBody>
                    <a:bodyPr/>
                    <a:lstStyle/>
                    <a:p>
                      <a:pPr marL="0" marR="0" lvl="0" indent="0" algn="ctr" rtl="0">
                        <a:spcBef>
                          <a:spcPts val="0"/>
                        </a:spcBef>
                        <a:spcAft>
                          <a:spcPts val="0"/>
                        </a:spcAft>
                        <a:buClr>
                          <a:schemeClr val="dk1"/>
                        </a:buClr>
                        <a:buSzPts val="5400"/>
                        <a:buFont typeface="Arial"/>
                        <a:buNone/>
                      </a:pPr>
                      <a:endParaRPr sz="5400" b="1">
                        <a:solidFill>
                          <a:schemeClr val="lt1"/>
                        </a:solidFill>
                      </a:endParaRPr>
                    </a:p>
                  </a:txBody>
                  <a:tcPr marL="68600" marR="68600" marT="34300" marB="34300"/>
                </a:tc>
                <a:extLst>
                  <a:ext uri="{0D108BD9-81ED-4DB2-BD59-A6C34878D82A}">
                    <a16:rowId xmlns:a16="http://schemas.microsoft.com/office/drawing/2014/main" val="10000"/>
                  </a:ext>
                </a:extLst>
              </a:tr>
              <a:tr h="796800">
                <a:tc>
                  <a:txBody>
                    <a:bodyPr/>
                    <a:lstStyle/>
                    <a:p>
                      <a:pPr marL="0" marR="0" lvl="0" indent="0" algn="ctr" rtl="0">
                        <a:spcBef>
                          <a:spcPts val="0"/>
                        </a:spcBef>
                        <a:spcAft>
                          <a:spcPts val="0"/>
                        </a:spcAft>
                        <a:buNone/>
                      </a:pPr>
                      <a:r>
                        <a:rPr lang="en-US" sz="5400" b="1">
                          <a:solidFill>
                            <a:schemeClr val="accent1"/>
                          </a:solidFill>
                        </a:rPr>
                        <a:t>L</a:t>
                      </a:r>
                      <a:endParaRPr sz="1100">
                        <a:solidFill>
                          <a:schemeClr val="accent1"/>
                        </a:solidFill>
                      </a:endParaRPr>
                    </a:p>
                  </a:txBody>
                  <a:tcPr marL="68600" marR="68600" marT="34300" marB="34300"/>
                </a:tc>
                <a:tc>
                  <a:txBody>
                    <a:bodyPr/>
                    <a:lstStyle/>
                    <a:p>
                      <a:pPr marL="0" marR="0" lvl="0" indent="0" algn="ctr" rtl="0">
                        <a:spcBef>
                          <a:spcPts val="0"/>
                        </a:spcBef>
                        <a:spcAft>
                          <a:spcPts val="0"/>
                        </a:spcAft>
                        <a:buNone/>
                      </a:pPr>
                      <a:r>
                        <a:rPr lang="en-US" sz="5400" b="1">
                          <a:solidFill>
                            <a:schemeClr val="accent1"/>
                          </a:solidFill>
                        </a:rPr>
                        <a:t>O</a:t>
                      </a:r>
                      <a:endParaRPr sz="1100">
                        <a:solidFill>
                          <a:schemeClr val="accent1"/>
                        </a:solidFill>
                      </a:endParaRPr>
                    </a:p>
                  </a:txBody>
                  <a:tcPr marL="68600" marR="68600" marT="34300" marB="34300"/>
                </a:tc>
                <a:tc>
                  <a:txBody>
                    <a:bodyPr/>
                    <a:lstStyle/>
                    <a:p>
                      <a:pPr marL="0" marR="0" lvl="0" indent="0" algn="ctr" rtl="0">
                        <a:spcBef>
                          <a:spcPts val="0"/>
                        </a:spcBef>
                        <a:spcAft>
                          <a:spcPts val="0"/>
                        </a:spcAft>
                        <a:buNone/>
                      </a:pPr>
                      <a:r>
                        <a:rPr lang="en-US" sz="5400" b="1">
                          <a:solidFill>
                            <a:schemeClr val="accent1"/>
                          </a:solidFill>
                        </a:rPr>
                        <a:t>V</a:t>
                      </a:r>
                      <a:endParaRPr sz="1100">
                        <a:solidFill>
                          <a:schemeClr val="accent1"/>
                        </a:solidFill>
                      </a:endParaRPr>
                    </a:p>
                  </a:txBody>
                  <a:tcPr marL="68600" marR="68600" marT="34300" marB="34300"/>
                </a:tc>
                <a:tc>
                  <a:txBody>
                    <a:bodyPr/>
                    <a:lstStyle/>
                    <a:p>
                      <a:pPr marL="0" marR="0" lvl="0" indent="0" algn="ctr" rtl="0">
                        <a:spcBef>
                          <a:spcPts val="0"/>
                        </a:spcBef>
                        <a:spcAft>
                          <a:spcPts val="0"/>
                        </a:spcAft>
                        <a:buNone/>
                      </a:pPr>
                      <a:r>
                        <a:rPr lang="en-US" sz="5400" b="1">
                          <a:solidFill>
                            <a:schemeClr val="accent1"/>
                          </a:solidFill>
                        </a:rPr>
                        <a:t>E</a:t>
                      </a:r>
                      <a:endParaRPr sz="1100">
                        <a:solidFill>
                          <a:schemeClr val="accent1"/>
                        </a:solidFill>
                      </a:endParaRPr>
                    </a:p>
                  </a:txBody>
                  <a:tcPr marL="68600" marR="68600" marT="34300" marB="34300"/>
                </a:tc>
                <a:extLst>
                  <a:ext uri="{0D108BD9-81ED-4DB2-BD59-A6C34878D82A}">
                    <a16:rowId xmlns:a16="http://schemas.microsoft.com/office/drawing/2014/main" val="10001"/>
                  </a:ext>
                </a:extLst>
              </a:tr>
              <a:tr h="1968150">
                <a:tc>
                  <a:txBody>
                    <a:bodyPr/>
                    <a:lstStyle/>
                    <a:p>
                      <a:pPr marL="0" marR="0" lvl="0" indent="0" algn="l" rtl="0">
                        <a:spcBef>
                          <a:spcPts val="0"/>
                        </a:spcBef>
                        <a:spcAft>
                          <a:spcPts val="0"/>
                        </a:spcAft>
                        <a:buNone/>
                      </a:pPr>
                      <a:r>
                        <a:rPr lang="en-US" sz="1400">
                          <a:solidFill>
                            <a:schemeClr val="accent1"/>
                          </a:solidFill>
                        </a:rPr>
                        <a:t>Lifelong learning and Legacy – We meet students where they are and believe that it is never too late to finish what you started and create a legacy for the next generation. </a:t>
                      </a:r>
                      <a:endParaRPr sz="1100">
                        <a:solidFill>
                          <a:schemeClr val="accent1"/>
                        </a:solidFill>
                      </a:endParaRPr>
                    </a:p>
                  </a:txBody>
                  <a:tcPr marL="68600" marR="68600" marT="34300" marB="34300"/>
                </a:tc>
                <a:tc>
                  <a:txBody>
                    <a:bodyPr/>
                    <a:lstStyle/>
                    <a:p>
                      <a:pPr marL="0" marR="0" lvl="0" indent="0" algn="l" rtl="0">
                        <a:spcBef>
                          <a:spcPts val="0"/>
                        </a:spcBef>
                        <a:spcAft>
                          <a:spcPts val="0"/>
                        </a:spcAft>
                        <a:buNone/>
                      </a:pPr>
                      <a:r>
                        <a:rPr lang="en-US" sz="1400">
                          <a:solidFill>
                            <a:schemeClr val="accent1"/>
                          </a:solidFill>
                        </a:rPr>
                        <a:t>Opportunity and Optimism – Every student can complete a degree and meet their personal and professional goals. </a:t>
                      </a:r>
                      <a:endParaRPr sz="1100">
                        <a:solidFill>
                          <a:schemeClr val="accent1"/>
                        </a:solidFill>
                      </a:endParaRPr>
                    </a:p>
                  </a:txBody>
                  <a:tcPr marL="68600" marR="68600" marT="34300" marB="34300"/>
                </a:tc>
                <a:tc>
                  <a:txBody>
                    <a:bodyPr/>
                    <a:lstStyle/>
                    <a:p>
                      <a:pPr marL="0" marR="0" lvl="0" indent="0" algn="l" rtl="0">
                        <a:spcBef>
                          <a:spcPts val="0"/>
                        </a:spcBef>
                        <a:spcAft>
                          <a:spcPts val="0"/>
                        </a:spcAft>
                        <a:buNone/>
                      </a:pPr>
                      <a:r>
                        <a:rPr lang="en-US" sz="1400">
                          <a:solidFill>
                            <a:schemeClr val="accent1"/>
                          </a:solidFill>
                        </a:rPr>
                        <a:t>Vision and Value – We recognize importance of each student's vision for the future and support them academically to achieve that vision. We work to make our degrees add value both personally and professionally. </a:t>
                      </a:r>
                      <a:endParaRPr sz="1100">
                        <a:solidFill>
                          <a:schemeClr val="accent1"/>
                        </a:solidFill>
                      </a:endParaRPr>
                    </a:p>
                  </a:txBody>
                  <a:tcPr marL="68600" marR="68600" marT="34300" marB="34300"/>
                </a:tc>
                <a:tc>
                  <a:txBody>
                    <a:bodyPr/>
                    <a:lstStyle/>
                    <a:p>
                      <a:pPr marL="0" marR="0" lvl="0" indent="0" algn="l" rtl="0">
                        <a:spcBef>
                          <a:spcPts val="0"/>
                        </a:spcBef>
                        <a:spcAft>
                          <a:spcPts val="0"/>
                        </a:spcAft>
                        <a:buClr>
                          <a:schemeClr val="dk1"/>
                        </a:buClr>
                        <a:buSzPts val="1400"/>
                        <a:buFont typeface="Arial"/>
                        <a:buNone/>
                      </a:pPr>
                      <a:r>
                        <a:rPr lang="en-US" sz="1400">
                          <a:solidFill>
                            <a:schemeClr val="accent1"/>
                          </a:solidFill>
                        </a:rPr>
                        <a:t>Engage, Excel, and Evolve – Our team works with every student to engage, excel and grow as a learner so that they can achieve their dreams. </a:t>
                      </a:r>
                      <a:endParaRPr sz="1100">
                        <a:solidFill>
                          <a:schemeClr val="accent1"/>
                        </a:solidFill>
                      </a:endParaRPr>
                    </a:p>
                  </a:txBody>
                  <a:tcPr marL="68600" marR="68600" marT="34300" marB="34300"/>
                </a:tc>
                <a:extLst>
                  <a:ext uri="{0D108BD9-81ED-4DB2-BD59-A6C34878D82A}">
                    <a16:rowId xmlns:a16="http://schemas.microsoft.com/office/drawing/2014/main" val="10002"/>
                  </a:ext>
                </a:extLst>
              </a:tr>
            </a:tbl>
          </a:graphicData>
        </a:graphic>
      </p:graphicFrame>
      <p:pic>
        <p:nvPicPr>
          <p:cNvPr id="103" name="Google Shape;103;g39d8faea70a_0_121"/>
          <p:cNvPicPr preferRelativeResize="0"/>
          <p:nvPr/>
        </p:nvPicPr>
        <p:blipFill rotWithShape="1">
          <a:blip r:embed="rId3">
            <a:alphaModFix/>
          </a:blip>
          <a:srcRect/>
          <a:stretch/>
        </p:blipFill>
        <p:spPr>
          <a:xfrm>
            <a:off x="2737800" y="381724"/>
            <a:ext cx="1393175" cy="929750"/>
          </a:xfrm>
          <a:prstGeom prst="rect">
            <a:avLst/>
          </a:prstGeom>
          <a:noFill/>
          <a:ln>
            <a:noFill/>
          </a:ln>
        </p:spPr>
      </p:pic>
      <p:pic>
        <p:nvPicPr>
          <p:cNvPr id="104" name="Google Shape;104;g39d8faea70a_0_121"/>
          <p:cNvPicPr preferRelativeResize="0"/>
          <p:nvPr/>
        </p:nvPicPr>
        <p:blipFill rotWithShape="1">
          <a:blip r:embed="rId4">
            <a:alphaModFix/>
          </a:blip>
          <a:srcRect/>
          <a:stretch/>
        </p:blipFill>
        <p:spPr>
          <a:xfrm>
            <a:off x="4732675" y="250474"/>
            <a:ext cx="1457850" cy="1268349"/>
          </a:xfrm>
          <a:prstGeom prst="rect">
            <a:avLst/>
          </a:prstGeom>
          <a:noFill/>
          <a:ln>
            <a:noFill/>
          </a:ln>
        </p:spPr>
      </p:pic>
      <p:pic>
        <p:nvPicPr>
          <p:cNvPr id="105" name="Google Shape;105;g39d8faea70a_0_121"/>
          <p:cNvPicPr preferRelativeResize="0"/>
          <p:nvPr/>
        </p:nvPicPr>
        <p:blipFill rotWithShape="1">
          <a:blip r:embed="rId5">
            <a:alphaModFix/>
          </a:blip>
          <a:srcRect/>
          <a:stretch/>
        </p:blipFill>
        <p:spPr>
          <a:xfrm>
            <a:off x="6792225" y="370948"/>
            <a:ext cx="1360824" cy="1044325"/>
          </a:xfrm>
          <a:prstGeom prst="rect">
            <a:avLst/>
          </a:prstGeom>
          <a:noFill/>
          <a:ln>
            <a:noFill/>
          </a:ln>
        </p:spPr>
      </p:pic>
      <p:pic>
        <p:nvPicPr>
          <p:cNvPr id="106" name="Google Shape;106;g39d8faea70a_0_121"/>
          <p:cNvPicPr preferRelativeResize="0"/>
          <p:nvPr/>
        </p:nvPicPr>
        <p:blipFill rotWithShape="1">
          <a:blip r:embed="rId6">
            <a:alphaModFix/>
          </a:blip>
          <a:srcRect/>
          <a:stretch/>
        </p:blipFill>
        <p:spPr>
          <a:xfrm>
            <a:off x="596323" y="266619"/>
            <a:ext cx="1252988" cy="125298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39d8faea70a_0_22"/>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3000" b="1">
                <a:solidFill>
                  <a:schemeClr val="accent1"/>
                </a:solidFill>
                <a:latin typeface="Arial"/>
                <a:ea typeface="Arial"/>
                <a:cs typeface="Arial"/>
                <a:sym typeface="Arial"/>
              </a:rPr>
              <a:t>MCY Students</a:t>
            </a:r>
            <a:endParaRPr>
              <a:solidFill>
                <a:schemeClr val="accent1"/>
              </a:solidFill>
            </a:endParaRPr>
          </a:p>
        </p:txBody>
      </p:sp>
      <p:sp>
        <p:nvSpPr>
          <p:cNvPr id="112" name="Google Shape;112;g39d8faea70a_0_22"/>
          <p:cNvSpPr txBox="1">
            <a:spLocks noGrp="1"/>
          </p:cNvSpPr>
          <p:nvPr>
            <p:ph type="body" idx="1"/>
          </p:nvPr>
        </p:nvSpPr>
        <p:spPr>
          <a:xfrm>
            <a:off x="457200" y="884775"/>
            <a:ext cx="5497800" cy="36096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0"/>
              </a:spcBef>
              <a:spcAft>
                <a:spcPts val="0"/>
              </a:spcAft>
              <a:buNone/>
            </a:pPr>
            <a:endParaRPr sz="1700">
              <a:solidFill>
                <a:schemeClr val="accent1"/>
              </a:solidFill>
              <a:latin typeface="Arial"/>
              <a:ea typeface="Arial"/>
              <a:cs typeface="Arial"/>
              <a:sym typeface="Arial"/>
            </a:endParaRPr>
          </a:p>
          <a:p>
            <a:pPr marL="228600" lvl="0" indent="0" algn="l" rtl="0">
              <a:lnSpc>
                <a:spcPct val="90000"/>
              </a:lnSpc>
              <a:spcBef>
                <a:spcPts val="0"/>
              </a:spcBef>
              <a:spcAft>
                <a:spcPts val="0"/>
              </a:spcAft>
              <a:buNone/>
            </a:pPr>
            <a:r>
              <a:rPr lang="en-US" sz="2200">
                <a:solidFill>
                  <a:schemeClr val="accent1"/>
                </a:solidFill>
                <a:latin typeface="Arial"/>
                <a:ea typeface="Arial"/>
                <a:cs typeface="Arial"/>
                <a:sym typeface="Arial"/>
              </a:rPr>
              <a:t>94 Graduates since January 2022: 2 PhD, 12 Masters (100% completion rate), and 80 undergraduates</a:t>
            </a:r>
            <a:endParaRPr sz="2200">
              <a:solidFill>
                <a:schemeClr val="accent1"/>
              </a:solidFill>
              <a:latin typeface="Arial"/>
              <a:ea typeface="Arial"/>
              <a:cs typeface="Arial"/>
              <a:sym typeface="Arial"/>
            </a:endParaRPr>
          </a:p>
          <a:p>
            <a:pPr marL="0" lvl="0" indent="0" algn="l" rtl="0">
              <a:lnSpc>
                <a:spcPct val="90000"/>
              </a:lnSpc>
              <a:spcBef>
                <a:spcPts val="0"/>
              </a:spcBef>
              <a:spcAft>
                <a:spcPts val="0"/>
              </a:spcAft>
              <a:buNone/>
            </a:pPr>
            <a:endParaRPr sz="2200">
              <a:solidFill>
                <a:schemeClr val="accent1"/>
              </a:solidFill>
              <a:latin typeface="Arial"/>
              <a:ea typeface="Arial"/>
              <a:cs typeface="Arial"/>
              <a:sym typeface="Arial"/>
            </a:endParaRPr>
          </a:p>
          <a:p>
            <a:pPr marL="228600" lvl="0" indent="0" algn="l" rtl="0">
              <a:lnSpc>
                <a:spcPct val="90000"/>
              </a:lnSpc>
              <a:spcBef>
                <a:spcPts val="1000"/>
              </a:spcBef>
              <a:spcAft>
                <a:spcPts val="0"/>
              </a:spcAft>
              <a:buNone/>
            </a:pPr>
            <a:r>
              <a:rPr lang="en-US" sz="2200">
                <a:solidFill>
                  <a:schemeClr val="accent1"/>
                </a:solidFill>
                <a:latin typeface="Arial"/>
                <a:ea typeface="Arial"/>
                <a:cs typeface="Arial"/>
                <a:sym typeface="Arial"/>
              </a:rPr>
              <a:t>Average age of a Morgan Completes You student is 43 years</a:t>
            </a:r>
            <a:endParaRPr sz="2200">
              <a:solidFill>
                <a:schemeClr val="accent1"/>
              </a:solidFill>
              <a:latin typeface="Arial"/>
              <a:ea typeface="Arial"/>
              <a:cs typeface="Arial"/>
              <a:sym typeface="Arial"/>
            </a:endParaRPr>
          </a:p>
          <a:p>
            <a:pPr marL="0" lvl="0" indent="0" algn="l" rtl="0">
              <a:spcBef>
                <a:spcPts val="0"/>
              </a:spcBef>
              <a:spcAft>
                <a:spcPts val="0"/>
              </a:spcAft>
              <a:buNone/>
            </a:pPr>
            <a:endParaRPr sz="2100">
              <a:solidFill>
                <a:schemeClr val="accent1"/>
              </a:solidFill>
              <a:latin typeface="Arial"/>
              <a:ea typeface="Arial"/>
              <a:cs typeface="Arial"/>
              <a:sym typeface="Arial"/>
            </a:endParaRPr>
          </a:p>
          <a:p>
            <a:pPr marL="228600" lvl="0" indent="0" algn="l" rtl="0">
              <a:spcBef>
                <a:spcPts val="0"/>
              </a:spcBef>
              <a:spcAft>
                <a:spcPts val="0"/>
              </a:spcAft>
              <a:buNone/>
            </a:pPr>
            <a:r>
              <a:rPr lang="en-US" sz="2100">
                <a:solidFill>
                  <a:schemeClr val="accent1"/>
                </a:solidFill>
                <a:latin typeface="Arial"/>
                <a:ea typeface="Arial"/>
                <a:cs typeface="Arial"/>
                <a:sym typeface="Arial"/>
              </a:rPr>
              <a:t>Legacy Scholars, Degree Completers, Career Changers, and Paper-Ceiling/Promotion Seekers</a:t>
            </a:r>
            <a:endParaRPr sz="2400">
              <a:solidFill>
                <a:schemeClr val="accent1"/>
              </a:solidFill>
              <a:latin typeface="Arial"/>
              <a:ea typeface="Arial"/>
              <a:cs typeface="Arial"/>
              <a:sym typeface="Arial"/>
            </a:endParaRPr>
          </a:p>
          <a:p>
            <a:pPr marL="0" lvl="0" indent="0" algn="l" rtl="0">
              <a:lnSpc>
                <a:spcPct val="100000"/>
              </a:lnSpc>
              <a:spcBef>
                <a:spcPts val="0"/>
              </a:spcBef>
              <a:spcAft>
                <a:spcPts val="0"/>
              </a:spcAft>
              <a:buClr>
                <a:schemeClr val="dk1"/>
              </a:buClr>
              <a:buSzPts val="3200"/>
              <a:buNone/>
            </a:pPr>
            <a:endParaRPr sz="3600"/>
          </a:p>
        </p:txBody>
      </p:sp>
      <p:sp>
        <p:nvSpPr>
          <p:cNvPr id="113" name="Google Shape;113;g39d8faea70a_0_22"/>
          <p:cNvSpPr txBox="1"/>
          <p:nvPr/>
        </p:nvSpPr>
        <p:spPr>
          <a:xfrm>
            <a:off x="6024150" y="296525"/>
            <a:ext cx="23412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200">
              <a:solidFill>
                <a:schemeClr val="dk1"/>
              </a:solidFill>
              <a:latin typeface="Trebuchet MS"/>
              <a:ea typeface="Trebuchet MS"/>
              <a:cs typeface="Trebuchet MS"/>
              <a:sym typeface="Trebuchet MS"/>
            </a:endParaRPr>
          </a:p>
        </p:txBody>
      </p:sp>
      <p:pic>
        <p:nvPicPr>
          <p:cNvPr id="114" name="Google Shape;114;g39d8faea70a_0_22"/>
          <p:cNvPicPr preferRelativeResize="0"/>
          <p:nvPr/>
        </p:nvPicPr>
        <p:blipFill rotWithShape="1">
          <a:blip r:embed="rId3">
            <a:alphaModFix/>
          </a:blip>
          <a:srcRect l="5622" t="14247" r="3986" b="2819"/>
          <a:stretch/>
        </p:blipFill>
        <p:spPr>
          <a:xfrm>
            <a:off x="6364325" y="441000"/>
            <a:ext cx="2529251" cy="30385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39d8faea70a_0_221"/>
          <p:cNvSpPr txBox="1">
            <a:spLocks noGrp="1"/>
          </p:cNvSpPr>
          <p:nvPr>
            <p:ph type="title"/>
          </p:nvPr>
        </p:nvSpPr>
        <p:spPr>
          <a:xfrm>
            <a:off x="457200" y="206375"/>
            <a:ext cx="8229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Feedback</a:t>
            </a:r>
            <a:endParaRPr/>
          </a:p>
        </p:txBody>
      </p:sp>
      <p:sp>
        <p:nvSpPr>
          <p:cNvPr id="120" name="Google Shape;120;g39d8faea70a_0_221"/>
          <p:cNvSpPr txBox="1">
            <a:spLocks noGrp="1"/>
          </p:cNvSpPr>
          <p:nvPr>
            <p:ph type="body" idx="1"/>
          </p:nvPr>
        </p:nvSpPr>
        <p:spPr>
          <a:xfrm>
            <a:off x="457200" y="1200150"/>
            <a:ext cx="8229600" cy="3082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3100" u="sng">
                <a:solidFill>
                  <a:schemeClr val="hlink"/>
                </a:solidFill>
                <a:latin typeface="Arial"/>
                <a:ea typeface="Arial"/>
                <a:cs typeface="Arial"/>
                <a:sym typeface="Arial"/>
                <a:hlinkClick r:id="rId3"/>
              </a:rPr>
              <a:t>Survey</a:t>
            </a:r>
            <a:r>
              <a:rPr lang="en-US" sz="3100">
                <a:solidFill>
                  <a:schemeClr val="accent1"/>
                </a:solidFill>
                <a:latin typeface="Arial"/>
                <a:ea typeface="Arial"/>
                <a:cs typeface="Arial"/>
                <a:sym typeface="Arial"/>
              </a:rPr>
              <a:t>/Focus Group/Team Meetings </a:t>
            </a:r>
            <a:endParaRPr sz="3100">
              <a:solidFill>
                <a:schemeClr val="accent1"/>
              </a:solidFill>
              <a:latin typeface="Arial"/>
              <a:ea typeface="Arial"/>
              <a:cs typeface="Arial"/>
              <a:sym typeface="Arial"/>
            </a:endParaRPr>
          </a:p>
          <a:p>
            <a:pPr marL="0" lvl="0" indent="0" algn="l" rtl="0">
              <a:spcBef>
                <a:spcPts val="360"/>
              </a:spcBef>
              <a:spcAft>
                <a:spcPts val="0"/>
              </a:spcAft>
              <a:buNone/>
            </a:pPr>
            <a:r>
              <a:rPr lang="en-US" sz="3100">
                <a:solidFill>
                  <a:schemeClr val="accent1"/>
                </a:solidFill>
                <a:latin typeface="Arial"/>
                <a:ea typeface="Arial"/>
                <a:cs typeface="Arial"/>
                <a:sym typeface="Arial"/>
              </a:rPr>
              <a:t>Dean's Office</a:t>
            </a:r>
            <a:endParaRPr sz="3100">
              <a:solidFill>
                <a:schemeClr val="accent1"/>
              </a:solidFill>
              <a:latin typeface="Arial"/>
              <a:ea typeface="Arial"/>
              <a:cs typeface="Arial"/>
              <a:sym typeface="Arial"/>
            </a:endParaRPr>
          </a:p>
          <a:p>
            <a:pPr marL="0" lvl="0" indent="0" algn="l" rtl="0">
              <a:spcBef>
                <a:spcPts val="360"/>
              </a:spcBef>
              <a:spcAft>
                <a:spcPts val="0"/>
              </a:spcAft>
              <a:buNone/>
            </a:pPr>
            <a:r>
              <a:rPr lang="en-US" sz="3100" u="sng">
                <a:solidFill>
                  <a:schemeClr val="hlink"/>
                </a:solidFill>
                <a:latin typeface="Arial"/>
                <a:ea typeface="Arial"/>
                <a:cs typeface="Arial"/>
                <a:sym typeface="Arial"/>
                <a:hlinkClick r:id="rId4"/>
              </a:rPr>
              <a:t>Student Support Team </a:t>
            </a:r>
            <a:endParaRPr sz="3100">
              <a:solidFill>
                <a:schemeClr val="accent1"/>
              </a:solidFill>
              <a:latin typeface="Arial"/>
              <a:ea typeface="Arial"/>
              <a:cs typeface="Arial"/>
              <a:sym typeface="Arial"/>
            </a:endParaRPr>
          </a:p>
          <a:p>
            <a:pPr marL="0" lvl="0" indent="0" algn="l" rtl="0">
              <a:spcBef>
                <a:spcPts val="360"/>
              </a:spcBef>
              <a:spcAft>
                <a:spcPts val="0"/>
              </a:spcAft>
              <a:buNone/>
            </a:pPr>
            <a:r>
              <a:rPr lang="en-US" sz="3100">
                <a:solidFill>
                  <a:schemeClr val="accent1"/>
                </a:solidFill>
                <a:latin typeface="Arial"/>
                <a:ea typeface="Arial"/>
                <a:cs typeface="Arial"/>
                <a:sym typeface="Arial"/>
              </a:rPr>
              <a:t>Student Workers</a:t>
            </a:r>
            <a:endParaRPr sz="3100">
              <a:solidFill>
                <a:schemeClr val="accent1"/>
              </a:solidFill>
              <a:latin typeface="Arial"/>
              <a:ea typeface="Arial"/>
              <a:cs typeface="Arial"/>
              <a:sym typeface="Arial"/>
            </a:endParaRPr>
          </a:p>
          <a:p>
            <a:pPr marL="0" lvl="0" indent="0" algn="l" rtl="0">
              <a:spcBef>
                <a:spcPts val="360"/>
              </a:spcBef>
              <a:spcAft>
                <a:spcPts val="0"/>
              </a:spcAft>
              <a:buNone/>
            </a:pPr>
            <a:r>
              <a:rPr lang="en-US" sz="3100">
                <a:solidFill>
                  <a:schemeClr val="accent1"/>
                </a:solidFill>
                <a:latin typeface="Arial"/>
                <a:ea typeface="Arial"/>
                <a:cs typeface="Arial"/>
                <a:sym typeface="Arial"/>
              </a:rPr>
              <a:t>Adjunct Faculty</a:t>
            </a:r>
            <a:endParaRPr sz="3100">
              <a:solidFill>
                <a:schemeClr val="accent1"/>
              </a:solidFill>
              <a:latin typeface="Arial"/>
              <a:ea typeface="Arial"/>
              <a:cs typeface="Arial"/>
              <a:sym typeface="Arial"/>
            </a:endParaRPr>
          </a:p>
          <a:p>
            <a:pPr marL="0" lvl="0" indent="0" algn="l" rtl="0">
              <a:spcBef>
                <a:spcPts val="360"/>
              </a:spcBef>
              <a:spcAft>
                <a:spcPts val="0"/>
              </a:spcAft>
              <a:buNone/>
            </a:pPr>
            <a:endParaRPr>
              <a:solidFill>
                <a:schemeClr val="accent1"/>
              </a:solidFill>
            </a:endParaRPr>
          </a:p>
        </p:txBody>
      </p:sp>
      <p:pic>
        <p:nvPicPr>
          <p:cNvPr id="121" name="Google Shape;121;g39d8faea70a_0_221" descr="Group administered survey color icon. Public opinion polling. Social research. Feedback. Customer satisfaction. Voting. Sampling. Data collection. Isolated vector illustration (Provided by Getty Images)"/>
          <p:cNvPicPr preferRelativeResize="0"/>
          <p:nvPr/>
        </p:nvPicPr>
        <p:blipFill>
          <a:blip r:embed="rId5">
            <a:alphaModFix/>
          </a:blip>
          <a:stretch>
            <a:fillRect/>
          </a:stretch>
        </p:blipFill>
        <p:spPr>
          <a:xfrm>
            <a:off x="5597425" y="1830450"/>
            <a:ext cx="3217577" cy="2352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39d8faea70a_0_227"/>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Quality Matters</a:t>
            </a:r>
            <a:endParaRPr/>
          </a:p>
        </p:txBody>
      </p:sp>
      <p:sp>
        <p:nvSpPr>
          <p:cNvPr id="127" name="Google Shape;127;g39d8faea70a_0_227"/>
          <p:cNvSpPr txBox="1">
            <a:spLocks noGrp="1"/>
          </p:cNvSpPr>
          <p:nvPr>
            <p:ph type="body" idx="1"/>
          </p:nvPr>
        </p:nvSpPr>
        <p:spPr>
          <a:xfrm>
            <a:off x="457200" y="1200150"/>
            <a:ext cx="8229600" cy="3082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200"/>
              <a:buNone/>
            </a:pPr>
            <a:r>
              <a:rPr lang="en-US" sz="3100">
                <a:solidFill>
                  <a:schemeClr val="accent1"/>
                </a:solidFill>
              </a:rPr>
              <a:t>General Standard 1</a:t>
            </a:r>
            <a:endParaRPr sz="3100">
              <a:solidFill>
                <a:schemeClr val="accent1"/>
              </a:solidFill>
            </a:endParaRPr>
          </a:p>
          <a:p>
            <a:pPr marL="0" lvl="0" indent="0" algn="l" rtl="0">
              <a:lnSpc>
                <a:spcPct val="100000"/>
              </a:lnSpc>
              <a:spcBef>
                <a:spcPts val="0"/>
              </a:spcBef>
              <a:spcAft>
                <a:spcPts val="0"/>
              </a:spcAft>
              <a:buClr>
                <a:schemeClr val="dk1"/>
              </a:buClr>
              <a:buSzPts val="3200"/>
              <a:buNone/>
            </a:pPr>
            <a:r>
              <a:rPr lang="en-US" sz="3100">
                <a:solidFill>
                  <a:schemeClr val="accent1"/>
                </a:solidFill>
              </a:rPr>
              <a:t>General Standard 5</a:t>
            </a:r>
            <a:endParaRPr sz="3100">
              <a:solidFill>
                <a:schemeClr val="accent1"/>
              </a:solidFill>
            </a:endParaRPr>
          </a:p>
          <a:p>
            <a:pPr marL="0" lvl="0" indent="0" algn="l" rtl="0">
              <a:lnSpc>
                <a:spcPct val="100000"/>
              </a:lnSpc>
              <a:spcBef>
                <a:spcPts val="0"/>
              </a:spcBef>
              <a:spcAft>
                <a:spcPts val="0"/>
              </a:spcAft>
              <a:buClr>
                <a:schemeClr val="dk1"/>
              </a:buClr>
              <a:buSzPts val="3200"/>
              <a:buNone/>
            </a:pPr>
            <a:r>
              <a:rPr lang="en-US" sz="3100">
                <a:solidFill>
                  <a:schemeClr val="accent1"/>
                </a:solidFill>
              </a:rPr>
              <a:t>General Standard 7</a:t>
            </a:r>
            <a:endParaRPr sz="3100">
              <a:solidFill>
                <a:schemeClr val="accent1"/>
              </a:solidFill>
            </a:endParaRPr>
          </a:p>
          <a:p>
            <a:pPr marL="0" lvl="0" indent="0" algn="l" rtl="0">
              <a:lnSpc>
                <a:spcPct val="100000"/>
              </a:lnSpc>
              <a:spcBef>
                <a:spcPts val="0"/>
              </a:spcBef>
              <a:spcAft>
                <a:spcPts val="0"/>
              </a:spcAft>
              <a:buClr>
                <a:schemeClr val="dk1"/>
              </a:buClr>
              <a:buSzPts val="3200"/>
              <a:buNone/>
            </a:pPr>
            <a:r>
              <a:rPr lang="en-US" sz="3100">
                <a:solidFill>
                  <a:schemeClr val="accent1"/>
                </a:solidFill>
              </a:rPr>
              <a:t>General Standard 8</a:t>
            </a:r>
            <a:endParaRPr sz="3100">
              <a:solidFill>
                <a:schemeClr val="accent1"/>
              </a:solidFill>
            </a:endParaRPr>
          </a:p>
        </p:txBody>
      </p:sp>
      <p:pic>
        <p:nvPicPr>
          <p:cNvPr id="128" name="Google Shape;128;g39d8faea70a_0_227" descr="Woman using laptop at home (Provided by Getty Images)"/>
          <p:cNvPicPr preferRelativeResize="0"/>
          <p:nvPr/>
        </p:nvPicPr>
        <p:blipFill>
          <a:blip r:embed="rId3">
            <a:alphaModFix/>
          </a:blip>
          <a:stretch>
            <a:fillRect/>
          </a:stretch>
        </p:blipFill>
        <p:spPr>
          <a:xfrm>
            <a:off x="4802650" y="1256700"/>
            <a:ext cx="4070973" cy="2969701"/>
          </a:xfrm>
          <a:prstGeom prst="rect">
            <a:avLst/>
          </a:prstGeom>
          <a:noFill/>
          <a:ln>
            <a:noFill/>
          </a:ln>
        </p:spPr>
      </p:pic>
    </p:spTree>
  </p:cSld>
  <p:clrMapOvr>
    <a:masterClrMapping/>
  </p:clrMapOvr>
</p:sld>
</file>

<file path=ppt/theme/theme1.xml><?xml version="1.0" encoding="utf-8"?>
<a:theme xmlns:a="http://schemas.openxmlformats.org/drawingml/2006/main" name="QM Regional Title Master">
  <a:themeElements>
    <a:clrScheme name="QM color palette">
      <a:dk1>
        <a:srgbClr val="000000"/>
      </a:dk1>
      <a:lt1>
        <a:srgbClr val="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QM Regional Content Slides">
  <a:themeElements>
    <a:clrScheme name="QM color palette">
      <a:dk1>
        <a:srgbClr val="000000"/>
      </a:dk1>
      <a:lt1>
        <a:srgbClr val="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ew Section or Closing">
  <a:themeElements>
    <a:clrScheme name="QM color palette">
      <a:dk1>
        <a:srgbClr val="000000"/>
      </a:dk1>
      <a:lt1>
        <a:srgbClr val="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592</Words>
  <Application>Microsoft Office PowerPoint</Application>
  <PresentationFormat>On-screen Show (16:9)</PresentationFormat>
  <Paragraphs>91</Paragraphs>
  <Slides>16</Slides>
  <Notes>16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16</vt:i4>
      </vt:variant>
    </vt:vector>
  </HeadingPairs>
  <TitlesOfParts>
    <vt:vector size="25" baseType="lpstr">
      <vt:lpstr>Lato</vt:lpstr>
      <vt:lpstr>Calibri</vt:lpstr>
      <vt:lpstr>Play</vt:lpstr>
      <vt:lpstr>Trebuchet MS</vt:lpstr>
      <vt:lpstr>Arial</vt:lpstr>
      <vt:lpstr>Arial</vt:lpstr>
      <vt:lpstr>QM Regional Title Master</vt:lpstr>
      <vt:lpstr>QM Regional Content Slides</vt:lpstr>
      <vt:lpstr>New Section or Closing</vt:lpstr>
      <vt:lpstr>Crafting Engaging Learner Experiences through Integrated Support and Collaboration </vt:lpstr>
      <vt:lpstr>PowerPoint Presentation</vt:lpstr>
      <vt:lpstr>Objectives</vt:lpstr>
      <vt:lpstr>Transformation Morgan 2030</vt:lpstr>
      <vt:lpstr>18 interdisciplinary degree programs designed for degree completion </vt:lpstr>
      <vt:lpstr>PowerPoint Presentation</vt:lpstr>
      <vt:lpstr>MCY Students</vt:lpstr>
      <vt:lpstr>Feedback</vt:lpstr>
      <vt:lpstr>Quality Matters</vt:lpstr>
      <vt:lpstr>    CICS Online Learning Overview </vt:lpstr>
      <vt:lpstr>CICS Online Learning Overview</vt:lpstr>
      <vt:lpstr>CICS Template</vt:lpstr>
      <vt:lpstr>CICS Online Template</vt:lpstr>
      <vt:lpstr>Next Steps</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Kathleen Schassen</dc:creator>
  <cp:lastModifiedBy>Dionne Thorne</cp:lastModifiedBy>
  <cp:revision>1</cp:revision>
  <dcterms:created xsi:type="dcterms:W3CDTF">2024-09-24T17:59:37Z</dcterms:created>
  <dcterms:modified xsi:type="dcterms:W3CDTF">2025-10-27T23:17:10Z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0x01010047F5126DB53BE64AAC73341F994710F2</vt:lpwstr>
  </property>
</Properties>
</file>