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9"/>
  </p:notesMasterIdLst>
  <p:sldIdLst>
    <p:sldId id="256" r:id="rId2"/>
    <p:sldId id="266" r:id="rId3"/>
    <p:sldId id="267" r:id="rId4"/>
    <p:sldId id="270" r:id="rId5"/>
    <p:sldId id="268" r:id="rId6"/>
    <p:sldId id="261" r:id="rId7"/>
    <p:sldId id="263" r:id="rId8"/>
  </p:sldIdLst>
  <p:sldSz cx="12192000" cy="6858000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19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F9C14-5982-44E2-B758-0B405457D29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6A411-8D06-4CE0-88FE-76D23EDC6C4C}">
      <dgm:prSet phldrT="[Text]" custT="1"/>
      <dgm:spPr/>
      <dgm:t>
        <a:bodyPr/>
        <a:lstStyle/>
        <a:p>
          <a:pPr algn="ctr"/>
          <a:endParaRPr lang="en-US" sz="1800" dirty="0"/>
        </a:p>
        <a:p>
          <a:pPr algn="ctr"/>
          <a:r>
            <a:rPr lang="en-US" sz="2400" b="1" dirty="0">
              <a:solidFill>
                <a:srgbClr val="002060"/>
              </a:solidFill>
            </a:rPr>
            <a:t>SPRING 2017</a:t>
          </a:r>
        </a:p>
        <a:p>
          <a:pPr algn="ctr"/>
          <a:endParaRPr lang="en-US" sz="2000" dirty="0"/>
        </a:p>
        <a:p>
          <a:pPr algn="l"/>
          <a:r>
            <a:rPr lang="en-US" sz="2000" dirty="0"/>
            <a:t>1. Task:  TAG, Text, Align </a:t>
          </a:r>
        </a:p>
        <a:p>
          <a:pPr algn="l"/>
          <a:r>
            <a:rPr lang="en-US" sz="2000" dirty="0"/>
            <a:t>2. Textbook Review</a:t>
          </a:r>
        </a:p>
        <a:p>
          <a:pPr algn="l"/>
          <a:r>
            <a:rPr lang="en-US" sz="2000" dirty="0"/>
            <a:t>3. Committee</a:t>
          </a:r>
        </a:p>
        <a:p>
          <a:pPr algn="ctr"/>
          <a:endParaRPr lang="en-US" sz="1500" dirty="0"/>
        </a:p>
      </dgm:t>
    </dgm:pt>
    <dgm:pt modelId="{731A51EF-5892-494E-8FA7-B505D26C29BA}" type="parTrans" cxnId="{13BF5D43-E22E-4E46-921E-21BE41E41F2E}">
      <dgm:prSet/>
      <dgm:spPr/>
      <dgm:t>
        <a:bodyPr/>
        <a:lstStyle/>
        <a:p>
          <a:endParaRPr lang="en-US"/>
        </a:p>
      </dgm:t>
    </dgm:pt>
    <dgm:pt modelId="{4D586875-48C3-47A0-94C1-8105402F0BFC}" type="sibTrans" cxnId="{13BF5D43-E22E-4E46-921E-21BE41E41F2E}">
      <dgm:prSet/>
      <dgm:spPr/>
      <dgm:t>
        <a:bodyPr/>
        <a:lstStyle/>
        <a:p>
          <a:endParaRPr lang="en-US" dirty="0"/>
        </a:p>
      </dgm:t>
    </dgm:pt>
    <dgm:pt modelId="{AE9E77A7-90DD-4176-9DBA-F6562BB8DC91}">
      <dgm:prSet phldrT="[Text]" custT="1"/>
      <dgm:spPr/>
      <dgm:t>
        <a:bodyPr/>
        <a:lstStyle/>
        <a:p>
          <a:pPr algn="ctr"/>
          <a:endParaRPr lang="en-US" sz="1800" dirty="0"/>
        </a:p>
        <a:p>
          <a:pPr algn="ctr"/>
          <a:r>
            <a:rPr lang="en-US" sz="2400" b="1" dirty="0">
              <a:solidFill>
                <a:srgbClr val="002060"/>
              </a:solidFill>
            </a:rPr>
            <a:t>FALL  2017</a:t>
          </a:r>
        </a:p>
        <a:p>
          <a:pPr algn="ctr"/>
          <a:endParaRPr lang="en-US" sz="2000" dirty="0"/>
        </a:p>
        <a:p>
          <a:pPr algn="l"/>
          <a:r>
            <a:rPr lang="en-US" sz="2000" dirty="0"/>
            <a:t>1. Course Design</a:t>
          </a:r>
        </a:p>
        <a:p>
          <a:pPr algn="l"/>
          <a:r>
            <a:rPr lang="en-US" sz="2000" dirty="0"/>
            <a:t>2. Tag Alignment</a:t>
          </a:r>
        </a:p>
        <a:p>
          <a:pPr algn="l"/>
          <a:r>
            <a:rPr lang="en-US" sz="2000" dirty="0"/>
            <a:t>3. Finalize Content/ Sequence</a:t>
          </a:r>
        </a:p>
        <a:p>
          <a:pPr algn="ctr"/>
          <a:endParaRPr lang="en-US" sz="1800" dirty="0"/>
        </a:p>
      </dgm:t>
    </dgm:pt>
    <dgm:pt modelId="{C250EFBC-D264-404B-A19B-4B6FAC630C55}" type="parTrans" cxnId="{83240571-6D07-4138-B33F-36758D8706D2}">
      <dgm:prSet/>
      <dgm:spPr/>
      <dgm:t>
        <a:bodyPr/>
        <a:lstStyle/>
        <a:p>
          <a:endParaRPr lang="en-US"/>
        </a:p>
      </dgm:t>
    </dgm:pt>
    <dgm:pt modelId="{CA524BE6-77D3-4199-9300-DEBD617F0FEF}" type="sibTrans" cxnId="{83240571-6D07-4138-B33F-36758D8706D2}">
      <dgm:prSet/>
      <dgm:spPr/>
      <dgm:t>
        <a:bodyPr/>
        <a:lstStyle/>
        <a:p>
          <a:endParaRPr lang="en-US" dirty="0"/>
        </a:p>
      </dgm:t>
    </dgm:pt>
    <dgm:pt modelId="{DD086F92-31A6-4FCA-8E65-C192EE50DCB3}">
      <dgm:prSet phldrT="[Text]" custT="1"/>
      <dgm:spPr/>
      <dgm:t>
        <a:bodyPr/>
        <a:lstStyle/>
        <a:p>
          <a:pPr algn="ctr"/>
          <a:r>
            <a:rPr lang="en-US" sz="2400" b="1" dirty="0">
              <a:solidFill>
                <a:srgbClr val="002060"/>
              </a:solidFill>
            </a:rPr>
            <a:t>SPR/SUM 2018</a:t>
          </a:r>
        </a:p>
        <a:p>
          <a:pPr algn="ctr"/>
          <a:endParaRPr lang="en-US" sz="2000" b="1" dirty="0">
            <a:solidFill>
              <a:srgbClr val="002060"/>
            </a:solidFill>
          </a:endParaRPr>
        </a:p>
        <a:p>
          <a:pPr algn="l"/>
          <a:r>
            <a:rPr lang="en-US" sz="2000" dirty="0"/>
            <a:t>1. Developed materials: slides, test bank, exercises</a:t>
          </a:r>
        </a:p>
        <a:p>
          <a:pPr algn="l"/>
          <a:r>
            <a:rPr lang="en-US" sz="2000" dirty="0"/>
            <a:t>2. TAG submission</a:t>
          </a:r>
        </a:p>
      </dgm:t>
    </dgm:pt>
    <dgm:pt modelId="{03A1CE8F-6BB5-4A21-B12B-8BB143AD539C}" type="parTrans" cxnId="{1B98823E-44C6-4C79-BAF5-AE58893C649A}">
      <dgm:prSet/>
      <dgm:spPr/>
      <dgm:t>
        <a:bodyPr/>
        <a:lstStyle/>
        <a:p>
          <a:endParaRPr lang="en-US"/>
        </a:p>
      </dgm:t>
    </dgm:pt>
    <dgm:pt modelId="{3E0BA9ED-6CCC-42C7-ABE6-0F5EFF43621A}" type="sibTrans" cxnId="{1B98823E-44C6-4C79-BAF5-AE58893C649A}">
      <dgm:prSet/>
      <dgm:spPr/>
      <dgm:t>
        <a:bodyPr/>
        <a:lstStyle/>
        <a:p>
          <a:endParaRPr lang="en-US" dirty="0"/>
        </a:p>
      </dgm:t>
    </dgm:pt>
    <dgm:pt modelId="{60484C74-226A-4131-AFCA-49B8150DB8DA}">
      <dgm:prSet phldrT="[Text]" custT="1"/>
      <dgm:spPr/>
      <dgm:t>
        <a:bodyPr/>
        <a:lstStyle/>
        <a:p>
          <a:pPr algn="ctr"/>
          <a:endParaRPr lang="en-US" sz="2400" b="1" dirty="0">
            <a:solidFill>
              <a:srgbClr val="002060"/>
            </a:solidFill>
          </a:endParaRPr>
        </a:p>
        <a:p>
          <a:pPr algn="ctr"/>
          <a:r>
            <a:rPr lang="en-US" sz="2400" b="1" dirty="0">
              <a:solidFill>
                <a:srgbClr val="002060"/>
              </a:solidFill>
            </a:rPr>
            <a:t>FALL 2018</a:t>
          </a:r>
          <a:endParaRPr lang="en-US" sz="2000" b="1" dirty="0">
            <a:solidFill>
              <a:srgbClr val="002060"/>
            </a:solidFill>
          </a:endParaRPr>
        </a:p>
        <a:p>
          <a:pPr algn="l"/>
          <a:r>
            <a:rPr lang="en-US" sz="2000" dirty="0"/>
            <a:t>1. Implement new design</a:t>
          </a:r>
        </a:p>
        <a:p>
          <a:pPr algn="l"/>
          <a:r>
            <a:rPr lang="en-US" sz="2000" dirty="0"/>
            <a:t>2. Collaboration</a:t>
          </a:r>
        </a:p>
        <a:p>
          <a:pPr algn="l"/>
          <a:r>
            <a:rPr lang="en-US" sz="2000" dirty="0"/>
            <a:t>3. Continuous improvement</a:t>
          </a:r>
        </a:p>
        <a:p>
          <a:pPr algn="l"/>
          <a:r>
            <a:rPr lang="en-US" sz="2000" dirty="0"/>
            <a:t>4.TAG approval</a:t>
          </a:r>
        </a:p>
        <a:p>
          <a:pPr algn="l"/>
          <a:endParaRPr lang="en-US" sz="2000" dirty="0"/>
        </a:p>
      </dgm:t>
    </dgm:pt>
    <dgm:pt modelId="{2F9FC156-C3BE-4E73-AD31-4EFC3796947F}" type="parTrans" cxnId="{D4C3C475-B673-4B11-A734-70F55596B5AD}">
      <dgm:prSet/>
      <dgm:spPr/>
      <dgm:t>
        <a:bodyPr/>
        <a:lstStyle/>
        <a:p>
          <a:endParaRPr lang="en-US"/>
        </a:p>
      </dgm:t>
    </dgm:pt>
    <dgm:pt modelId="{57BDD905-F9A6-451A-A5B0-EEDADF349C55}" type="sibTrans" cxnId="{D4C3C475-B673-4B11-A734-70F55596B5AD}">
      <dgm:prSet/>
      <dgm:spPr/>
      <dgm:t>
        <a:bodyPr/>
        <a:lstStyle/>
        <a:p>
          <a:endParaRPr lang="en-US" dirty="0"/>
        </a:p>
      </dgm:t>
    </dgm:pt>
    <dgm:pt modelId="{04ED4AC0-72A5-4F28-9604-7D3A7E8A935C}">
      <dgm:prSet phldrT="[Text]" custT="1"/>
      <dgm:spPr/>
      <dgm:t>
        <a:bodyPr/>
        <a:lstStyle/>
        <a:p>
          <a:pPr algn="ctr"/>
          <a:endParaRPr lang="en-US" sz="2400" b="1" dirty="0">
            <a:solidFill>
              <a:srgbClr val="002060"/>
            </a:solidFill>
          </a:endParaRPr>
        </a:p>
        <a:p>
          <a:pPr algn="ctr"/>
          <a:r>
            <a:rPr lang="en-US" sz="2400" b="1" dirty="0">
              <a:solidFill>
                <a:srgbClr val="002060"/>
              </a:solidFill>
            </a:rPr>
            <a:t>SPRING 2019</a:t>
          </a:r>
        </a:p>
        <a:p>
          <a:pPr algn="l"/>
          <a:r>
            <a:rPr lang="en-US" sz="2000" dirty="0"/>
            <a:t>1. Online Master Course</a:t>
          </a:r>
        </a:p>
        <a:p>
          <a:pPr algn="l"/>
          <a:r>
            <a:rPr lang="en-US" sz="2000" dirty="0"/>
            <a:t>2. Continuous improvement</a:t>
          </a:r>
        </a:p>
        <a:p>
          <a:pPr algn="l"/>
          <a:r>
            <a:rPr lang="en-US" sz="2000" dirty="0"/>
            <a:t>3. New Mod-Communications</a:t>
          </a:r>
        </a:p>
        <a:p>
          <a:pPr algn="ctr"/>
          <a:endParaRPr lang="en-US" sz="1800" dirty="0"/>
        </a:p>
      </dgm:t>
    </dgm:pt>
    <dgm:pt modelId="{1AA9DB8C-71C7-4FDE-A191-9904F42F6C9D}" type="parTrans" cxnId="{A15D1A6C-2669-4A38-89F3-FEE32824973E}">
      <dgm:prSet/>
      <dgm:spPr/>
      <dgm:t>
        <a:bodyPr/>
        <a:lstStyle/>
        <a:p>
          <a:endParaRPr lang="en-US"/>
        </a:p>
      </dgm:t>
    </dgm:pt>
    <dgm:pt modelId="{65F9D200-DEAC-4210-9F1E-6F66FEFD7D6D}" type="sibTrans" cxnId="{A15D1A6C-2669-4A38-89F3-FEE32824973E}">
      <dgm:prSet/>
      <dgm:spPr/>
      <dgm:t>
        <a:bodyPr/>
        <a:lstStyle/>
        <a:p>
          <a:endParaRPr lang="en-US" dirty="0"/>
        </a:p>
      </dgm:t>
    </dgm:pt>
    <dgm:pt modelId="{8072012D-31B7-427E-A862-B0765AD94F57}">
      <dgm:prSet custT="1"/>
      <dgm:spPr/>
      <dgm:t>
        <a:bodyPr/>
        <a:lstStyle/>
        <a:p>
          <a:pPr algn="ctr"/>
          <a:endParaRPr lang="en-US" sz="2400" b="1" dirty="0">
            <a:solidFill>
              <a:srgbClr val="002060"/>
            </a:solidFill>
          </a:endParaRPr>
        </a:p>
        <a:p>
          <a:pPr algn="ctr"/>
          <a:r>
            <a:rPr lang="en-US" sz="2400" b="1" dirty="0">
              <a:solidFill>
                <a:srgbClr val="002060"/>
              </a:solidFill>
            </a:rPr>
            <a:t>FALL 2019/SPR 20</a:t>
          </a:r>
        </a:p>
        <a:p>
          <a:pPr algn="l"/>
          <a:r>
            <a:rPr lang="en-US" sz="2000" dirty="0"/>
            <a:t>1. Continuous Improvement</a:t>
          </a:r>
        </a:p>
        <a:p>
          <a:pPr algn="l"/>
          <a:r>
            <a:rPr lang="en-US" sz="2000" dirty="0"/>
            <a:t>2.  Prepare for QM Review</a:t>
          </a:r>
        </a:p>
        <a:p>
          <a:pPr algn="l"/>
          <a:r>
            <a:rPr lang="en-US" sz="2000" dirty="0"/>
            <a:t>3. New Mod-Ethics</a:t>
          </a:r>
        </a:p>
        <a:p>
          <a:pPr algn="ctr"/>
          <a:endParaRPr lang="en-US" sz="1800" dirty="0"/>
        </a:p>
      </dgm:t>
    </dgm:pt>
    <dgm:pt modelId="{5332F0FA-38ED-440B-9BE3-AFAD882B4D44}" type="parTrans" cxnId="{274E1817-075C-498D-9123-27B1D8D4AC8C}">
      <dgm:prSet/>
      <dgm:spPr/>
      <dgm:t>
        <a:bodyPr/>
        <a:lstStyle/>
        <a:p>
          <a:endParaRPr lang="en-US"/>
        </a:p>
      </dgm:t>
    </dgm:pt>
    <dgm:pt modelId="{969A138F-778E-4312-8756-8EE108BC113D}" type="sibTrans" cxnId="{274E1817-075C-498D-9123-27B1D8D4AC8C}">
      <dgm:prSet/>
      <dgm:spPr/>
      <dgm:t>
        <a:bodyPr/>
        <a:lstStyle/>
        <a:p>
          <a:endParaRPr lang="en-US"/>
        </a:p>
      </dgm:t>
    </dgm:pt>
    <dgm:pt modelId="{65391E7A-0758-4FA8-9089-887133E10FFF}" type="pres">
      <dgm:prSet presAssocID="{B77F9C14-5982-44E2-B758-0B405457D298}" presName="Name0" presStyleCnt="0">
        <dgm:presLayoutVars>
          <dgm:dir/>
          <dgm:resizeHandles val="exact"/>
        </dgm:presLayoutVars>
      </dgm:prSet>
      <dgm:spPr/>
    </dgm:pt>
    <dgm:pt modelId="{CFC1B46B-BA90-4DA8-95F2-C62E759E69DC}" type="pres">
      <dgm:prSet presAssocID="{D876A411-8D06-4CE0-88FE-76D23EDC6C4C}" presName="node" presStyleLbl="node1" presStyleIdx="0" presStyleCnt="6" custScaleY="157279">
        <dgm:presLayoutVars>
          <dgm:bulletEnabled val="1"/>
        </dgm:presLayoutVars>
      </dgm:prSet>
      <dgm:spPr/>
    </dgm:pt>
    <dgm:pt modelId="{DA91FEE0-0059-4FDC-87DD-B4FC239CC145}" type="pres">
      <dgm:prSet presAssocID="{4D586875-48C3-47A0-94C1-8105402F0BFC}" presName="sibTrans" presStyleLbl="sibTrans1D1" presStyleIdx="0" presStyleCnt="5"/>
      <dgm:spPr/>
    </dgm:pt>
    <dgm:pt modelId="{BA69C731-F44E-4B69-BA96-C2128BD66B5F}" type="pres">
      <dgm:prSet presAssocID="{4D586875-48C3-47A0-94C1-8105402F0BFC}" presName="connectorText" presStyleLbl="sibTrans1D1" presStyleIdx="0" presStyleCnt="5"/>
      <dgm:spPr/>
    </dgm:pt>
    <dgm:pt modelId="{5FF5A2B3-85EB-442B-8AF2-C761857BAF15}" type="pres">
      <dgm:prSet presAssocID="{AE9E77A7-90DD-4176-9DBA-F6562BB8DC91}" presName="node" presStyleLbl="node1" presStyleIdx="1" presStyleCnt="6" custScaleY="157279">
        <dgm:presLayoutVars>
          <dgm:bulletEnabled val="1"/>
        </dgm:presLayoutVars>
      </dgm:prSet>
      <dgm:spPr/>
    </dgm:pt>
    <dgm:pt modelId="{14CF0E17-C846-45AF-8542-561E28760C91}" type="pres">
      <dgm:prSet presAssocID="{CA524BE6-77D3-4199-9300-DEBD617F0FEF}" presName="sibTrans" presStyleLbl="sibTrans1D1" presStyleIdx="1" presStyleCnt="5"/>
      <dgm:spPr/>
    </dgm:pt>
    <dgm:pt modelId="{8E0A54D3-342C-4ED0-BB31-F81D96E99EDC}" type="pres">
      <dgm:prSet presAssocID="{CA524BE6-77D3-4199-9300-DEBD617F0FEF}" presName="connectorText" presStyleLbl="sibTrans1D1" presStyleIdx="1" presStyleCnt="5"/>
      <dgm:spPr/>
    </dgm:pt>
    <dgm:pt modelId="{2AB7A04C-67B2-4269-9778-91259E978DC9}" type="pres">
      <dgm:prSet presAssocID="{DD086F92-31A6-4FCA-8E65-C192EE50DCB3}" presName="node" presStyleLbl="node1" presStyleIdx="2" presStyleCnt="6" custScaleY="157279">
        <dgm:presLayoutVars>
          <dgm:bulletEnabled val="1"/>
        </dgm:presLayoutVars>
      </dgm:prSet>
      <dgm:spPr/>
    </dgm:pt>
    <dgm:pt modelId="{883FE377-F2C8-4BDC-8F35-370E41B5DECA}" type="pres">
      <dgm:prSet presAssocID="{3E0BA9ED-6CCC-42C7-ABE6-0F5EFF43621A}" presName="sibTrans" presStyleLbl="sibTrans1D1" presStyleIdx="2" presStyleCnt="5"/>
      <dgm:spPr/>
    </dgm:pt>
    <dgm:pt modelId="{26B9C2FD-D48E-4EE1-A99D-886C77741AC5}" type="pres">
      <dgm:prSet presAssocID="{3E0BA9ED-6CCC-42C7-ABE6-0F5EFF43621A}" presName="connectorText" presStyleLbl="sibTrans1D1" presStyleIdx="2" presStyleCnt="5"/>
      <dgm:spPr/>
    </dgm:pt>
    <dgm:pt modelId="{9535986E-EEE3-4F1C-A397-3416AC893A98}" type="pres">
      <dgm:prSet presAssocID="{60484C74-226A-4131-AFCA-49B8150DB8DA}" presName="node" presStyleLbl="node1" presStyleIdx="3" presStyleCnt="6" custScaleX="123348" custScaleY="139117">
        <dgm:presLayoutVars>
          <dgm:bulletEnabled val="1"/>
        </dgm:presLayoutVars>
      </dgm:prSet>
      <dgm:spPr/>
    </dgm:pt>
    <dgm:pt modelId="{981ABD3A-A361-4209-B705-E00BDBA57C07}" type="pres">
      <dgm:prSet presAssocID="{57BDD905-F9A6-451A-A5B0-EEDADF349C55}" presName="sibTrans" presStyleLbl="sibTrans1D1" presStyleIdx="3" presStyleCnt="5"/>
      <dgm:spPr/>
    </dgm:pt>
    <dgm:pt modelId="{DE3D8934-268C-4DD4-82A5-CC2A2A7275D8}" type="pres">
      <dgm:prSet presAssocID="{57BDD905-F9A6-451A-A5B0-EEDADF349C55}" presName="connectorText" presStyleLbl="sibTrans1D1" presStyleIdx="3" presStyleCnt="5"/>
      <dgm:spPr/>
    </dgm:pt>
    <dgm:pt modelId="{AD12E7BD-9085-47C7-A7D8-A988615962C2}" type="pres">
      <dgm:prSet presAssocID="{04ED4AC0-72A5-4F28-9604-7D3A7E8A935C}" presName="node" presStyleLbl="node1" presStyleIdx="4" presStyleCnt="6" custScaleX="126633" custScaleY="137207">
        <dgm:presLayoutVars>
          <dgm:bulletEnabled val="1"/>
        </dgm:presLayoutVars>
      </dgm:prSet>
      <dgm:spPr/>
    </dgm:pt>
    <dgm:pt modelId="{340AB9ED-C019-4E7A-8183-E2C95DD56794}" type="pres">
      <dgm:prSet presAssocID="{65F9D200-DEAC-4210-9F1E-6F66FEFD7D6D}" presName="sibTrans" presStyleLbl="sibTrans1D1" presStyleIdx="4" presStyleCnt="5"/>
      <dgm:spPr/>
    </dgm:pt>
    <dgm:pt modelId="{340482F7-C7F7-4B55-B8A8-8F9B4A792B43}" type="pres">
      <dgm:prSet presAssocID="{65F9D200-DEAC-4210-9F1E-6F66FEFD7D6D}" presName="connectorText" presStyleLbl="sibTrans1D1" presStyleIdx="4" presStyleCnt="5"/>
      <dgm:spPr/>
    </dgm:pt>
    <dgm:pt modelId="{164A47AB-D64A-4086-8A83-0C344EC20DA5}" type="pres">
      <dgm:prSet presAssocID="{8072012D-31B7-427E-A862-B0765AD94F57}" presName="node" presStyleLbl="node1" presStyleIdx="5" presStyleCnt="6" custScaleX="114910" custScaleY="139790">
        <dgm:presLayoutVars>
          <dgm:bulletEnabled val="1"/>
        </dgm:presLayoutVars>
      </dgm:prSet>
      <dgm:spPr/>
    </dgm:pt>
  </dgm:ptLst>
  <dgm:cxnLst>
    <dgm:cxn modelId="{274E1817-075C-498D-9123-27B1D8D4AC8C}" srcId="{B77F9C14-5982-44E2-B758-0B405457D298}" destId="{8072012D-31B7-427E-A862-B0765AD94F57}" srcOrd="5" destOrd="0" parTransId="{5332F0FA-38ED-440B-9BE3-AFAD882B4D44}" sibTransId="{969A138F-778E-4312-8756-8EE108BC113D}"/>
    <dgm:cxn modelId="{3C2F0720-81BD-4813-873C-1DEA99811109}" type="presOf" srcId="{3E0BA9ED-6CCC-42C7-ABE6-0F5EFF43621A}" destId="{883FE377-F2C8-4BDC-8F35-370E41B5DECA}" srcOrd="0" destOrd="0" presId="urn:microsoft.com/office/officeart/2005/8/layout/bProcess3"/>
    <dgm:cxn modelId="{C74A6F24-04C3-4812-ABB9-EBA623F323C0}" type="presOf" srcId="{4D586875-48C3-47A0-94C1-8105402F0BFC}" destId="{DA91FEE0-0059-4FDC-87DD-B4FC239CC145}" srcOrd="0" destOrd="0" presId="urn:microsoft.com/office/officeart/2005/8/layout/bProcess3"/>
    <dgm:cxn modelId="{FF9BD437-AD17-4136-AAD9-CC90F16E374B}" type="presOf" srcId="{CA524BE6-77D3-4199-9300-DEBD617F0FEF}" destId="{8E0A54D3-342C-4ED0-BB31-F81D96E99EDC}" srcOrd="1" destOrd="0" presId="urn:microsoft.com/office/officeart/2005/8/layout/bProcess3"/>
    <dgm:cxn modelId="{1B98823E-44C6-4C79-BAF5-AE58893C649A}" srcId="{B77F9C14-5982-44E2-B758-0B405457D298}" destId="{DD086F92-31A6-4FCA-8E65-C192EE50DCB3}" srcOrd="2" destOrd="0" parTransId="{03A1CE8F-6BB5-4A21-B12B-8BB143AD539C}" sibTransId="{3E0BA9ED-6CCC-42C7-ABE6-0F5EFF43621A}"/>
    <dgm:cxn modelId="{13BF5D43-E22E-4E46-921E-21BE41E41F2E}" srcId="{B77F9C14-5982-44E2-B758-0B405457D298}" destId="{D876A411-8D06-4CE0-88FE-76D23EDC6C4C}" srcOrd="0" destOrd="0" parTransId="{731A51EF-5892-494E-8FA7-B505D26C29BA}" sibTransId="{4D586875-48C3-47A0-94C1-8105402F0BFC}"/>
    <dgm:cxn modelId="{A15D1A6C-2669-4A38-89F3-FEE32824973E}" srcId="{B77F9C14-5982-44E2-B758-0B405457D298}" destId="{04ED4AC0-72A5-4F28-9604-7D3A7E8A935C}" srcOrd="4" destOrd="0" parTransId="{1AA9DB8C-71C7-4FDE-A191-9904F42F6C9D}" sibTransId="{65F9D200-DEAC-4210-9F1E-6F66FEFD7D6D}"/>
    <dgm:cxn modelId="{531C624C-4E5F-40F5-83F4-F73D0635F302}" type="presOf" srcId="{B77F9C14-5982-44E2-B758-0B405457D298}" destId="{65391E7A-0758-4FA8-9089-887133E10FFF}" srcOrd="0" destOrd="0" presId="urn:microsoft.com/office/officeart/2005/8/layout/bProcess3"/>
    <dgm:cxn modelId="{83240571-6D07-4138-B33F-36758D8706D2}" srcId="{B77F9C14-5982-44E2-B758-0B405457D298}" destId="{AE9E77A7-90DD-4176-9DBA-F6562BB8DC91}" srcOrd="1" destOrd="0" parTransId="{C250EFBC-D264-404B-A19B-4B6FAC630C55}" sibTransId="{CA524BE6-77D3-4199-9300-DEBD617F0FEF}"/>
    <dgm:cxn modelId="{FF0B6D71-B6BB-43B3-89A4-3C1A75B1837C}" type="presOf" srcId="{04ED4AC0-72A5-4F28-9604-7D3A7E8A935C}" destId="{AD12E7BD-9085-47C7-A7D8-A988615962C2}" srcOrd="0" destOrd="0" presId="urn:microsoft.com/office/officeart/2005/8/layout/bProcess3"/>
    <dgm:cxn modelId="{D4C3C475-B673-4B11-A734-70F55596B5AD}" srcId="{B77F9C14-5982-44E2-B758-0B405457D298}" destId="{60484C74-226A-4131-AFCA-49B8150DB8DA}" srcOrd="3" destOrd="0" parTransId="{2F9FC156-C3BE-4E73-AD31-4EFC3796947F}" sibTransId="{57BDD905-F9A6-451A-A5B0-EEDADF349C55}"/>
    <dgm:cxn modelId="{1F219878-0858-4BC4-BBF6-4A32E1339A5E}" type="presOf" srcId="{D876A411-8D06-4CE0-88FE-76D23EDC6C4C}" destId="{CFC1B46B-BA90-4DA8-95F2-C62E759E69DC}" srcOrd="0" destOrd="0" presId="urn:microsoft.com/office/officeart/2005/8/layout/bProcess3"/>
    <dgm:cxn modelId="{E7CCF57B-3CAD-4376-A569-54A94D304397}" type="presOf" srcId="{57BDD905-F9A6-451A-A5B0-EEDADF349C55}" destId="{981ABD3A-A361-4209-B705-E00BDBA57C07}" srcOrd="0" destOrd="0" presId="urn:microsoft.com/office/officeart/2005/8/layout/bProcess3"/>
    <dgm:cxn modelId="{A6DC167D-BF10-4A2B-902D-40A872001E73}" type="presOf" srcId="{3E0BA9ED-6CCC-42C7-ABE6-0F5EFF43621A}" destId="{26B9C2FD-D48E-4EE1-A99D-886C77741AC5}" srcOrd="1" destOrd="0" presId="urn:microsoft.com/office/officeart/2005/8/layout/bProcess3"/>
    <dgm:cxn modelId="{FC966485-A3C6-4ADC-9E4A-CFEDBBE7C52C}" type="presOf" srcId="{8072012D-31B7-427E-A862-B0765AD94F57}" destId="{164A47AB-D64A-4086-8A83-0C344EC20DA5}" srcOrd="0" destOrd="0" presId="urn:microsoft.com/office/officeart/2005/8/layout/bProcess3"/>
    <dgm:cxn modelId="{4C197895-CED5-435B-A718-A5A7D77C3893}" type="presOf" srcId="{CA524BE6-77D3-4199-9300-DEBD617F0FEF}" destId="{14CF0E17-C846-45AF-8542-561E28760C91}" srcOrd="0" destOrd="0" presId="urn:microsoft.com/office/officeart/2005/8/layout/bProcess3"/>
    <dgm:cxn modelId="{2A657DA2-E2AF-4C20-AE03-DCF1E8383FDB}" type="presOf" srcId="{DD086F92-31A6-4FCA-8E65-C192EE50DCB3}" destId="{2AB7A04C-67B2-4269-9778-91259E978DC9}" srcOrd="0" destOrd="0" presId="urn:microsoft.com/office/officeart/2005/8/layout/bProcess3"/>
    <dgm:cxn modelId="{4F7629B8-61E5-4BC4-BAFD-D83F3F126366}" type="presOf" srcId="{65F9D200-DEAC-4210-9F1E-6F66FEFD7D6D}" destId="{340482F7-C7F7-4B55-B8A8-8F9B4A792B43}" srcOrd="1" destOrd="0" presId="urn:microsoft.com/office/officeart/2005/8/layout/bProcess3"/>
    <dgm:cxn modelId="{EAF97CB9-C5E5-4D43-9ABE-777452CC253E}" type="presOf" srcId="{60484C74-226A-4131-AFCA-49B8150DB8DA}" destId="{9535986E-EEE3-4F1C-A397-3416AC893A98}" srcOrd="0" destOrd="0" presId="urn:microsoft.com/office/officeart/2005/8/layout/bProcess3"/>
    <dgm:cxn modelId="{FA29DACC-89F4-4081-AE4B-05B854C38AF4}" type="presOf" srcId="{AE9E77A7-90DD-4176-9DBA-F6562BB8DC91}" destId="{5FF5A2B3-85EB-442B-8AF2-C761857BAF15}" srcOrd="0" destOrd="0" presId="urn:microsoft.com/office/officeart/2005/8/layout/bProcess3"/>
    <dgm:cxn modelId="{A6A8F7CE-EC4C-4D69-9D7E-FCEC2F195B41}" type="presOf" srcId="{65F9D200-DEAC-4210-9F1E-6F66FEFD7D6D}" destId="{340AB9ED-C019-4E7A-8183-E2C95DD56794}" srcOrd="0" destOrd="0" presId="urn:microsoft.com/office/officeart/2005/8/layout/bProcess3"/>
    <dgm:cxn modelId="{8820E3F8-D9BD-4090-B24B-7C39452F8871}" type="presOf" srcId="{4D586875-48C3-47A0-94C1-8105402F0BFC}" destId="{BA69C731-F44E-4B69-BA96-C2128BD66B5F}" srcOrd="1" destOrd="0" presId="urn:microsoft.com/office/officeart/2005/8/layout/bProcess3"/>
    <dgm:cxn modelId="{6DCFF3FF-ED41-463F-9419-3540954219C8}" type="presOf" srcId="{57BDD905-F9A6-451A-A5B0-EEDADF349C55}" destId="{DE3D8934-268C-4DD4-82A5-CC2A2A7275D8}" srcOrd="1" destOrd="0" presId="urn:microsoft.com/office/officeart/2005/8/layout/bProcess3"/>
    <dgm:cxn modelId="{FDDAA897-A102-45F6-9F34-53A206383F2C}" type="presParOf" srcId="{65391E7A-0758-4FA8-9089-887133E10FFF}" destId="{CFC1B46B-BA90-4DA8-95F2-C62E759E69DC}" srcOrd="0" destOrd="0" presId="urn:microsoft.com/office/officeart/2005/8/layout/bProcess3"/>
    <dgm:cxn modelId="{F8159DCC-9862-4105-8EAD-ABEFCB763759}" type="presParOf" srcId="{65391E7A-0758-4FA8-9089-887133E10FFF}" destId="{DA91FEE0-0059-4FDC-87DD-B4FC239CC145}" srcOrd="1" destOrd="0" presId="urn:microsoft.com/office/officeart/2005/8/layout/bProcess3"/>
    <dgm:cxn modelId="{8B6D8522-6CA9-45A2-91E5-78C3FD9F7F31}" type="presParOf" srcId="{DA91FEE0-0059-4FDC-87DD-B4FC239CC145}" destId="{BA69C731-F44E-4B69-BA96-C2128BD66B5F}" srcOrd="0" destOrd="0" presId="urn:microsoft.com/office/officeart/2005/8/layout/bProcess3"/>
    <dgm:cxn modelId="{A5893999-06F3-4D16-80C5-3658AC66BB3E}" type="presParOf" srcId="{65391E7A-0758-4FA8-9089-887133E10FFF}" destId="{5FF5A2B3-85EB-442B-8AF2-C761857BAF15}" srcOrd="2" destOrd="0" presId="urn:microsoft.com/office/officeart/2005/8/layout/bProcess3"/>
    <dgm:cxn modelId="{968187D7-8F02-471A-BC4D-9FD438E226A0}" type="presParOf" srcId="{65391E7A-0758-4FA8-9089-887133E10FFF}" destId="{14CF0E17-C846-45AF-8542-561E28760C91}" srcOrd="3" destOrd="0" presId="urn:microsoft.com/office/officeart/2005/8/layout/bProcess3"/>
    <dgm:cxn modelId="{6A96D54B-3743-4920-8616-BD7F2CFD5560}" type="presParOf" srcId="{14CF0E17-C846-45AF-8542-561E28760C91}" destId="{8E0A54D3-342C-4ED0-BB31-F81D96E99EDC}" srcOrd="0" destOrd="0" presId="urn:microsoft.com/office/officeart/2005/8/layout/bProcess3"/>
    <dgm:cxn modelId="{A8087CFE-352C-43EE-948F-7F65B25AFC6A}" type="presParOf" srcId="{65391E7A-0758-4FA8-9089-887133E10FFF}" destId="{2AB7A04C-67B2-4269-9778-91259E978DC9}" srcOrd="4" destOrd="0" presId="urn:microsoft.com/office/officeart/2005/8/layout/bProcess3"/>
    <dgm:cxn modelId="{7756CE21-EA08-42FC-9C5B-314A953E3D73}" type="presParOf" srcId="{65391E7A-0758-4FA8-9089-887133E10FFF}" destId="{883FE377-F2C8-4BDC-8F35-370E41B5DECA}" srcOrd="5" destOrd="0" presId="urn:microsoft.com/office/officeart/2005/8/layout/bProcess3"/>
    <dgm:cxn modelId="{D18E34FA-4401-4F5F-9498-EA5AFC3F53B4}" type="presParOf" srcId="{883FE377-F2C8-4BDC-8F35-370E41B5DECA}" destId="{26B9C2FD-D48E-4EE1-A99D-886C77741AC5}" srcOrd="0" destOrd="0" presId="urn:microsoft.com/office/officeart/2005/8/layout/bProcess3"/>
    <dgm:cxn modelId="{7D6E6FA2-DFC6-4665-8412-4D37F344DD37}" type="presParOf" srcId="{65391E7A-0758-4FA8-9089-887133E10FFF}" destId="{9535986E-EEE3-4F1C-A397-3416AC893A98}" srcOrd="6" destOrd="0" presId="urn:microsoft.com/office/officeart/2005/8/layout/bProcess3"/>
    <dgm:cxn modelId="{4E145D44-06ED-4D60-90A0-5A01837E97B6}" type="presParOf" srcId="{65391E7A-0758-4FA8-9089-887133E10FFF}" destId="{981ABD3A-A361-4209-B705-E00BDBA57C07}" srcOrd="7" destOrd="0" presId="urn:microsoft.com/office/officeart/2005/8/layout/bProcess3"/>
    <dgm:cxn modelId="{DAF956D9-AB9A-4DAB-AABC-A8FEF28C0DCC}" type="presParOf" srcId="{981ABD3A-A361-4209-B705-E00BDBA57C07}" destId="{DE3D8934-268C-4DD4-82A5-CC2A2A7275D8}" srcOrd="0" destOrd="0" presId="urn:microsoft.com/office/officeart/2005/8/layout/bProcess3"/>
    <dgm:cxn modelId="{A355308A-B20B-45AC-9289-6B2FE49E32AC}" type="presParOf" srcId="{65391E7A-0758-4FA8-9089-887133E10FFF}" destId="{AD12E7BD-9085-47C7-A7D8-A988615962C2}" srcOrd="8" destOrd="0" presId="urn:microsoft.com/office/officeart/2005/8/layout/bProcess3"/>
    <dgm:cxn modelId="{0ADDBEE0-9691-40B1-BEE8-F38A8109882A}" type="presParOf" srcId="{65391E7A-0758-4FA8-9089-887133E10FFF}" destId="{340AB9ED-C019-4E7A-8183-E2C95DD56794}" srcOrd="9" destOrd="0" presId="urn:microsoft.com/office/officeart/2005/8/layout/bProcess3"/>
    <dgm:cxn modelId="{3DCAF667-EBFC-4E5A-A89E-4D981456055F}" type="presParOf" srcId="{340AB9ED-C019-4E7A-8183-E2C95DD56794}" destId="{340482F7-C7F7-4B55-B8A8-8F9B4A792B43}" srcOrd="0" destOrd="0" presId="urn:microsoft.com/office/officeart/2005/8/layout/bProcess3"/>
    <dgm:cxn modelId="{3D3D06BD-9C12-4805-ABAF-943FBBC968CA}" type="presParOf" srcId="{65391E7A-0758-4FA8-9089-887133E10FFF}" destId="{164A47AB-D64A-4086-8A83-0C344EC20DA5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1FEE0-0059-4FDC-87DD-B4FC239CC145}">
      <dsp:nvSpPr>
        <dsp:cNvPr id="0" name=""/>
        <dsp:cNvSpPr/>
      </dsp:nvSpPr>
      <dsp:spPr>
        <a:xfrm>
          <a:off x="2560659" y="1299468"/>
          <a:ext cx="556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54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824254" y="1342249"/>
        <a:ext cx="29357" cy="5877"/>
      </dsp:txXfrm>
    </dsp:sp>
    <dsp:sp modelId="{CFC1B46B-BA90-4DA8-95F2-C62E759E69DC}">
      <dsp:nvSpPr>
        <dsp:cNvPr id="0" name=""/>
        <dsp:cNvSpPr/>
      </dsp:nvSpPr>
      <dsp:spPr>
        <a:xfrm>
          <a:off x="9649" y="140678"/>
          <a:ext cx="2552810" cy="240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SPRING 2017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Task:  TAG, Text, Align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Textbook Review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Committee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9649" y="140678"/>
        <a:ext cx="2552810" cy="2409020"/>
      </dsp:txXfrm>
    </dsp:sp>
    <dsp:sp modelId="{14CF0E17-C846-45AF-8542-561E28760C91}">
      <dsp:nvSpPr>
        <dsp:cNvPr id="0" name=""/>
        <dsp:cNvSpPr/>
      </dsp:nvSpPr>
      <dsp:spPr>
        <a:xfrm>
          <a:off x="5700616" y="1299468"/>
          <a:ext cx="556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54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964210" y="1342249"/>
        <a:ext cx="29357" cy="5877"/>
      </dsp:txXfrm>
    </dsp:sp>
    <dsp:sp modelId="{5FF5A2B3-85EB-442B-8AF2-C761857BAF15}">
      <dsp:nvSpPr>
        <dsp:cNvPr id="0" name=""/>
        <dsp:cNvSpPr/>
      </dsp:nvSpPr>
      <dsp:spPr>
        <a:xfrm>
          <a:off x="3149605" y="140678"/>
          <a:ext cx="2552810" cy="240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FALL  2017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Course Design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Tag Alignment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Finalize Content/ Sequence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149605" y="140678"/>
        <a:ext cx="2552810" cy="2409020"/>
      </dsp:txXfrm>
    </dsp:sp>
    <dsp:sp modelId="{883FE377-F2C8-4BDC-8F35-370E41B5DECA}">
      <dsp:nvSpPr>
        <dsp:cNvPr id="0" name=""/>
        <dsp:cNvSpPr/>
      </dsp:nvSpPr>
      <dsp:spPr>
        <a:xfrm>
          <a:off x="1584069" y="2547898"/>
          <a:ext cx="5981897" cy="561700"/>
        </a:xfrm>
        <a:custGeom>
          <a:avLst/>
          <a:gdLst/>
          <a:ahLst/>
          <a:cxnLst/>
          <a:rect l="0" t="0" r="0" b="0"/>
          <a:pathLst>
            <a:path>
              <a:moveTo>
                <a:pt x="5981897" y="0"/>
              </a:moveTo>
              <a:lnTo>
                <a:pt x="5981897" y="297950"/>
              </a:lnTo>
              <a:lnTo>
                <a:pt x="0" y="297950"/>
              </a:lnTo>
              <a:lnTo>
                <a:pt x="0" y="56170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24739" y="2825810"/>
        <a:ext cx="300557" cy="5877"/>
      </dsp:txXfrm>
    </dsp:sp>
    <dsp:sp modelId="{2AB7A04C-67B2-4269-9778-91259E978DC9}">
      <dsp:nvSpPr>
        <dsp:cNvPr id="0" name=""/>
        <dsp:cNvSpPr/>
      </dsp:nvSpPr>
      <dsp:spPr>
        <a:xfrm>
          <a:off x="6289562" y="140678"/>
          <a:ext cx="2552810" cy="240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SPR/SUM 2018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00206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Developed materials: slides, test bank, exercises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TAG submission</a:t>
          </a:r>
        </a:p>
      </dsp:txBody>
      <dsp:txXfrm>
        <a:off x="6289562" y="140678"/>
        <a:ext cx="2552810" cy="2409020"/>
      </dsp:txXfrm>
    </dsp:sp>
    <dsp:sp modelId="{981ABD3A-A361-4209-B705-E00BDBA57C07}">
      <dsp:nvSpPr>
        <dsp:cNvPr id="0" name=""/>
        <dsp:cNvSpPr/>
      </dsp:nvSpPr>
      <dsp:spPr>
        <a:xfrm>
          <a:off x="3156689" y="4161696"/>
          <a:ext cx="556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54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420284" y="4204478"/>
        <a:ext cx="29357" cy="5877"/>
      </dsp:txXfrm>
    </dsp:sp>
    <dsp:sp modelId="{9535986E-EEE3-4F1C-A397-3416AC893A98}">
      <dsp:nvSpPr>
        <dsp:cNvPr id="0" name=""/>
        <dsp:cNvSpPr/>
      </dsp:nvSpPr>
      <dsp:spPr>
        <a:xfrm>
          <a:off x="9649" y="3141999"/>
          <a:ext cx="3148840" cy="2130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00206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FALL 2018</a:t>
          </a:r>
          <a:endParaRPr lang="en-US" sz="2000" b="1" kern="1200" dirty="0">
            <a:solidFill>
              <a:srgbClr val="00206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Implement new design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Collaboration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Continuous improvement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4.TAG approval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9649" y="3141999"/>
        <a:ext cx="3148840" cy="2130835"/>
      </dsp:txXfrm>
    </dsp:sp>
    <dsp:sp modelId="{340AB9ED-C019-4E7A-8183-E2C95DD56794}">
      <dsp:nvSpPr>
        <dsp:cNvPr id="0" name=""/>
        <dsp:cNvSpPr/>
      </dsp:nvSpPr>
      <dsp:spPr>
        <a:xfrm>
          <a:off x="6976536" y="4161696"/>
          <a:ext cx="556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54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240130" y="4204478"/>
        <a:ext cx="29357" cy="5877"/>
      </dsp:txXfrm>
    </dsp:sp>
    <dsp:sp modelId="{AD12E7BD-9085-47C7-A7D8-A988615962C2}">
      <dsp:nvSpPr>
        <dsp:cNvPr id="0" name=""/>
        <dsp:cNvSpPr/>
      </dsp:nvSpPr>
      <dsp:spPr>
        <a:xfrm>
          <a:off x="3745636" y="3156626"/>
          <a:ext cx="3232700" cy="2101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00206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SPRING 2019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Online Master Course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Continuous improvement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New Mod-Communications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745636" y="3156626"/>
        <a:ext cx="3232700" cy="2101580"/>
      </dsp:txXfrm>
    </dsp:sp>
    <dsp:sp modelId="{164A47AB-D64A-4086-8A83-0C344EC20DA5}">
      <dsp:nvSpPr>
        <dsp:cNvPr id="0" name=""/>
        <dsp:cNvSpPr/>
      </dsp:nvSpPr>
      <dsp:spPr>
        <a:xfrm>
          <a:off x="7565482" y="3136844"/>
          <a:ext cx="2933434" cy="2141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00206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FALL 2019/SPR 20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Continuous Improvement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 Prepare for QM Review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New Mod-Ethics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565482" y="3136844"/>
        <a:ext cx="2933434" cy="2141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3D46-F7E8-4E4D-BB10-968E1137AD2C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349750"/>
            <a:ext cx="5683250" cy="3557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520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8520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3BFBF-F505-4056-B493-D89F97B88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4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b7bc006c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b7bc006c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[Steve &amp; Sean]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83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4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8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07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81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0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157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37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69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- Center">
  <p:cSld name="2_Title - Cent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016000" y="2635251"/>
            <a:ext cx="101600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5333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43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2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2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0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7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6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65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6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38647-3B7A-48F3-843D-225D7FB77618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13250C-A76A-44B4-99BF-1D3F63A93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bs@uakron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kaufman@uakron.ed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hyperlink" Target="mailto:sbs@uakron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enstax.org/details/books/business-ethics" TargetMode="External"/><Relationship Id="rId5" Type="http://schemas.openxmlformats.org/officeDocument/2006/relationships/hyperlink" Target="https://resources.saylor.org/wwwresources/archived/site/textbooks/Business%20Communication%20for%20Success.pdf" TargetMode="External"/><Relationship Id="rId4" Type="http://schemas.openxmlformats.org/officeDocument/2006/relationships/hyperlink" Target="https://open.umn.edu/opentextboo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CD72-716E-4DA3-9B6C-B5C777FE0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66657"/>
            <a:ext cx="6815669" cy="1433746"/>
          </a:xfrm>
        </p:spPr>
        <p:txBody>
          <a:bodyPr>
            <a:noAutofit/>
          </a:bodyPr>
          <a:lstStyle/>
          <a:p>
            <a:r>
              <a:rPr lang="en-US" sz="3200" dirty="0"/>
              <a:t>Transitioning to an Open Educational Resource for a Master Core Course</a:t>
            </a:r>
            <a:br>
              <a:rPr lang="en-US" sz="3200" dirty="0"/>
            </a:br>
            <a:r>
              <a:rPr lang="en-US" sz="2400" dirty="0"/>
              <a:t>(Management Principles &amp; Concepts)</a:t>
            </a:r>
            <a:br>
              <a:rPr lang="en-US" sz="2400" dirty="0"/>
            </a:br>
            <a:r>
              <a:rPr lang="en-US" sz="2000" dirty="0"/>
              <a:t>QM East Regional Conference 4/24/20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E04F9-19EE-40FC-AD3E-D87B54231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544652"/>
            <a:ext cx="6815669" cy="1737561"/>
          </a:xfrm>
        </p:spPr>
        <p:txBody>
          <a:bodyPr>
            <a:noAutofit/>
          </a:bodyPr>
          <a:lstStyle/>
          <a:p>
            <a:r>
              <a:rPr lang="en-US" sz="2000" dirty="0"/>
              <a:t>Sheri Schulte, </a:t>
            </a:r>
            <a:r>
              <a:rPr lang="en-US" sz="2000" dirty="0">
                <a:hlinkClick r:id="rId2"/>
              </a:rPr>
              <a:t>sbs@uakron.edu</a:t>
            </a:r>
            <a:endParaRPr lang="en-US" sz="2000" dirty="0"/>
          </a:p>
          <a:p>
            <a:r>
              <a:rPr lang="en-US" sz="2000" dirty="0"/>
              <a:t>Associate Professor of Practice, Department of Management</a:t>
            </a:r>
          </a:p>
          <a:p>
            <a:r>
              <a:rPr lang="en-US" sz="2000" dirty="0"/>
              <a:t>College of Business Administration</a:t>
            </a:r>
          </a:p>
          <a:p>
            <a:r>
              <a:rPr lang="en-US" sz="2000" dirty="0"/>
              <a:t>The University of Akron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4" y="5499463"/>
            <a:ext cx="3195129" cy="9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4066128"/>
              </p:ext>
            </p:extLst>
          </p:nvPr>
        </p:nvGraphicFramePr>
        <p:xfrm>
          <a:off x="844062" y="902546"/>
          <a:ext cx="105085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890" y="0"/>
            <a:ext cx="107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Transition to an Open Resource: Our Project Plan </a:t>
            </a:r>
          </a:p>
        </p:txBody>
      </p:sp>
    </p:spTree>
    <p:extLst>
      <p:ext uri="{BB962C8B-B14F-4D97-AF65-F5344CB8AC3E}">
        <p14:creationId xmlns:p14="http://schemas.microsoft.com/office/powerpoint/2010/main" val="123813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213189" y="725622"/>
            <a:ext cx="4273211" cy="1089110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BEST PRACTICES</a:t>
            </a:r>
          </a:p>
        </p:txBody>
      </p:sp>
      <p:sp>
        <p:nvSpPr>
          <p:cNvPr id="4" name="Cloud Callout 3"/>
          <p:cNvSpPr/>
          <p:nvPr/>
        </p:nvSpPr>
        <p:spPr>
          <a:xfrm rot="20828359">
            <a:off x="945165" y="1756024"/>
            <a:ext cx="2355169" cy="1472888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Alignment</a:t>
            </a:r>
          </a:p>
        </p:txBody>
      </p:sp>
      <p:sp>
        <p:nvSpPr>
          <p:cNvPr id="5" name="Cloud Callout 4"/>
          <p:cNvSpPr/>
          <p:nvPr/>
        </p:nvSpPr>
        <p:spPr>
          <a:xfrm rot="20575998">
            <a:off x="425847" y="3523856"/>
            <a:ext cx="2686928" cy="1275941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Collaboration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903251" y="4682254"/>
            <a:ext cx="1942506" cy="1521598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Use the book</a:t>
            </a:r>
          </a:p>
        </p:txBody>
      </p:sp>
      <p:sp>
        <p:nvSpPr>
          <p:cNvPr id="7" name="Cloud Callout 6"/>
          <p:cNvSpPr/>
          <p:nvPr/>
        </p:nvSpPr>
        <p:spPr>
          <a:xfrm rot="1155181">
            <a:off x="3976981" y="3933600"/>
            <a:ext cx="2379634" cy="1973714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Point Person / Shared Drive</a:t>
            </a:r>
          </a:p>
        </p:txBody>
      </p:sp>
      <p:sp>
        <p:nvSpPr>
          <p:cNvPr id="8" name="Cloud Callout 7"/>
          <p:cNvSpPr/>
          <p:nvPr/>
        </p:nvSpPr>
        <p:spPr>
          <a:xfrm rot="1081933">
            <a:off x="3543662" y="2331575"/>
            <a:ext cx="2566768" cy="1382503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b="1" dirty="0"/>
              <a:t>Continuous Improvement</a:t>
            </a:r>
          </a:p>
        </p:txBody>
      </p:sp>
      <p:sp>
        <p:nvSpPr>
          <p:cNvPr id="9" name="Cloud Callout 8"/>
          <p:cNvSpPr/>
          <p:nvPr/>
        </p:nvSpPr>
        <p:spPr>
          <a:xfrm rot="1483828">
            <a:off x="8990699" y="2919727"/>
            <a:ext cx="2633591" cy="15028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Student Engagement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9379633" y="690380"/>
            <a:ext cx="2277788" cy="17973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Smooth Transition</a:t>
            </a:r>
          </a:p>
        </p:txBody>
      </p:sp>
      <p:sp>
        <p:nvSpPr>
          <p:cNvPr id="11" name="Cloud Callout 10"/>
          <p:cNvSpPr/>
          <p:nvPr/>
        </p:nvSpPr>
        <p:spPr>
          <a:xfrm rot="20385672">
            <a:off x="5763392" y="694990"/>
            <a:ext cx="3230188" cy="12897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BENEFITS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6940703" y="2310070"/>
            <a:ext cx="2174989" cy="12073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Access Day 1</a:t>
            </a:r>
          </a:p>
        </p:txBody>
      </p:sp>
      <p:sp>
        <p:nvSpPr>
          <p:cNvPr id="13" name="Cloud Callout 12"/>
          <p:cNvSpPr/>
          <p:nvPr/>
        </p:nvSpPr>
        <p:spPr>
          <a:xfrm rot="20653185">
            <a:off x="6871919" y="3914619"/>
            <a:ext cx="2144583" cy="12879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Affordable Learning Grant</a:t>
            </a:r>
          </a:p>
        </p:txBody>
      </p:sp>
      <p:sp>
        <p:nvSpPr>
          <p:cNvPr id="14" name="Cloud Callout 13"/>
          <p:cNvSpPr/>
          <p:nvPr/>
        </p:nvSpPr>
        <p:spPr>
          <a:xfrm rot="20653185">
            <a:off x="8293825" y="4842897"/>
            <a:ext cx="2806978" cy="12003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Get Ready for QM</a:t>
            </a:r>
          </a:p>
        </p:txBody>
      </p:sp>
    </p:spTree>
    <p:extLst>
      <p:ext uri="{BB962C8B-B14F-4D97-AF65-F5344CB8AC3E}">
        <p14:creationId xmlns:p14="http://schemas.microsoft.com/office/powerpoint/2010/main" val="85636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752916"/>
              </p:ext>
            </p:extLst>
          </p:nvPr>
        </p:nvGraphicFramePr>
        <p:xfrm>
          <a:off x="1702191" y="1674054"/>
          <a:ext cx="8370277" cy="418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2693">
                  <a:extLst>
                    <a:ext uri="{9D8B030D-6E8A-4147-A177-3AD203B41FA5}">
                      <a16:colId xmlns:a16="http://schemas.microsoft.com/office/drawing/2014/main" val="3096850470"/>
                    </a:ext>
                  </a:extLst>
                </a:gridCol>
                <a:gridCol w="1674054">
                  <a:extLst>
                    <a:ext uri="{9D8B030D-6E8A-4147-A177-3AD203B41FA5}">
                      <a16:colId xmlns:a16="http://schemas.microsoft.com/office/drawing/2014/main" val="913091618"/>
                    </a:ext>
                  </a:extLst>
                </a:gridCol>
                <a:gridCol w="1513530">
                  <a:extLst>
                    <a:ext uri="{9D8B030D-6E8A-4147-A177-3AD203B41FA5}">
                      <a16:colId xmlns:a16="http://schemas.microsoft.com/office/drawing/2014/main" val="175739116"/>
                    </a:ext>
                  </a:extLst>
                </a:gridCol>
              </a:tblGrid>
              <a:tr h="303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Coping with the cost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Answer is 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7613522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1. Purchase an older edition of the textbook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82.14%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458033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2. delay purchasing textbook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92.86%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9379793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3. never purchase textbook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78.57%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273089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4. share textbook with other students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67.86%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9512870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5. download textbook from internet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60.71%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838181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7123563"/>
                  </a:ext>
                </a:extLst>
              </a:tr>
              <a:tr h="303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Has the cost of … caused you to: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2405387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6. not purchase required textbook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85.71%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98335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7. take fewer courses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28.57%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075959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8. not register for a specific course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17.86%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261530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9. earn a poor grade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35.71%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1828801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10. drop a course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8208738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11. fail a course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10.71%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2001340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563598"/>
                  </a:ext>
                </a:extLst>
              </a:tr>
              <a:tr h="255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number of students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22840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7108" y="942535"/>
            <a:ext cx="516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Survey on Textbook Costs 12/3/17</a:t>
            </a:r>
          </a:p>
        </p:txBody>
      </p:sp>
    </p:spTree>
    <p:extLst>
      <p:ext uri="{BB962C8B-B14F-4D97-AF65-F5344CB8AC3E}">
        <p14:creationId xmlns:p14="http://schemas.microsoft.com/office/powerpoint/2010/main" val="215034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87791" y="2205076"/>
            <a:ext cx="3697385" cy="3831430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Potential Savings – Mgt:</a:t>
            </a:r>
          </a:p>
          <a:p>
            <a:r>
              <a:rPr lang="en-US" sz="1800" dirty="0"/>
              <a:t>634 students enrolled over Fall 2017/Spring 2018 semesters X $93.00 (average book cost) = </a:t>
            </a:r>
            <a:r>
              <a:rPr lang="en-US" sz="1800" b="1" dirty="0">
                <a:solidFill>
                  <a:srgbClr val="C00000"/>
                </a:solidFill>
              </a:rPr>
              <a:t>$58,962.</a:t>
            </a:r>
          </a:p>
          <a:p>
            <a:r>
              <a:rPr lang="en-US" sz="1800" dirty="0"/>
              <a:t>If only 75% of 634 bought the book:  476 X $93.00 = </a:t>
            </a:r>
            <a:r>
              <a:rPr lang="en-US" sz="1800" b="1" dirty="0">
                <a:solidFill>
                  <a:srgbClr val="C00000"/>
                </a:solidFill>
              </a:rPr>
              <a:t>$44,268 </a:t>
            </a:r>
            <a:r>
              <a:rPr lang="en-US" sz="1800" dirty="0"/>
              <a:t>potential savings.</a:t>
            </a:r>
          </a:p>
          <a:p>
            <a:r>
              <a:rPr lang="en-US" sz="1800" dirty="0"/>
              <a:t> Add on Fall 2018 (implementation) and Spring 2019 and the savings doubles to over </a:t>
            </a:r>
            <a:r>
              <a:rPr lang="en-US" sz="1800" b="1" dirty="0">
                <a:solidFill>
                  <a:srgbClr val="C00000"/>
                </a:solidFill>
              </a:rPr>
              <a:t>$117,000.</a:t>
            </a:r>
          </a:p>
          <a:p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979963" y="2205075"/>
            <a:ext cx="6494584" cy="3831431"/>
          </a:xfrm>
          <a:ln w="63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Spring 2019 - Proposal to Office of Academic Affairs for one time funds of $10,000.  </a:t>
            </a:r>
          </a:p>
          <a:p>
            <a:r>
              <a:rPr lang="en-US" sz="2600" dirty="0"/>
              <a:t>Our course received $2500.00 grant.  Work completed Fall 2019.</a:t>
            </a:r>
          </a:p>
          <a:p>
            <a:r>
              <a:rPr lang="en-US" sz="2600" dirty="0"/>
              <a:t>The ALI spent $9500 – awarded grants for five courses.</a:t>
            </a:r>
          </a:p>
          <a:p>
            <a:r>
              <a:rPr lang="en-US" sz="2600" dirty="0"/>
              <a:t>The five funded projects were able to save $263,497 with OER implementation.</a:t>
            </a:r>
          </a:p>
          <a:p>
            <a:r>
              <a:rPr lang="en-US" sz="2600" dirty="0"/>
              <a:t>For more information on our Affordable Learning Initiative, contact:</a:t>
            </a:r>
          </a:p>
          <a:p>
            <a:pPr lvl="1"/>
            <a:r>
              <a:rPr lang="en-US" dirty="0">
                <a:hlinkClick r:id="rId3"/>
              </a:rPr>
              <a:t>skaufman@uakron.edu</a:t>
            </a:r>
            <a:r>
              <a:rPr lang="en-US" dirty="0"/>
              <a:t>. (Steve Kaufman,</a:t>
            </a:r>
            <a:r>
              <a:rPr lang="en-US" i="1" dirty="0"/>
              <a:t> Senior Instructional Designer, Quality  Matters Coordinator, Quality Matters Ohio Consortium State Lead</a:t>
            </a:r>
          </a:p>
          <a:p>
            <a:pPr lvl="1"/>
            <a:r>
              <a:rPr lang="en-US" dirty="0"/>
              <a:t>uakron.edu/affordablelearning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472" y="672576"/>
            <a:ext cx="3370217" cy="1221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4738" y="67257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EARLY ON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114022" y="1318907"/>
            <a:ext cx="484632" cy="886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9004300" y="1431016"/>
            <a:ext cx="484632" cy="774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2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644524" y="139200"/>
            <a:ext cx="11426575" cy="126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200" dirty="0"/>
              <a:t>ALI Student Feedback: Management Principles &amp; Concepts</a:t>
            </a:r>
            <a:endParaRPr sz="3200" dirty="0"/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25" y="2062822"/>
            <a:ext cx="4952568" cy="309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/>
          <p:nvPr/>
        </p:nvSpPr>
        <p:spPr>
          <a:xfrm>
            <a:off x="518951" y="1093700"/>
            <a:ext cx="46812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333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previous textbook for this Management Principles course was $93. Given this information, how likely would it have been that you would have purchased the textbook?</a:t>
            </a:r>
            <a:endParaRPr sz="1333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3900" y="1919923"/>
            <a:ext cx="4952568" cy="309732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5757433" y="1093700"/>
            <a:ext cx="4000000" cy="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Did having an open textbook or open resources contribute to your student success in this course? </a:t>
            </a:r>
            <a:endParaRPr sz="1333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7" name="Google Shape;237;p34"/>
          <p:cNvSpPr txBox="1"/>
          <p:nvPr/>
        </p:nvSpPr>
        <p:spPr>
          <a:xfrm>
            <a:off x="310967" y="5017244"/>
            <a:ext cx="11612800" cy="148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buSzPts val="1100"/>
              <a:buFont typeface="Avenir"/>
              <a:buAutoNum type="arabicPeriod"/>
            </a:pPr>
            <a:r>
              <a:rPr lang="en" sz="1467" dirty="0">
                <a:latin typeface="Avenir"/>
                <a:ea typeface="Avenir"/>
                <a:cs typeface="Avenir"/>
                <a:sym typeface="Avenir"/>
              </a:rPr>
              <a:t>“It just feels better to have free access to something rather than stress over the big price tag of books you purchase themselves”</a:t>
            </a:r>
            <a:endParaRPr sz="1467" dirty="0">
              <a:latin typeface="Avenir"/>
              <a:ea typeface="Avenir"/>
              <a:cs typeface="Avenir"/>
              <a:sym typeface="Avenir"/>
            </a:endParaRPr>
          </a:p>
          <a:p>
            <a:pPr marL="609585" indent="-397923">
              <a:buSzPts val="1100"/>
              <a:buFont typeface="Avenir"/>
              <a:buAutoNum type="arabicPeriod"/>
            </a:pPr>
            <a:r>
              <a:rPr lang="en" sz="1467" dirty="0">
                <a:latin typeface="Avenir"/>
                <a:ea typeface="Avenir"/>
                <a:cs typeface="Avenir"/>
                <a:sym typeface="Avenir"/>
              </a:rPr>
              <a:t>“This textbook was organized and the information was presented in a manner that increased my retention.”</a:t>
            </a:r>
            <a:endParaRPr sz="1467" dirty="0">
              <a:latin typeface="Avenir"/>
              <a:ea typeface="Avenir"/>
              <a:cs typeface="Avenir"/>
              <a:sym typeface="Avenir"/>
            </a:endParaRPr>
          </a:p>
          <a:p>
            <a:pPr marL="609585" indent="-397923">
              <a:buSzPts val="1100"/>
              <a:buFont typeface="Avenir"/>
              <a:buAutoNum type="arabicPeriod"/>
            </a:pPr>
            <a:r>
              <a:rPr lang="en" sz="1467" dirty="0">
                <a:latin typeface="Avenir"/>
                <a:ea typeface="Avenir"/>
                <a:cs typeface="Avenir"/>
                <a:sym typeface="Avenir"/>
              </a:rPr>
              <a:t>“It took some stress away from money, so I could focus more on the actual work.”</a:t>
            </a:r>
            <a:endParaRPr sz="1467" dirty="0">
              <a:latin typeface="Avenir"/>
              <a:ea typeface="Avenir"/>
              <a:cs typeface="Avenir"/>
              <a:sym typeface="Avenir"/>
            </a:endParaRPr>
          </a:p>
          <a:p>
            <a:pPr marL="609585" indent="-397923">
              <a:buSzPts val="1100"/>
              <a:buFont typeface="Avenir"/>
              <a:buAutoNum type="arabicPeriod"/>
            </a:pPr>
            <a:r>
              <a:rPr lang="en" sz="1467" dirty="0">
                <a:latin typeface="Avenir"/>
                <a:ea typeface="Avenir"/>
                <a:cs typeface="Avenir"/>
                <a:sym typeface="Avenir"/>
              </a:rPr>
              <a:t>“It is nice to have my book on the computer where I can easily search words or pages instead of flipping through a book or looking through an index”</a:t>
            </a:r>
            <a:endParaRPr sz="1467" dirty="0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026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545" y="311640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sz="2700" dirty="0"/>
              <a:t>Sheri Schulte</a:t>
            </a:r>
            <a:br>
              <a:rPr lang="en-US" sz="2700" dirty="0"/>
            </a:br>
            <a:r>
              <a:rPr lang="en-US" sz="2700" dirty="0">
                <a:hlinkClick r:id="rId2"/>
              </a:rPr>
              <a:t>sbs@uakron.edu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 </a:t>
            </a:r>
            <a:endParaRPr lang="en-US" sz="1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56" y="783352"/>
            <a:ext cx="4462659" cy="1450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5211" y="4833257"/>
            <a:ext cx="10476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https://open.umn.edu/opentextbooks</a:t>
            </a:r>
            <a:endParaRPr lang="en-US" dirty="0"/>
          </a:p>
          <a:p>
            <a:r>
              <a:rPr lang="en-US" u="sng" dirty="0">
                <a:hlinkClick r:id="rId5"/>
              </a:rPr>
              <a:t>https://resources.saylor.org/wwwresources/archived/site/textbooks/Business%20Communication%20for%20Success.pdf</a:t>
            </a:r>
            <a:endParaRPr lang="en-US" u="sng" dirty="0"/>
          </a:p>
          <a:p>
            <a:r>
              <a:rPr lang="en-US" u="sng" dirty="0">
                <a:hlinkClick r:id="rId6"/>
              </a:rPr>
              <a:t>https://openstax.org/details/books/business-ethics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743" y="783352"/>
            <a:ext cx="425735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27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9275</TotalTime>
  <Words>670</Words>
  <Application>Microsoft Office PowerPoint</Application>
  <PresentationFormat>Widescreen</PresentationFormat>
  <Paragraphs>113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</vt:lpstr>
      <vt:lpstr>Calibri</vt:lpstr>
      <vt:lpstr>Garamond</vt:lpstr>
      <vt:lpstr>Organic</vt:lpstr>
      <vt:lpstr>Transitioning to an Open Educational Resource for a Master Core Course (Management Principles &amp; Concepts) QM East Regional Conference 4/24/20</vt:lpstr>
      <vt:lpstr>PowerPoint Presentation</vt:lpstr>
      <vt:lpstr>PowerPoint Presentation</vt:lpstr>
      <vt:lpstr>PowerPoint Presentation</vt:lpstr>
      <vt:lpstr>PowerPoint Presentation</vt:lpstr>
      <vt:lpstr>ALI Student Feedback: Management Principles &amp; Concepts</vt:lpstr>
      <vt:lpstr>Thank you! Sheri Schulte sbs@uakron.edu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</dc:creator>
  <cp:lastModifiedBy>Schulte,Sheri B</cp:lastModifiedBy>
  <cp:revision>56</cp:revision>
  <cp:lastPrinted>2020-04-02T18:23:25Z</cp:lastPrinted>
  <dcterms:created xsi:type="dcterms:W3CDTF">2020-03-22T14:12:37Z</dcterms:created>
  <dcterms:modified xsi:type="dcterms:W3CDTF">2020-04-16T17:26:53Z</dcterms:modified>
</cp:coreProperties>
</file>