
<file path=[Content_Types].xml><?xml version="1.0" encoding="utf-8"?>
<Types xmlns="http://schemas.openxmlformats.org/package/2006/content-types">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1.xml" ContentType="application/vnd.ms-office.activeX+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2.xml" ContentType="application/vnd.ms-office.activeX+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handoutMasterIdLst>
    <p:handoutMasterId r:id="rId24"/>
  </p:handoutMasterIdLst>
  <p:sldIdLst>
    <p:sldId id="256" r:id="rId2"/>
    <p:sldId id="302" r:id="rId3"/>
    <p:sldId id="301" r:id="rId4"/>
    <p:sldId id="258" r:id="rId5"/>
    <p:sldId id="259" r:id="rId6"/>
    <p:sldId id="266" r:id="rId7"/>
    <p:sldId id="284" r:id="rId8"/>
    <p:sldId id="286" r:id="rId9"/>
    <p:sldId id="298" r:id="rId10"/>
    <p:sldId id="305" r:id="rId11"/>
    <p:sldId id="261" r:id="rId12"/>
    <p:sldId id="260" r:id="rId13"/>
    <p:sldId id="263" r:id="rId14"/>
    <p:sldId id="265" r:id="rId15"/>
    <p:sldId id="306" r:id="rId16"/>
    <p:sldId id="278" r:id="rId17"/>
    <p:sldId id="279" r:id="rId18"/>
    <p:sldId id="280" r:id="rId19"/>
    <p:sldId id="281" r:id="rId20"/>
    <p:sldId id="277" r:id="rId21"/>
    <p:sldId id="290"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0000"/>
    <a:srgbClr val="8F8F8C"/>
    <a:srgbClr val="EDDD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73418" autoAdjust="0"/>
  </p:normalViewPr>
  <p:slideViewPr>
    <p:cSldViewPr snapToGrid="0">
      <p:cViewPr varScale="1">
        <p:scale>
          <a:sx n="58" d="100"/>
          <a:sy n="58" d="100"/>
        </p:scale>
        <p:origin x="8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A38B354-3E13-4A56-828F-5A5B69128FF7}" type="datetimeFigureOut">
              <a:rPr lang="en-US" smtClean="0"/>
              <a:t>10/19/2016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1C1487D-ACB5-4CB2-B67D-7C19714884D2}" type="slidenum">
              <a:rPr lang="en-US" smtClean="0"/>
              <a:t>‹#›</a:t>
            </a:fld>
            <a:endParaRPr lang="en-US"/>
          </a:p>
        </p:txBody>
      </p:sp>
    </p:spTree>
    <p:extLst>
      <p:ext uri="{BB962C8B-B14F-4D97-AF65-F5344CB8AC3E}">
        <p14:creationId xmlns:p14="http://schemas.microsoft.com/office/powerpoint/2010/main" val="3211561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65C071-6F76-465A-A137-3C762A4C33D7}" type="datetimeFigureOut">
              <a:rPr lang="en-US" smtClean="0"/>
              <a:t>10/19/2016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3A92D9-A46E-412E-AD40-51F248D087B7}" type="slidenum">
              <a:rPr lang="en-US" smtClean="0"/>
              <a:t>‹#›</a:t>
            </a:fld>
            <a:endParaRPr lang="en-US"/>
          </a:p>
        </p:txBody>
      </p:sp>
    </p:spTree>
    <p:extLst>
      <p:ext uri="{BB962C8B-B14F-4D97-AF65-F5344CB8AC3E}">
        <p14:creationId xmlns:p14="http://schemas.microsoft.com/office/powerpoint/2010/main" val="3461887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A92D9-A46E-412E-AD40-51F248D087B7}" type="slidenum">
              <a:rPr lang="en-US" smtClean="0"/>
              <a:t>1</a:t>
            </a:fld>
            <a:endParaRPr lang="en-US"/>
          </a:p>
        </p:txBody>
      </p:sp>
    </p:spTree>
    <p:extLst>
      <p:ext uri="{BB962C8B-B14F-4D97-AF65-F5344CB8AC3E}">
        <p14:creationId xmlns:p14="http://schemas.microsoft.com/office/powerpoint/2010/main" val="1788237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A92D9-A46E-412E-AD40-51F248D087B7}" type="slidenum">
              <a:rPr lang="en-US" smtClean="0"/>
              <a:t>10</a:t>
            </a:fld>
            <a:endParaRPr lang="en-US"/>
          </a:p>
        </p:txBody>
      </p:sp>
    </p:spTree>
    <p:extLst>
      <p:ext uri="{BB962C8B-B14F-4D97-AF65-F5344CB8AC3E}">
        <p14:creationId xmlns:p14="http://schemas.microsoft.com/office/powerpoint/2010/main" val="85410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Image Source: </a:t>
            </a:r>
          </a:p>
          <a:p>
            <a:r>
              <a:rPr lang="en-US" baseline="0" dirty="0" err="1" smtClean="0"/>
              <a:t>Peterls</a:t>
            </a:r>
            <a:r>
              <a:rPr lang="en-US" baseline="0" dirty="0" smtClean="0"/>
              <a:t> B</a:t>
            </a:r>
          </a:p>
          <a:p>
            <a:r>
              <a:rPr lang="en-US" i="1" baseline="0" dirty="0" smtClean="0"/>
              <a:t>POST-IT sticky note</a:t>
            </a:r>
          </a:p>
          <a:p>
            <a:r>
              <a:rPr lang="en-US" baseline="0" dirty="0" smtClean="0"/>
              <a:t>Flickr, Creative Commons</a:t>
            </a:r>
          </a:p>
          <a:p>
            <a:r>
              <a:rPr lang="en-US" baseline="0" dirty="0" smtClean="0"/>
              <a:t>https://www.flickr.com/photos/flatcat/3555774083/in/photolist-6qdgKH-71EKNS-7PHzgx-8o6cAK-dLBazz-6tPTRZ-8o9noW-9CbwkU-9GvR5e-6saHLh-8bXirB-aHDBzc-acDwnv-axhrKt-6EEik-6oHGms-9ahugv-uyLzW-65Nj2D-GV3fDE-GV3gJL-2TYXYA-7EuMTs-87wUso-8LvPZi-bti9Zm-7qD2tS-61PRZU-91Vpww-79eCZz-6kLYtP-fx2JtD-jL6q8A-6aWb2q-3eoR1q-9BBNiU-4rYGhX-npC3vo-7UwCVE-jL51jV-bJJ3Nz-8yeVtF-9j9fGZ-4xwEK2-4hsNqu-6oDwQV-9D3npi-4EXMtU-g9sWs-9ya8G6</a:t>
            </a:r>
          </a:p>
        </p:txBody>
      </p:sp>
      <p:sp>
        <p:nvSpPr>
          <p:cNvPr id="4" name="Slide Number Placeholder 3"/>
          <p:cNvSpPr>
            <a:spLocks noGrp="1"/>
          </p:cNvSpPr>
          <p:nvPr>
            <p:ph type="sldNum" sz="quarter" idx="10"/>
          </p:nvPr>
        </p:nvSpPr>
        <p:spPr/>
        <p:txBody>
          <a:bodyPr/>
          <a:lstStyle/>
          <a:p>
            <a:fld id="{253A92D9-A46E-412E-AD40-51F248D087B7}" type="slidenum">
              <a:rPr lang="en-US" smtClean="0"/>
              <a:t>12</a:t>
            </a:fld>
            <a:endParaRPr lang="en-US"/>
          </a:p>
        </p:txBody>
      </p:sp>
    </p:spTree>
    <p:extLst>
      <p:ext uri="{BB962C8B-B14F-4D97-AF65-F5344CB8AC3E}">
        <p14:creationId xmlns:p14="http://schemas.microsoft.com/office/powerpoint/2010/main" val="4147407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buFont typeface="Wingdings" panose="05000000000000000000" pitchFamily="2" charset="2"/>
              <a:buAutoNum type="arabicPeriod"/>
            </a:pPr>
            <a:r>
              <a:rPr lang="en-US" dirty="0" smtClean="0"/>
              <a:t>Break-out into pairs or small groups.</a:t>
            </a:r>
          </a:p>
          <a:p>
            <a:pPr marL="465887" indent="-465887">
              <a:buFont typeface="Wingdings" panose="05000000000000000000" pitchFamily="2" charset="2"/>
              <a:buAutoNum type="arabicPeriod"/>
            </a:pPr>
            <a:r>
              <a:rPr lang="en-US" dirty="0" smtClean="0"/>
              <a:t>Review the handout provided.</a:t>
            </a:r>
          </a:p>
          <a:p>
            <a:pPr marL="465887" indent="-465887">
              <a:buAutoNum type="arabicPeriod"/>
            </a:pPr>
            <a:r>
              <a:rPr lang="en-US" dirty="0" smtClean="0"/>
              <a:t>Recommend changes for improvements.</a:t>
            </a:r>
          </a:p>
          <a:p>
            <a:pPr marL="465887" indent="-465887">
              <a:buAutoNum type="arabicPeriod"/>
            </a:pPr>
            <a:r>
              <a:rPr lang="en-US" dirty="0" smtClean="0"/>
              <a:t>Discuss your insights with your group.</a:t>
            </a:r>
          </a:p>
          <a:p>
            <a:pPr marL="465887" indent="-465887">
              <a:buAutoNum type="arabicPeriod"/>
            </a:pPr>
            <a:endParaRPr lang="en-US" dirty="0" smtClean="0"/>
          </a:p>
          <a:p>
            <a:pPr defTabSz="931774">
              <a:defRPr/>
            </a:pPr>
            <a:r>
              <a:rPr lang="en-US" baseline="0" dirty="0" smtClean="0"/>
              <a:t>Would you determine that this example (refer to the handout) “Met” Standard 3.1? What factors did you consider in making your decision? What recommendation, if any, would you provide your colleague?</a:t>
            </a:r>
          </a:p>
        </p:txBody>
      </p:sp>
      <p:sp>
        <p:nvSpPr>
          <p:cNvPr id="4" name="Slide Number Placeholder 3"/>
          <p:cNvSpPr>
            <a:spLocks noGrp="1"/>
          </p:cNvSpPr>
          <p:nvPr>
            <p:ph type="sldNum" sz="quarter" idx="10"/>
          </p:nvPr>
        </p:nvSpPr>
        <p:spPr/>
        <p:txBody>
          <a:bodyPr/>
          <a:lstStyle/>
          <a:p>
            <a:fld id="{253A92D9-A46E-412E-AD40-51F248D087B7}" type="slidenum">
              <a:rPr lang="en-US" smtClean="0"/>
              <a:t>13</a:t>
            </a:fld>
            <a:endParaRPr lang="en-US"/>
          </a:p>
        </p:txBody>
      </p:sp>
    </p:spTree>
    <p:extLst>
      <p:ext uri="{BB962C8B-B14F-4D97-AF65-F5344CB8AC3E}">
        <p14:creationId xmlns:p14="http://schemas.microsoft.com/office/powerpoint/2010/main" val="169701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 will use drawing tools to write suggestions/tips shared by group.</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53A92D9-A46E-412E-AD40-51F248D087B7}" type="slidenum">
              <a:rPr lang="en-US" smtClean="0"/>
              <a:t>14</a:t>
            </a:fld>
            <a:endParaRPr lang="en-US"/>
          </a:p>
        </p:txBody>
      </p:sp>
    </p:spTree>
    <p:extLst>
      <p:ext uri="{BB962C8B-B14F-4D97-AF65-F5344CB8AC3E}">
        <p14:creationId xmlns:p14="http://schemas.microsoft.com/office/powerpoint/2010/main" val="474909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our institution, </a:t>
            </a:r>
            <a:endParaRPr lang="en-US" dirty="0"/>
          </a:p>
        </p:txBody>
      </p:sp>
      <p:sp>
        <p:nvSpPr>
          <p:cNvPr id="4" name="Slide Number Placeholder 3"/>
          <p:cNvSpPr>
            <a:spLocks noGrp="1"/>
          </p:cNvSpPr>
          <p:nvPr>
            <p:ph type="sldNum" sz="quarter" idx="10"/>
          </p:nvPr>
        </p:nvSpPr>
        <p:spPr/>
        <p:txBody>
          <a:bodyPr/>
          <a:lstStyle/>
          <a:p>
            <a:fld id="{253A92D9-A46E-412E-AD40-51F248D087B7}" type="slidenum">
              <a:rPr lang="en-US" smtClean="0"/>
              <a:t>15</a:t>
            </a:fld>
            <a:endParaRPr lang="en-US"/>
          </a:p>
        </p:txBody>
      </p:sp>
    </p:spTree>
    <p:extLst>
      <p:ext uri="{BB962C8B-B14F-4D97-AF65-F5344CB8AC3E}">
        <p14:creationId xmlns:p14="http://schemas.microsoft.com/office/powerpoint/2010/main" val="1604182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Image Source: </a:t>
            </a:r>
          </a:p>
          <a:p>
            <a:r>
              <a:rPr lang="en-US" baseline="0" dirty="0" smtClean="0"/>
              <a:t>Thomas Hebert</a:t>
            </a:r>
          </a:p>
          <a:p>
            <a:r>
              <a:rPr lang="en-US" i="1" baseline="0" dirty="0" smtClean="0"/>
              <a:t>Paper, circa ‘31</a:t>
            </a:r>
          </a:p>
          <a:p>
            <a:r>
              <a:rPr lang="en-US" baseline="0" dirty="0" smtClean="0"/>
              <a:t>Flickr Image, Creative Commons</a:t>
            </a:r>
          </a:p>
          <a:p>
            <a:r>
              <a:rPr lang="en-US" baseline="0" dirty="0" smtClean="0"/>
              <a:t>https://www.flickr.com/photos/thomashebert/2367382540/in/photolist-4Bcsmm-7d6pUb-4mdQmS-edX4Zn-FR5qkp-7yvFiZ-yUJdu-h6T5GF-JmPEwR-61Cr5P-qhzKbY-dLNywz-dYRtKZ-4NkoSf-787fdx-j553FR-aVZQ8t-7XsG6R-9745Z-omPtfd-b4RWAv-7tLKDN-7tLJCj-7tLHCd-7tLMn1-7tLGJw-6Fmfrj-aVZQ64-6RED4j-edQ2yU-ob4KsY-edXbAk-4N8eb8-7tGNMD-edQb7s-5nbmmr-qJWwee-brGzga-8DpFNc-ofjoU-ofjeE-6RGSof-fMocv-fMocu-J6WoVY-8mhBRG-98tmdx-8jmR7H-4mdQmQ-UdrJ</a:t>
            </a:r>
          </a:p>
        </p:txBody>
      </p:sp>
      <p:sp>
        <p:nvSpPr>
          <p:cNvPr id="4" name="Slide Number Placeholder 3"/>
          <p:cNvSpPr>
            <a:spLocks noGrp="1"/>
          </p:cNvSpPr>
          <p:nvPr>
            <p:ph type="sldNum" sz="quarter" idx="10"/>
          </p:nvPr>
        </p:nvSpPr>
        <p:spPr/>
        <p:txBody>
          <a:bodyPr/>
          <a:lstStyle/>
          <a:p>
            <a:fld id="{253A92D9-A46E-412E-AD40-51F248D087B7}" type="slidenum">
              <a:rPr lang="en-US" smtClean="0"/>
              <a:t>17</a:t>
            </a:fld>
            <a:endParaRPr lang="en-US"/>
          </a:p>
        </p:txBody>
      </p:sp>
    </p:spTree>
    <p:extLst>
      <p:ext uri="{BB962C8B-B14F-4D97-AF65-F5344CB8AC3E}">
        <p14:creationId xmlns:p14="http://schemas.microsoft.com/office/powerpoint/2010/main" val="595127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buFont typeface="Wingdings" panose="05000000000000000000" pitchFamily="2" charset="2"/>
              <a:buAutoNum type="arabicPeriod"/>
            </a:pPr>
            <a:r>
              <a:rPr lang="en-US" dirty="0" smtClean="0"/>
              <a:t>Break-out into pairs or small groups.</a:t>
            </a:r>
          </a:p>
          <a:p>
            <a:pPr marL="465887" indent="-465887">
              <a:buFont typeface="Wingdings" panose="05000000000000000000" pitchFamily="2" charset="2"/>
              <a:buAutoNum type="arabicPeriod"/>
            </a:pPr>
            <a:r>
              <a:rPr lang="en-US" dirty="0" smtClean="0"/>
              <a:t>Review the handout provided.</a:t>
            </a:r>
          </a:p>
          <a:p>
            <a:pPr marL="465887" indent="-465887">
              <a:buAutoNum type="arabicPeriod"/>
            </a:pPr>
            <a:r>
              <a:rPr lang="en-US" dirty="0" smtClean="0"/>
              <a:t>Recommend changes for improvements.</a:t>
            </a:r>
          </a:p>
          <a:p>
            <a:pPr marL="465887" indent="-465887">
              <a:buAutoNum type="arabicPeriod"/>
            </a:pPr>
            <a:r>
              <a:rPr lang="en-US" dirty="0" smtClean="0"/>
              <a:t>Discuss your insights with your group.</a:t>
            </a:r>
          </a:p>
        </p:txBody>
      </p:sp>
      <p:sp>
        <p:nvSpPr>
          <p:cNvPr id="4" name="Slide Number Placeholder 3"/>
          <p:cNvSpPr>
            <a:spLocks noGrp="1"/>
          </p:cNvSpPr>
          <p:nvPr>
            <p:ph type="sldNum" sz="quarter" idx="10"/>
          </p:nvPr>
        </p:nvSpPr>
        <p:spPr/>
        <p:txBody>
          <a:bodyPr/>
          <a:lstStyle/>
          <a:p>
            <a:fld id="{253A92D9-A46E-412E-AD40-51F248D087B7}" type="slidenum">
              <a:rPr lang="en-US" smtClean="0"/>
              <a:t>18</a:t>
            </a:fld>
            <a:endParaRPr lang="en-US"/>
          </a:p>
        </p:txBody>
      </p:sp>
    </p:spTree>
    <p:extLst>
      <p:ext uri="{BB962C8B-B14F-4D97-AF65-F5344CB8AC3E}">
        <p14:creationId xmlns:p14="http://schemas.microsoft.com/office/powerpoint/2010/main" val="3639794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 will use drawing tools to write suggestions/tips shared by group.</a:t>
            </a:r>
          </a:p>
        </p:txBody>
      </p:sp>
      <p:sp>
        <p:nvSpPr>
          <p:cNvPr id="4" name="Slide Number Placeholder 3"/>
          <p:cNvSpPr>
            <a:spLocks noGrp="1"/>
          </p:cNvSpPr>
          <p:nvPr>
            <p:ph type="sldNum" sz="quarter" idx="10"/>
          </p:nvPr>
        </p:nvSpPr>
        <p:spPr/>
        <p:txBody>
          <a:bodyPr/>
          <a:lstStyle/>
          <a:p>
            <a:fld id="{253A92D9-A46E-412E-AD40-51F248D087B7}" type="slidenum">
              <a:rPr lang="en-US" smtClean="0"/>
              <a:t>19</a:t>
            </a:fld>
            <a:endParaRPr lang="en-US"/>
          </a:p>
        </p:txBody>
      </p:sp>
    </p:spTree>
    <p:extLst>
      <p:ext uri="{BB962C8B-B14F-4D97-AF65-F5344CB8AC3E}">
        <p14:creationId xmlns:p14="http://schemas.microsoft.com/office/powerpoint/2010/main" val="2638838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A92D9-A46E-412E-AD40-51F248D087B7}" type="slidenum">
              <a:rPr lang="en-US" smtClean="0"/>
              <a:t>20</a:t>
            </a:fld>
            <a:endParaRPr lang="en-US"/>
          </a:p>
        </p:txBody>
      </p:sp>
    </p:spTree>
    <p:extLst>
      <p:ext uri="{BB962C8B-B14F-4D97-AF65-F5344CB8AC3E}">
        <p14:creationId xmlns:p14="http://schemas.microsoft.com/office/powerpoint/2010/main" val="2379731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for writing strong multiple-choice based on Bloom’s.</a:t>
            </a:r>
            <a:endParaRPr lang="en-US" dirty="0"/>
          </a:p>
        </p:txBody>
      </p:sp>
      <p:sp>
        <p:nvSpPr>
          <p:cNvPr id="4" name="Slide Number Placeholder 3"/>
          <p:cNvSpPr>
            <a:spLocks noGrp="1"/>
          </p:cNvSpPr>
          <p:nvPr>
            <p:ph type="sldNum" sz="quarter" idx="10"/>
          </p:nvPr>
        </p:nvSpPr>
        <p:spPr/>
        <p:txBody>
          <a:bodyPr/>
          <a:lstStyle/>
          <a:p>
            <a:fld id="{253A92D9-A46E-412E-AD40-51F248D087B7}" type="slidenum">
              <a:rPr lang="en-US" smtClean="0"/>
              <a:t>21</a:t>
            </a:fld>
            <a:endParaRPr lang="en-US"/>
          </a:p>
        </p:txBody>
      </p:sp>
    </p:spTree>
    <p:extLst>
      <p:ext uri="{BB962C8B-B14F-4D97-AF65-F5344CB8AC3E}">
        <p14:creationId xmlns:p14="http://schemas.microsoft.com/office/powerpoint/2010/main" val="264591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253A92D9-A46E-412E-AD40-51F248D087B7}" type="slidenum">
              <a:rPr lang="en-US" smtClean="0"/>
              <a:t>2</a:t>
            </a:fld>
            <a:endParaRPr lang="en-US"/>
          </a:p>
        </p:txBody>
      </p:sp>
    </p:spTree>
    <p:extLst>
      <p:ext uri="{BB962C8B-B14F-4D97-AF65-F5344CB8AC3E}">
        <p14:creationId xmlns:p14="http://schemas.microsoft.com/office/powerpoint/2010/main" val="97306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253A92D9-A46E-412E-AD40-51F248D087B7}" type="slidenum">
              <a:rPr lang="en-US" smtClean="0"/>
              <a:t>3</a:t>
            </a:fld>
            <a:endParaRPr lang="en-US"/>
          </a:p>
        </p:txBody>
      </p:sp>
    </p:spTree>
    <p:extLst>
      <p:ext uri="{BB962C8B-B14F-4D97-AF65-F5344CB8AC3E}">
        <p14:creationId xmlns:p14="http://schemas.microsoft.com/office/powerpoint/2010/main" val="136494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A92D9-A46E-412E-AD40-51F248D087B7}" type="slidenum">
              <a:rPr lang="en-US" smtClean="0"/>
              <a:t>4</a:t>
            </a:fld>
            <a:endParaRPr lang="en-US"/>
          </a:p>
        </p:txBody>
      </p:sp>
    </p:spTree>
    <p:extLst>
      <p:ext uri="{BB962C8B-B14F-4D97-AF65-F5344CB8AC3E}">
        <p14:creationId xmlns:p14="http://schemas.microsoft.com/office/powerpoint/2010/main" val="601696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A92D9-A46E-412E-AD40-51F248D087B7}" type="slidenum">
              <a:rPr lang="en-US" smtClean="0"/>
              <a:t>5</a:t>
            </a:fld>
            <a:endParaRPr lang="en-US"/>
          </a:p>
        </p:txBody>
      </p:sp>
    </p:spTree>
    <p:extLst>
      <p:ext uri="{BB962C8B-B14F-4D97-AF65-F5344CB8AC3E}">
        <p14:creationId xmlns:p14="http://schemas.microsoft.com/office/powerpoint/2010/main" val="180535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Rubric Standards Report through </a:t>
            </a:r>
            <a:r>
              <a:rPr lang="en-US" dirty="0" err="1" smtClean="0"/>
              <a:t>MyQM</a:t>
            </a:r>
            <a:r>
              <a:rPr lang="en-US" dirty="0" smtClean="0"/>
              <a:t>…</a:t>
            </a:r>
          </a:p>
          <a:p>
            <a:endParaRPr lang="en-US" dirty="0" smtClean="0"/>
          </a:p>
          <a:p>
            <a:r>
              <a:rPr lang="en-US" dirty="0" smtClean="0"/>
              <a:t>3.1 - 3.1 The assessments measure the stated learning objectives or competencies. </a:t>
            </a:r>
          </a:p>
          <a:p>
            <a:r>
              <a:rPr lang="en-US" dirty="0" smtClean="0"/>
              <a:t>9 Met </a:t>
            </a:r>
          </a:p>
          <a:p>
            <a:r>
              <a:rPr lang="en-US" dirty="0" smtClean="0"/>
              <a:t>4 Met Amend </a:t>
            </a:r>
          </a:p>
          <a:p>
            <a:r>
              <a:rPr lang="en-US" dirty="0" smtClean="0"/>
              <a:t>0 Not Met </a:t>
            </a:r>
          </a:p>
          <a:p>
            <a:r>
              <a:rPr lang="en-US" dirty="0" smtClean="0"/>
              <a:t>100% Percentage</a:t>
            </a:r>
            <a:r>
              <a:rPr lang="en-US" baseline="0" dirty="0" smtClean="0"/>
              <a:t> Overall Met</a:t>
            </a:r>
            <a:endParaRPr lang="en-US" dirty="0" smtClean="0"/>
          </a:p>
          <a:p>
            <a:r>
              <a:rPr lang="en-US" dirty="0" smtClean="0"/>
              <a:t>69% Percentage</a:t>
            </a:r>
            <a:r>
              <a:rPr lang="en-US" baseline="0" dirty="0" smtClean="0"/>
              <a:t> Met</a:t>
            </a:r>
            <a:endParaRPr lang="en-US" dirty="0" smtClean="0"/>
          </a:p>
          <a:p>
            <a:r>
              <a:rPr lang="en-US" dirty="0" smtClean="0"/>
              <a:t>31% Percentage Met Amend</a:t>
            </a:r>
          </a:p>
          <a:p>
            <a:r>
              <a:rPr lang="en-US" dirty="0" smtClean="0"/>
              <a:t>0% Percentage Not Met</a:t>
            </a:r>
          </a:p>
          <a:p>
            <a:endParaRPr lang="en-US" dirty="0" smtClean="0"/>
          </a:p>
          <a:p>
            <a:r>
              <a:rPr lang="en-US" dirty="0" smtClean="0"/>
              <a:t>Not including all internal, informal QM Reviews</a:t>
            </a:r>
            <a:r>
              <a:rPr lang="en-US" baseline="0" dirty="0" smtClean="0"/>
              <a:t> through our institution.</a:t>
            </a:r>
            <a:endParaRPr lang="en-US" dirty="0"/>
          </a:p>
        </p:txBody>
      </p:sp>
      <p:sp>
        <p:nvSpPr>
          <p:cNvPr id="4" name="Slide Number Placeholder 3"/>
          <p:cNvSpPr>
            <a:spLocks noGrp="1"/>
          </p:cNvSpPr>
          <p:nvPr>
            <p:ph type="sldNum" sz="quarter" idx="10"/>
          </p:nvPr>
        </p:nvSpPr>
        <p:spPr/>
        <p:txBody>
          <a:bodyPr/>
          <a:lstStyle/>
          <a:p>
            <a:fld id="{253A92D9-A46E-412E-AD40-51F248D087B7}" type="slidenum">
              <a:rPr lang="en-US" smtClean="0"/>
              <a:t>6</a:t>
            </a:fld>
            <a:endParaRPr lang="en-US"/>
          </a:p>
        </p:txBody>
      </p:sp>
    </p:spTree>
    <p:extLst>
      <p:ext uri="{BB962C8B-B14F-4D97-AF65-F5344CB8AC3E}">
        <p14:creationId xmlns:p14="http://schemas.microsoft.com/office/powerpoint/2010/main" val="109029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A92D9-A46E-412E-AD40-51F248D087B7}" type="slidenum">
              <a:rPr lang="en-US" smtClean="0"/>
              <a:t>7</a:t>
            </a:fld>
            <a:endParaRPr lang="en-US"/>
          </a:p>
        </p:txBody>
      </p:sp>
    </p:spTree>
    <p:extLst>
      <p:ext uri="{BB962C8B-B14F-4D97-AF65-F5344CB8AC3E}">
        <p14:creationId xmlns:p14="http://schemas.microsoft.com/office/powerpoint/2010/main" val="425172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A92D9-A46E-412E-AD40-51F248D087B7}" type="slidenum">
              <a:rPr lang="en-US" smtClean="0"/>
              <a:t>8</a:t>
            </a:fld>
            <a:endParaRPr lang="en-US"/>
          </a:p>
        </p:txBody>
      </p:sp>
    </p:spTree>
    <p:extLst>
      <p:ext uri="{BB962C8B-B14F-4D97-AF65-F5344CB8AC3E}">
        <p14:creationId xmlns:p14="http://schemas.microsoft.com/office/powerpoint/2010/main" val="354627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A92D9-A46E-412E-AD40-51F248D087B7}" type="slidenum">
              <a:rPr lang="en-US" smtClean="0"/>
              <a:t>9</a:t>
            </a:fld>
            <a:endParaRPr lang="en-US"/>
          </a:p>
        </p:txBody>
      </p:sp>
    </p:spTree>
    <p:extLst>
      <p:ext uri="{BB962C8B-B14F-4D97-AF65-F5344CB8AC3E}">
        <p14:creationId xmlns:p14="http://schemas.microsoft.com/office/powerpoint/2010/main" val="66038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5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8F8F8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5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00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5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8F8F8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5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8F8F8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rgbClr val="5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10/19/2016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10/19/2016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5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8F8F8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10/19/2016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500000"/>
          </a:solidFill>
          <a:ln>
            <a:solidFill>
              <a:srgbClr val="EDDD9E"/>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8F8F8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10/19/2016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5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8F8F8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9994"/>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5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8F8F8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10/19/2016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rgbClr val="5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500000"/>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500000"/>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500000"/>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500000"/>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notesSlide" Target="../notesSlides/notesSlide16.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industry.com/how-to-write-multiple-choice-questions-based-on-revised-bloom-s-taxonom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Crooked Alignment</a:t>
            </a:r>
          </a:p>
        </p:txBody>
      </p:sp>
      <p:sp>
        <p:nvSpPr>
          <p:cNvPr id="3" name="Subtitle 2"/>
          <p:cNvSpPr>
            <a:spLocks noGrp="1"/>
          </p:cNvSpPr>
          <p:nvPr>
            <p:ph type="subTitle" idx="1"/>
          </p:nvPr>
        </p:nvSpPr>
        <p:spPr/>
        <p:txBody>
          <a:bodyPr/>
          <a:lstStyle/>
          <a:p>
            <a:r>
              <a:rPr lang="en-US" dirty="0"/>
              <a:t>Ensuring Learning Objectives and Assessments Align</a:t>
            </a:r>
          </a:p>
        </p:txBody>
      </p:sp>
    </p:spTree>
    <p:extLst>
      <p:ext uri="{BB962C8B-B14F-4D97-AF65-F5344CB8AC3E}">
        <p14:creationId xmlns:p14="http://schemas.microsoft.com/office/powerpoint/2010/main" val="208293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Reviewers Said…</a:t>
            </a:r>
            <a:endParaRPr lang="en-US" dirty="0"/>
          </a:p>
        </p:txBody>
      </p:sp>
      <p:sp>
        <p:nvSpPr>
          <p:cNvPr id="3" name="Content Placeholder 2"/>
          <p:cNvSpPr>
            <a:spLocks noGrp="1"/>
          </p:cNvSpPr>
          <p:nvPr>
            <p:ph idx="1"/>
          </p:nvPr>
        </p:nvSpPr>
        <p:spPr/>
        <p:txBody>
          <a:bodyPr/>
          <a:lstStyle/>
          <a:p>
            <a:endParaRPr lang="en-US" dirty="0" smtClean="0"/>
          </a:p>
          <a:p>
            <a:endParaRPr lang="en-US" dirty="0"/>
          </a:p>
          <a:p>
            <a:pPr algn="ctr"/>
            <a:r>
              <a:rPr lang="en-US" i="1" dirty="0" smtClean="0"/>
              <a:t>“The module objective is written for higher level of learning, but the only form of assessment is a multiple-choice test.”</a:t>
            </a:r>
            <a:endParaRPr lang="en-US" i="1" dirty="0"/>
          </a:p>
          <a:p>
            <a:pPr marL="0" indent="0">
              <a:buNone/>
            </a:pPr>
            <a:endParaRPr lang="en-US" i="1" dirty="0"/>
          </a:p>
        </p:txBody>
      </p:sp>
    </p:spTree>
    <p:extLst>
      <p:ext uri="{BB962C8B-B14F-4D97-AF65-F5344CB8AC3E}">
        <p14:creationId xmlns:p14="http://schemas.microsoft.com/office/powerpoint/2010/main" val="106320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276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Internal Review</a:t>
            </a:r>
            <a:endParaRPr lang="en-US" dirty="0"/>
          </a:p>
        </p:txBody>
      </p:sp>
      <p:pic>
        <p:nvPicPr>
          <p:cNvPr id="6" name="Picture Placeholder 5"/>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7851" t="5647" r="9650" b="51446"/>
          <a:stretch/>
        </p:blipFill>
        <p:spPr>
          <a:xfrm>
            <a:off x="-19051" y="-35169"/>
            <a:ext cx="12211051" cy="4966190"/>
          </a:xfrm>
        </p:spPr>
      </p:pic>
      <p:sp>
        <p:nvSpPr>
          <p:cNvPr id="4" name="Text Placeholder 3"/>
          <p:cNvSpPr>
            <a:spLocks noGrp="1"/>
          </p:cNvSpPr>
          <p:nvPr>
            <p:ph type="body" sz="half" idx="2"/>
          </p:nvPr>
        </p:nvSpPr>
        <p:spPr/>
        <p:txBody>
          <a:bodyPr/>
          <a:lstStyle/>
          <a:p>
            <a:r>
              <a:rPr lang="en-US" dirty="0" smtClean="0"/>
              <a:t>No Choice Except Multiple-Choice</a:t>
            </a:r>
            <a:endParaRPr lang="en-US" dirty="0"/>
          </a:p>
        </p:txBody>
      </p:sp>
    </p:spTree>
    <p:extLst>
      <p:ext uri="{BB962C8B-B14F-4D97-AF65-F5344CB8AC3E}">
        <p14:creationId xmlns:p14="http://schemas.microsoft.com/office/powerpoint/2010/main" val="281420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 #1</a:t>
            </a:r>
            <a:endParaRPr lang="en-US" dirty="0"/>
          </a:p>
        </p:txBody>
      </p:sp>
      <p:sp>
        <p:nvSpPr>
          <p:cNvPr id="4" name="Content Placeholder 3"/>
          <p:cNvSpPr>
            <a:spLocks noGrp="1"/>
          </p:cNvSpPr>
          <p:nvPr>
            <p:ph sz="half" idx="2"/>
          </p:nvPr>
        </p:nvSpPr>
        <p:spPr>
          <a:xfrm>
            <a:off x="6005390" y="1845735"/>
            <a:ext cx="5743421" cy="4023360"/>
          </a:xfrm>
        </p:spPr>
        <p:txBody>
          <a:bodyPr/>
          <a:lstStyle/>
          <a:p>
            <a:r>
              <a:rPr lang="en-US" dirty="0" smtClean="0"/>
              <a:t>1. Break-out into small groups.</a:t>
            </a:r>
            <a:br>
              <a:rPr lang="en-US" dirty="0" smtClean="0"/>
            </a:br>
            <a:endParaRPr lang="en-US" dirty="0" smtClean="0"/>
          </a:p>
          <a:p>
            <a:r>
              <a:rPr lang="en-US" dirty="0" smtClean="0"/>
              <a:t>2. Review the handout.</a:t>
            </a:r>
            <a:br>
              <a:rPr lang="en-US" dirty="0" smtClean="0"/>
            </a:br>
            <a:endParaRPr lang="en-US" dirty="0" smtClean="0"/>
          </a:p>
          <a:p>
            <a:r>
              <a:rPr lang="en-US" dirty="0" smtClean="0"/>
              <a:t>3. Recommend changes.</a:t>
            </a:r>
            <a:br>
              <a:rPr lang="en-US" dirty="0" smtClean="0"/>
            </a:br>
            <a:endParaRPr lang="en-US" dirty="0" smtClean="0"/>
          </a:p>
          <a:p>
            <a:r>
              <a:rPr lang="en-US" dirty="0" smtClean="0"/>
              <a:t>4. Discuss with your group.</a:t>
            </a:r>
            <a:endParaRPr lang="en-US" dirty="0"/>
          </a:p>
        </p:txBody>
      </p:sp>
    </p:spTree>
    <p:controls>
      <mc:AlternateContent xmlns:mc="http://schemas.openxmlformats.org/markup-compatibility/2006">
        <mc:Choice xmlns:v="urn:schemas-microsoft-com:vml" Requires="v">
          <p:control spid="1095" name="ShockwaveFlash1" r:id="rId2" imgW="4362480" imgH="3079800"/>
        </mc:Choice>
        <mc:Fallback>
          <p:control name="ShockwaveFlash1" r:id="rId2" imgW="4362480" imgH="3079800">
            <p:pic>
              <p:nvPicPr>
                <p:cNvPr id="5" name="ShockwaveFlash1"/>
                <p:cNvPicPr>
                  <a:picLocks noChangeAspect="1"/>
                </p:cNvPicPr>
                <p:nvPr>
                  <p:custDataLst>
                    <p:tags r:id="rId3"/>
                  </p:custDataLst>
                </p:nvPr>
              </p:nvPicPr>
              <p:blipFill>
                <a:blip r:embed="rId6"/>
                <a:stretch>
                  <a:fillRect/>
                </a:stretch>
              </p:blipFill>
              <p:spPr>
                <a:xfrm>
                  <a:off x="1208492" y="2214919"/>
                  <a:ext cx="4361873" cy="3078969"/>
                </a:xfrm>
                <a:prstGeom prst="rect">
                  <a:avLst/>
                </a:prstGeom>
              </p:spPr>
            </p:pic>
          </p:control>
        </mc:Fallback>
      </mc:AlternateContent>
    </p:controls>
    <p:extLst>
      <p:ext uri="{BB962C8B-B14F-4D97-AF65-F5344CB8AC3E}">
        <p14:creationId xmlns:p14="http://schemas.microsoft.com/office/powerpoint/2010/main" val="58900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Suggestions / Tips</a:t>
            </a:r>
            <a:endParaRPr lang="en-US" dirty="0"/>
          </a:p>
        </p:txBody>
      </p:sp>
      <p:sp>
        <p:nvSpPr>
          <p:cNvPr id="3" name="Content Placeholder 2"/>
          <p:cNvSpPr>
            <a:spLocks noGrp="1"/>
          </p:cNvSpPr>
          <p:nvPr>
            <p:ph idx="1"/>
          </p:nvPr>
        </p:nvSpPr>
        <p:spPr/>
        <p:txBody>
          <a:bodyPr/>
          <a:lstStyle/>
          <a:p>
            <a:r>
              <a:rPr lang="en-US" dirty="0"/>
              <a:t>	</a:t>
            </a:r>
            <a:r>
              <a:rPr lang="en-US" dirty="0" smtClean="0"/>
              <a:t>	</a:t>
            </a:r>
          </a:p>
        </p:txBody>
      </p:sp>
    </p:spTree>
    <p:extLst>
      <p:ext uri="{BB962C8B-B14F-4D97-AF65-F5344CB8AC3E}">
        <p14:creationId xmlns:p14="http://schemas.microsoft.com/office/powerpoint/2010/main" val="72252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Push-Back</a:t>
            </a:r>
            <a:endParaRPr lang="en-US" dirty="0"/>
          </a:p>
        </p:txBody>
      </p:sp>
      <p:sp>
        <p:nvSpPr>
          <p:cNvPr id="3" name="Content Placeholder 2"/>
          <p:cNvSpPr>
            <a:spLocks noGrp="1"/>
          </p:cNvSpPr>
          <p:nvPr>
            <p:ph idx="1"/>
          </p:nvPr>
        </p:nvSpPr>
        <p:spPr>
          <a:xfrm>
            <a:off x="1097280" y="1845733"/>
            <a:ext cx="10058400" cy="4519897"/>
          </a:xfrm>
        </p:spPr>
        <p:txBody>
          <a:bodyPr>
            <a:normAutofit/>
          </a:bodyPr>
          <a:lstStyle/>
          <a:p>
            <a:r>
              <a:rPr lang="en-US" dirty="0" smtClean="0"/>
              <a:t>Need automated grading for large enrollment courses.</a:t>
            </a:r>
            <a:br>
              <a:rPr lang="en-US" dirty="0" smtClean="0"/>
            </a:br>
            <a:endParaRPr lang="en-US" dirty="0" smtClean="0"/>
          </a:p>
          <a:p>
            <a:r>
              <a:rPr lang="en-US" dirty="0" smtClean="0"/>
              <a:t>Lack of time/resources.</a:t>
            </a:r>
            <a:br>
              <a:rPr lang="en-US" dirty="0" smtClean="0"/>
            </a:br>
            <a:endParaRPr lang="en-US" dirty="0" smtClean="0"/>
          </a:p>
          <a:p>
            <a:r>
              <a:rPr lang="en-US" dirty="0" smtClean="0"/>
              <a:t>Unclear definition of “assessment.”</a:t>
            </a:r>
          </a:p>
          <a:p>
            <a:endParaRPr lang="en-US" dirty="0"/>
          </a:p>
          <a:p>
            <a:r>
              <a:rPr lang="en-US" dirty="0" smtClean="0"/>
              <a:t>Objectives are only measured in end-of-course project.</a:t>
            </a:r>
          </a:p>
        </p:txBody>
      </p:sp>
    </p:spTree>
    <p:extLst>
      <p:ext uri="{BB962C8B-B14F-4D97-AF65-F5344CB8AC3E}">
        <p14:creationId xmlns:p14="http://schemas.microsoft.com/office/powerpoint/2010/main" val="49914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162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Amendment Phase</a:t>
            </a:r>
            <a:endParaRPr lang="en-US" dirty="0"/>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612" t="3028" r="1530" b="39786"/>
          <a:stretch/>
        </p:blipFill>
        <p:spPr>
          <a:xfrm>
            <a:off x="0" y="0"/>
            <a:ext cx="12192000" cy="4905829"/>
          </a:xfrm>
        </p:spPr>
      </p:pic>
      <p:sp>
        <p:nvSpPr>
          <p:cNvPr id="4" name="Text Placeholder 3"/>
          <p:cNvSpPr>
            <a:spLocks noGrp="1"/>
          </p:cNvSpPr>
          <p:nvPr>
            <p:ph type="body" sz="half" idx="2"/>
          </p:nvPr>
        </p:nvSpPr>
        <p:spPr/>
        <p:txBody>
          <a:bodyPr/>
          <a:lstStyle/>
          <a:p>
            <a:r>
              <a:rPr lang="en-US" dirty="0" smtClean="0"/>
              <a:t>All Module Objectives Assess Final Exam</a:t>
            </a:r>
            <a:endParaRPr lang="en-US" dirty="0"/>
          </a:p>
        </p:txBody>
      </p:sp>
    </p:spTree>
    <p:extLst>
      <p:ext uri="{BB962C8B-B14F-4D97-AF65-F5344CB8AC3E}">
        <p14:creationId xmlns:p14="http://schemas.microsoft.com/office/powerpoint/2010/main" val="414153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 #2</a:t>
            </a:r>
            <a:endParaRPr lang="en-US" dirty="0"/>
          </a:p>
        </p:txBody>
      </p:sp>
      <p:sp>
        <p:nvSpPr>
          <p:cNvPr id="4" name="Content Placeholder 3"/>
          <p:cNvSpPr>
            <a:spLocks noGrp="1"/>
          </p:cNvSpPr>
          <p:nvPr>
            <p:ph sz="half" idx="2"/>
          </p:nvPr>
        </p:nvSpPr>
        <p:spPr>
          <a:xfrm>
            <a:off x="6005390" y="1845735"/>
            <a:ext cx="5743421" cy="4023360"/>
          </a:xfrm>
        </p:spPr>
        <p:txBody>
          <a:bodyPr/>
          <a:lstStyle/>
          <a:p>
            <a:r>
              <a:rPr lang="en-US" dirty="0" smtClean="0"/>
              <a:t>1. Break-out into small groups.</a:t>
            </a:r>
            <a:br>
              <a:rPr lang="en-US" dirty="0" smtClean="0"/>
            </a:br>
            <a:endParaRPr lang="en-US" dirty="0" smtClean="0"/>
          </a:p>
          <a:p>
            <a:r>
              <a:rPr lang="en-US" dirty="0" smtClean="0"/>
              <a:t>2. Review the handout.</a:t>
            </a:r>
            <a:br>
              <a:rPr lang="en-US" dirty="0" smtClean="0"/>
            </a:br>
            <a:endParaRPr lang="en-US" dirty="0" smtClean="0"/>
          </a:p>
          <a:p>
            <a:r>
              <a:rPr lang="en-US" dirty="0" smtClean="0"/>
              <a:t>3. Recommend changes.</a:t>
            </a:r>
            <a:br>
              <a:rPr lang="en-US" dirty="0" smtClean="0"/>
            </a:br>
            <a:endParaRPr lang="en-US" dirty="0" smtClean="0"/>
          </a:p>
          <a:p>
            <a:r>
              <a:rPr lang="en-US" dirty="0" smtClean="0"/>
              <a:t>4. Discuss with your group.</a:t>
            </a:r>
            <a:endParaRPr lang="en-US" dirty="0"/>
          </a:p>
        </p:txBody>
      </p:sp>
    </p:spTree>
    <p:controls>
      <mc:AlternateContent xmlns:mc="http://schemas.openxmlformats.org/markup-compatibility/2006">
        <mc:Choice xmlns:v="urn:schemas-microsoft-com:vml" Requires="v">
          <p:control spid="3126" name="ShockwaveFlash1" r:id="rId2" imgW="4362480" imgH="3079800"/>
        </mc:Choice>
        <mc:Fallback>
          <p:control name="ShockwaveFlash1" r:id="rId2" imgW="4362480" imgH="3079800">
            <p:pic>
              <p:nvPicPr>
                <p:cNvPr id="5" name="ShockwaveFlash1"/>
                <p:cNvPicPr>
                  <a:picLocks noChangeAspect="1"/>
                </p:cNvPicPr>
                <p:nvPr>
                  <p:custDataLst>
                    <p:tags r:id="rId3"/>
                  </p:custDataLst>
                </p:nvPr>
              </p:nvPicPr>
              <p:blipFill>
                <a:blip r:embed="rId6"/>
                <a:stretch>
                  <a:fillRect/>
                </a:stretch>
              </p:blipFill>
              <p:spPr>
                <a:xfrm>
                  <a:off x="1208492" y="2214919"/>
                  <a:ext cx="4361873" cy="3078969"/>
                </a:xfrm>
                <a:prstGeom prst="rect">
                  <a:avLst/>
                </a:prstGeom>
              </p:spPr>
            </p:pic>
          </p:control>
        </mc:Fallback>
      </mc:AlternateContent>
    </p:controls>
    <p:extLst>
      <p:ext uri="{BB962C8B-B14F-4D97-AF65-F5344CB8AC3E}">
        <p14:creationId xmlns:p14="http://schemas.microsoft.com/office/powerpoint/2010/main" val="268565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Suggestions / Tips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096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a:xfrm>
            <a:off x="3411415" y="2089574"/>
            <a:ext cx="7744265" cy="4023360"/>
          </a:xfrm>
        </p:spPr>
        <p:txBody>
          <a:bodyPr>
            <a:normAutofit/>
          </a:bodyPr>
          <a:lstStyle/>
          <a:p>
            <a:r>
              <a:rPr lang="en-US" b="1" dirty="0" smtClean="0"/>
              <a:t>Sharon Gibson-Mainka</a:t>
            </a:r>
          </a:p>
          <a:p>
            <a:r>
              <a:rPr lang="en-US" i="1" dirty="0" smtClean="0">
                <a:solidFill>
                  <a:srgbClr val="500000"/>
                </a:solidFill>
              </a:rPr>
              <a:t>Lead Information Technology Consultant</a:t>
            </a:r>
          </a:p>
          <a:p>
            <a:r>
              <a:rPr lang="en-US" sz="2800" i="1" dirty="0" smtClean="0"/>
              <a:t>QMC, QM Master Reviewer, </a:t>
            </a:r>
            <a:br>
              <a:rPr lang="en-US" sz="2800" i="1" dirty="0" smtClean="0"/>
            </a:br>
            <a:r>
              <a:rPr lang="en-US" sz="2800" i="1" dirty="0" smtClean="0"/>
              <a:t>APPQMR Facilitator, QM IYOC Facilitator</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089574"/>
            <a:ext cx="2003298" cy="20622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6912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3960" y="1762074"/>
            <a:ext cx="7545039" cy="4581566"/>
          </a:xfrm>
        </p:spPr>
      </p:pic>
      <p:sp>
        <p:nvSpPr>
          <p:cNvPr id="5" name="TextBox 4"/>
          <p:cNvSpPr txBox="1"/>
          <p:nvPr/>
        </p:nvSpPr>
        <p:spPr>
          <a:xfrm>
            <a:off x="2916194" y="2397210"/>
            <a:ext cx="407773" cy="584775"/>
          </a:xfrm>
          <a:prstGeom prst="rect">
            <a:avLst/>
          </a:prstGeom>
          <a:noFill/>
        </p:spPr>
        <p:txBody>
          <a:bodyPr wrap="square" rtlCol="0">
            <a:spAutoFit/>
          </a:bodyPr>
          <a:lstStyle/>
          <a:p>
            <a:r>
              <a:rPr lang="en-US" sz="3200" b="1" dirty="0" smtClean="0">
                <a:solidFill>
                  <a:srgbClr val="500000"/>
                </a:solidFill>
                <a:latin typeface="Arial Black" panose="020B0A04020102020204" pitchFamily="34" charset="0"/>
              </a:rPr>
              <a:t>?</a:t>
            </a:r>
            <a:endParaRPr lang="en-US" b="1" dirty="0">
              <a:solidFill>
                <a:srgbClr val="500000"/>
              </a:solidFill>
              <a:latin typeface="Arial Black" panose="020B0A04020102020204" pitchFamily="34" charset="0"/>
            </a:endParaRPr>
          </a:p>
        </p:txBody>
      </p:sp>
      <p:sp>
        <p:nvSpPr>
          <p:cNvPr id="6" name="TextBox 5"/>
          <p:cNvSpPr txBox="1"/>
          <p:nvPr/>
        </p:nvSpPr>
        <p:spPr>
          <a:xfrm>
            <a:off x="5681635" y="2475468"/>
            <a:ext cx="407773" cy="584775"/>
          </a:xfrm>
          <a:prstGeom prst="rect">
            <a:avLst/>
          </a:prstGeom>
          <a:noFill/>
        </p:spPr>
        <p:txBody>
          <a:bodyPr wrap="square" rtlCol="0">
            <a:spAutoFit/>
          </a:bodyPr>
          <a:lstStyle/>
          <a:p>
            <a:r>
              <a:rPr lang="en-US" sz="3200" b="1" dirty="0" smtClean="0">
                <a:solidFill>
                  <a:srgbClr val="500000"/>
                </a:solidFill>
                <a:latin typeface="Arial Black" panose="020B0A04020102020204" pitchFamily="34" charset="0"/>
              </a:rPr>
              <a:t>?</a:t>
            </a:r>
            <a:endParaRPr lang="en-US" b="1" dirty="0">
              <a:solidFill>
                <a:srgbClr val="500000"/>
              </a:solidFill>
              <a:latin typeface="Arial Black" panose="020B0A04020102020204" pitchFamily="34" charset="0"/>
            </a:endParaRPr>
          </a:p>
        </p:txBody>
      </p:sp>
      <p:sp>
        <p:nvSpPr>
          <p:cNvPr id="7" name="TextBox 6"/>
          <p:cNvSpPr txBox="1"/>
          <p:nvPr/>
        </p:nvSpPr>
        <p:spPr>
          <a:xfrm>
            <a:off x="7276892" y="1846014"/>
            <a:ext cx="557292" cy="923330"/>
          </a:xfrm>
          <a:prstGeom prst="rect">
            <a:avLst/>
          </a:prstGeom>
          <a:noFill/>
        </p:spPr>
        <p:txBody>
          <a:bodyPr wrap="square" rtlCol="0">
            <a:spAutoFit/>
          </a:bodyPr>
          <a:lstStyle/>
          <a:p>
            <a:r>
              <a:rPr lang="en-US" sz="5400" b="1" dirty="0" smtClean="0">
                <a:solidFill>
                  <a:srgbClr val="500000"/>
                </a:solidFill>
                <a:latin typeface="Arial Black" panose="020B0A04020102020204" pitchFamily="34" charset="0"/>
              </a:rPr>
              <a:t>?</a:t>
            </a:r>
            <a:endParaRPr lang="en-US" b="1" dirty="0">
              <a:solidFill>
                <a:srgbClr val="500000"/>
              </a:solidFill>
              <a:latin typeface="Arial Black" panose="020B0A04020102020204" pitchFamily="34" charset="0"/>
            </a:endParaRPr>
          </a:p>
        </p:txBody>
      </p:sp>
      <p:sp>
        <p:nvSpPr>
          <p:cNvPr id="8" name="TextBox 7"/>
          <p:cNvSpPr txBox="1"/>
          <p:nvPr/>
        </p:nvSpPr>
        <p:spPr>
          <a:xfrm>
            <a:off x="4040657" y="1910831"/>
            <a:ext cx="557292" cy="923330"/>
          </a:xfrm>
          <a:prstGeom prst="rect">
            <a:avLst/>
          </a:prstGeom>
          <a:noFill/>
        </p:spPr>
        <p:txBody>
          <a:bodyPr wrap="square" rtlCol="0">
            <a:spAutoFit/>
          </a:bodyPr>
          <a:lstStyle/>
          <a:p>
            <a:r>
              <a:rPr lang="en-US" sz="5400" b="1" dirty="0" smtClean="0">
                <a:solidFill>
                  <a:srgbClr val="500000"/>
                </a:solidFill>
                <a:latin typeface="Arial Black" panose="020B0A04020102020204" pitchFamily="34" charset="0"/>
              </a:rPr>
              <a:t>!</a:t>
            </a:r>
            <a:endParaRPr lang="en-US" b="1" dirty="0">
              <a:solidFill>
                <a:srgbClr val="500000"/>
              </a:solidFill>
              <a:latin typeface="Arial Black" panose="020B0A04020102020204" pitchFamily="34" charset="0"/>
            </a:endParaRPr>
          </a:p>
        </p:txBody>
      </p:sp>
      <p:sp>
        <p:nvSpPr>
          <p:cNvPr id="9" name="TextBox 8"/>
          <p:cNvSpPr txBox="1"/>
          <p:nvPr/>
        </p:nvSpPr>
        <p:spPr>
          <a:xfrm>
            <a:off x="8230832" y="2541773"/>
            <a:ext cx="407773" cy="584775"/>
          </a:xfrm>
          <a:prstGeom prst="rect">
            <a:avLst/>
          </a:prstGeom>
          <a:noFill/>
        </p:spPr>
        <p:txBody>
          <a:bodyPr wrap="square" rtlCol="0">
            <a:spAutoFit/>
          </a:bodyPr>
          <a:lstStyle/>
          <a:p>
            <a:r>
              <a:rPr lang="en-US" sz="3200" b="1" dirty="0" smtClean="0">
                <a:solidFill>
                  <a:srgbClr val="500000"/>
                </a:solidFill>
                <a:latin typeface="Arial Black" panose="020B0A04020102020204" pitchFamily="34" charset="0"/>
              </a:rPr>
              <a:t>!</a:t>
            </a:r>
            <a:endParaRPr lang="en-US" b="1" dirty="0">
              <a:solidFill>
                <a:srgbClr val="500000"/>
              </a:solidFill>
              <a:latin typeface="Arial Black" panose="020B0A04020102020204" pitchFamily="34" charset="0"/>
            </a:endParaRPr>
          </a:p>
        </p:txBody>
      </p:sp>
      <p:sp>
        <p:nvSpPr>
          <p:cNvPr id="10" name="TextBox 9"/>
          <p:cNvSpPr txBox="1"/>
          <p:nvPr/>
        </p:nvSpPr>
        <p:spPr>
          <a:xfrm>
            <a:off x="8996952" y="2335425"/>
            <a:ext cx="407773" cy="584775"/>
          </a:xfrm>
          <a:prstGeom prst="rect">
            <a:avLst/>
          </a:prstGeom>
          <a:noFill/>
        </p:spPr>
        <p:txBody>
          <a:bodyPr wrap="square" rtlCol="0">
            <a:spAutoFit/>
          </a:bodyPr>
          <a:lstStyle/>
          <a:p>
            <a:r>
              <a:rPr lang="en-US" sz="3200" b="1" dirty="0" smtClean="0">
                <a:solidFill>
                  <a:srgbClr val="500000"/>
                </a:solidFill>
                <a:latin typeface="Arial Black" panose="020B0A04020102020204" pitchFamily="34" charset="0"/>
              </a:rPr>
              <a:t>!</a:t>
            </a:r>
            <a:endParaRPr lang="en-US" b="1" dirty="0">
              <a:solidFill>
                <a:srgbClr val="500000"/>
              </a:solidFill>
              <a:latin typeface="Arial Black" panose="020B0A04020102020204" pitchFamily="34" charset="0"/>
            </a:endParaRPr>
          </a:p>
        </p:txBody>
      </p:sp>
      <p:sp>
        <p:nvSpPr>
          <p:cNvPr id="11" name="TextBox 10"/>
          <p:cNvSpPr txBox="1"/>
          <p:nvPr/>
        </p:nvSpPr>
        <p:spPr>
          <a:xfrm>
            <a:off x="7503011" y="2769344"/>
            <a:ext cx="407773" cy="461665"/>
          </a:xfrm>
          <a:prstGeom prst="rect">
            <a:avLst/>
          </a:prstGeom>
          <a:noFill/>
        </p:spPr>
        <p:txBody>
          <a:bodyPr wrap="square" rtlCol="0">
            <a:spAutoFit/>
          </a:bodyPr>
          <a:lstStyle/>
          <a:p>
            <a:r>
              <a:rPr lang="en-US" sz="2400" b="1" dirty="0" smtClean="0">
                <a:solidFill>
                  <a:srgbClr val="500000"/>
                </a:solidFill>
                <a:latin typeface="Arial Black" panose="020B0A04020102020204" pitchFamily="34" charset="0"/>
              </a:rPr>
              <a:t>!</a:t>
            </a:r>
            <a:endParaRPr lang="en-US" b="1" dirty="0">
              <a:solidFill>
                <a:srgbClr val="500000"/>
              </a:solidFill>
              <a:latin typeface="Arial Black" panose="020B0A04020102020204" pitchFamily="34" charset="0"/>
            </a:endParaRPr>
          </a:p>
        </p:txBody>
      </p:sp>
      <p:sp>
        <p:nvSpPr>
          <p:cNvPr id="12" name="Title 1"/>
          <p:cNvSpPr txBox="1">
            <a:spLocks/>
          </p:cNvSpPr>
          <p:nvPr/>
        </p:nvSpPr>
        <p:spPr>
          <a:xfrm>
            <a:off x="3905967" y="286603"/>
            <a:ext cx="8286033"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rgbClr val="500000"/>
                </a:solidFill>
                <a:latin typeface="+mj-lt"/>
                <a:ea typeface="+mj-ea"/>
                <a:cs typeface="+mj-cs"/>
              </a:defRPr>
            </a:lvl1pPr>
          </a:lstStyle>
          <a:p>
            <a:r>
              <a:rPr lang="en-US" dirty="0" smtClean="0"/>
              <a:t>Insights?</a:t>
            </a:r>
            <a:endParaRPr lang="en-US" dirty="0"/>
          </a:p>
        </p:txBody>
      </p:sp>
    </p:spTree>
    <p:extLst>
      <p:ext uri="{BB962C8B-B14F-4D97-AF65-F5344CB8AC3E}">
        <p14:creationId xmlns:p14="http://schemas.microsoft.com/office/powerpoint/2010/main" val="35120632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750"/>
                            </p:stCondLst>
                            <p:childTnLst>
                              <p:par>
                                <p:cTn id="11" presetID="53" presetClass="entr" presetSubtype="16" fill="hold" grpId="0" nodeType="after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250"/>
                            </p:stCondLst>
                            <p:childTnLst>
                              <p:par>
                                <p:cTn id="23" presetID="10" presetClass="entr" presetSubtype="0" fill="hold" grpId="0" nodeType="after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250"/>
                            </p:stCondLst>
                            <p:childTnLst>
                              <p:par>
                                <p:cTn id="32" presetID="53" presetClass="entr" presetSubtype="16" fill="hold" grpId="0" nodeType="afterEffect">
                                  <p:stCondLst>
                                    <p:cond delay="25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4000"/>
                            </p:stCondLst>
                            <p:childTnLst>
                              <p:par>
                                <p:cTn id="38" presetID="53" presetClass="entr" presetSubtype="16" fill="hold" grpId="0" nodeType="after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750"/>
                            </p:stCondLst>
                            <p:childTnLst>
                              <p:par>
                                <p:cTn id="44" presetID="53" presetClass="entr" presetSubtype="16" fill="hold" grpId="0" nodeType="afterEffect">
                                  <p:stCondLst>
                                    <p:cond delay="25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Multiple-Choice and Bloom’s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Duncan, Walter. (August 29, 2016). The TEACH BIG Blog. </a:t>
            </a:r>
            <a:r>
              <a:rPr lang="en-US" i="1" dirty="0" smtClean="0"/>
              <a:t>Multiple-Choice Questions Based on Bloom’s Taxonomy</a:t>
            </a:r>
            <a:r>
              <a:rPr lang="en-US" dirty="0" smtClean="0"/>
              <a:t>. </a:t>
            </a:r>
            <a:r>
              <a:rPr lang="en-US" dirty="0"/>
              <a:t>Retrieved from https://get.quickkeyapp.com/multiple-choice-blooms-taxonomy</a:t>
            </a:r>
            <a:r>
              <a:rPr lang="en-US" dirty="0" smtClean="0"/>
              <a:t>/</a:t>
            </a:r>
            <a:br>
              <a:rPr lang="en-US" dirty="0" smtClean="0"/>
            </a:br>
            <a:endParaRPr lang="en-US" dirty="0" smtClean="0"/>
          </a:p>
          <a:p>
            <a:r>
              <a:rPr lang="en-US" dirty="0"/>
              <a:t>Duncan, Walter. </a:t>
            </a:r>
            <a:r>
              <a:rPr lang="en-US" dirty="0" smtClean="0"/>
              <a:t>(October 11, </a:t>
            </a:r>
            <a:r>
              <a:rPr lang="en-US" dirty="0"/>
              <a:t>2016). The TEACH BIG Blog. </a:t>
            </a:r>
            <a:r>
              <a:rPr lang="en-US" i="1" dirty="0"/>
              <a:t>Multiple-Choice Questions Based on Bloom’s </a:t>
            </a:r>
            <a:r>
              <a:rPr lang="en-US" i="1" dirty="0" smtClean="0"/>
              <a:t>Taxonomy Part 2</a:t>
            </a:r>
            <a:r>
              <a:rPr lang="en-US" dirty="0" smtClean="0"/>
              <a:t>. </a:t>
            </a:r>
            <a:r>
              <a:rPr lang="en-US" dirty="0"/>
              <a:t>Retrieved from https://get.quickkeyapp.com/multiple-choice-blooms-taxonomy-part-2</a:t>
            </a:r>
            <a:r>
              <a:rPr lang="en-US" dirty="0" smtClean="0"/>
              <a:t>/</a:t>
            </a:r>
            <a:br>
              <a:rPr lang="en-US" dirty="0" smtClean="0"/>
            </a:br>
            <a:endParaRPr lang="en-US" dirty="0" smtClean="0"/>
          </a:p>
          <a:p>
            <a:r>
              <a:rPr lang="en-US" dirty="0" smtClean="0"/>
              <a:t>Pappas, Christopher. (January 22, 2014). eLearning Industry. </a:t>
            </a:r>
            <a:r>
              <a:rPr lang="en-US" i="1" dirty="0" smtClean="0"/>
              <a:t>How To Write Multiple-Choice Questions Based On The Revised Bloom’s Taxonomy</a:t>
            </a:r>
            <a:r>
              <a:rPr lang="en-US" dirty="0" smtClean="0"/>
              <a:t>. </a:t>
            </a:r>
            <a:r>
              <a:rPr lang="en-US" dirty="0"/>
              <a:t>Retrieved from </a:t>
            </a:r>
            <a:r>
              <a:rPr lang="en-US" dirty="0">
                <a:hlinkClick r:id="rId3"/>
              </a:rPr>
              <a:t>https://</a:t>
            </a:r>
            <a:r>
              <a:rPr lang="en-US" dirty="0" smtClean="0">
                <a:hlinkClick r:id="rId3"/>
              </a:rPr>
              <a:t>elearningindustry.com/how-to-write-multiple-choice-questions-based-on-revised-bloom-s-taxonomy</a:t>
            </a:r>
            <a:r>
              <a:rPr lang="en-US" dirty="0" smtClean="0"/>
              <a:t/>
            </a:r>
            <a:br>
              <a:rPr lang="en-US" dirty="0" smtClean="0"/>
            </a:br>
            <a:endParaRPr lang="en-US" dirty="0" smtClean="0"/>
          </a:p>
          <a:p>
            <a:r>
              <a:rPr lang="en-US" dirty="0" smtClean="0"/>
              <a:t>Johnston, Tracy. (April 20, 2015). Palomar College Test Writing Strategies. </a:t>
            </a:r>
            <a:r>
              <a:rPr lang="en-US" i="1" dirty="0" smtClean="0"/>
              <a:t>Multiple Choice and Bloom’s Taxonomy</a:t>
            </a:r>
            <a:r>
              <a:rPr lang="en-US" dirty="0" smtClean="0"/>
              <a:t>. </a:t>
            </a:r>
            <a:r>
              <a:rPr lang="en-US" dirty="0"/>
              <a:t>Retrieved from https://www2.palomar.edu/pages/testwritingstrategies/2015/04/20/multiple-choice-and-blooms-taxonomy/</a:t>
            </a:r>
            <a:endParaRPr lang="en-US" dirty="0" smtClean="0"/>
          </a:p>
        </p:txBody>
      </p:sp>
    </p:spTree>
    <p:extLst>
      <p:ext uri="{BB962C8B-B14F-4D97-AF65-F5344CB8AC3E}">
        <p14:creationId xmlns:p14="http://schemas.microsoft.com/office/powerpoint/2010/main" val="382138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a:xfrm>
            <a:off x="3434862" y="2089574"/>
            <a:ext cx="7720818" cy="4023360"/>
          </a:xfrm>
        </p:spPr>
        <p:txBody>
          <a:bodyPr>
            <a:normAutofit/>
          </a:bodyPr>
          <a:lstStyle/>
          <a:p>
            <a:r>
              <a:rPr lang="en-US" b="1" dirty="0" smtClean="0"/>
              <a:t>Jernaley Martin</a:t>
            </a:r>
          </a:p>
          <a:p>
            <a:r>
              <a:rPr lang="en-US" i="1" dirty="0" smtClean="0">
                <a:solidFill>
                  <a:srgbClr val="500000"/>
                </a:solidFill>
              </a:rPr>
              <a:t>Senior Information Technology Consultant</a:t>
            </a:r>
          </a:p>
          <a:p>
            <a:r>
              <a:rPr lang="en-US" sz="2800" i="1" dirty="0" smtClean="0"/>
              <a:t>QMC, QM Master Reviewer, </a:t>
            </a:r>
            <a:br>
              <a:rPr lang="en-US" sz="2800" i="1" dirty="0" smtClean="0"/>
            </a:br>
            <a:r>
              <a:rPr lang="en-US" sz="2800" i="1" dirty="0" smtClean="0"/>
              <a:t>APPQMR Facilitator, QM IYOC Facilitator</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020" r="9160"/>
          <a:stretch/>
        </p:blipFill>
        <p:spPr>
          <a:xfrm>
            <a:off x="1097280" y="2089574"/>
            <a:ext cx="1651888" cy="20695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6753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p:txBody>
          <a:bodyPr/>
          <a:lstStyle/>
          <a:p>
            <a:r>
              <a:rPr lang="en-US" dirty="0"/>
              <a:t>Describe common challenges in ensuring </a:t>
            </a:r>
            <a:r>
              <a:rPr lang="en-US" dirty="0" smtClean="0"/>
              <a:t>alignment.</a:t>
            </a:r>
            <a:br>
              <a:rPr lang="en-US" dirty="0" smtClean="0"/>
            </a:br>
            <a:endParaRPr lang="en-US" dirty="0"/>
          </a:p>
          <a:p>
            <a:r>
              <a:rPr lang="en-US" dirty="0"/>
              <a:t>Recall actions </a:t>
            </a:r>
            <a:r>
              <a:rPr lang="en-US" dirty="0" smtClean="0"/>
              <a:t>for </a:t>
            </a:r>
            <a:r>
              <a:rPr lang="en-US" dirty="0"/>
              <a:t>addressing common alignment challenges</a:t>
            </a:r>
            <a:r>
              <a:rPr lang="en-US" dirty="0" smtClean="0"/>
              <a:t>.</a:t>
            </a:r>
            <a:br>
              <a:rPr lang="en-US" dirty="0" smtClean="0"/>
            </a:br>
            <a:endParaRPr lang="en-US" dirty="0"/>
          </a:p>
          <a:p>
            <a:r>
              <a:rPr lang="en-US" dirty="0"/>
              <a:t>Identify ways for aligning </a:t>
            </a:r>
            <a:r>
              <a:rPr lang="en-US" dirty="0" smtClean="0"/>
              <a:t>objectives </a:t>
            </a:r>
            <a:r>
              <a:rPr lang="en-US" dirty="0"/>
              <a:t>and assessments.</a:t>
            </a:r>
          </a:p>
        </p:txBody>
      </p:sp>
    </p:spTree>
    <p:extLst>
      <p:ext uri="{BB962C8B-B14F-4D97-AF65-F5344CB8AC3E}">
        <p14:creationId xmlns:p14="http://schemas.microsoft.com/office/powerpoint/2010/main" val="394502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My Take-away?</a:t>
            </a:r>
            <a:endParaRPr lang="en-US" dirty="0"/>
          </a:p>
        </p:txBody>
      </p:sp>
      <p:sp>
        <p:nvSpPr>
          <p:cNvPr id="3" name="Content Placeholder 2"/>
          <p:cNvSpPr>
            <a:spLocks noGrp="1"/>
          </p:cNvSpPr>
          <p:nvPr>
            <p:ph idx="1"/>
          </p:nvPr>
        </p:nvSpPr>
        <p:spPr/>
        <p:txBody>
          <a:bodyPr/>
          <a:lstStyle/>
          <a:p>
            <a:r>
              <a:rPr lang="en-US" dirty="0" smtClean="0"/>
              <a:t>Network with your peers.</a:t>
            </a:r>
            <a:br>
              <a:rPr lang="en-US" dirty="0" smtClean="0"/>
            </a:br>
            <a:endParaRPr lang="en-US" dirty="0" smtClean="0"/>
          </a:p>
          <a:p>
            <a:r>
              <a:rPr lang="en-US" dirty="0" smtClean="0"/>
              <a:t>Share your experiences and expertise.</a:t>
            </a:r>
            <a:br>
              <a:rPr lang="en-US" dirty="0" smtClean="0"/>
            </a:br>
            <a:endParaRPr lang="en-US" dirty="0" smtClean="0"/>
          </a:p>
          <a:p>
            <a:r>
              <a:rPr lang="en-US" dirty="0" smtClean="0"/>
              <a:t>Gather new ideas for the workplace.</a:t>
            </a:r>
            <a:endParaRPr lang="en-US" dirty="0"/>
          </a:p>
        </p:txBody>
      </p:sp>
    </p:spTree>
    <p:extLst>
      <p:ext uri="{BB962C8B-B14F-4D97-AF65-F5344CB8AC3E}">
        <p14:creationId xmlns:p14="http://schemas.microsoft.com/office/powerpoint/2010/main" val="167599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Stats…</a:t>
            </a:r>
            <a:endParaRPr lang="en-US" dirty="0"/>
          </a:p>
        </p:txBody>
      </p:sp>
      <p:sp>
        <p:nvSpPr>
          <p:cNvPr id="3" name="Content Placeholder 2"/>
          <p:cNvSpPr>
            <a:spLocks noGrp="1"/>
          </p:cNvSpPr>
          <p:nvPr>
            <p:ph idx="1"/>
          </p:nvPr>
        </p:nvSpPr>
        <p:spPr/>
        <p:txBody>
          <a:bodyPr/>
          <a:lstStyle/>
          <a:p>
            <a:r>
              <a:rPr lang="en-US" dirty="0" smtClean="0"/>
              <a:t>As of 10/05/16, only 9 of 13 reviews “Met” Std. 3.1 initially:</a:t>
            </a:r>
          </a:p>
          <a:p>
            <a:endParaRPr lang="en-US" dirty="0"/>
          </a:p>
          <a:p>
            <a:pPr algn="ctr"/>
            <a:r>
              <a:rPr lang="en-US" i="1" dirty="0" smtClean="0"/>
              <a:t>“The assessments measure </a:t>
            </a:r>
            <a:br>
              <a:rPr lang="en-US" i="1" dirty="0" smtClean="0"/>
            </a:br>
            <a:r>
              <a:rPr lang="en-US" i="1" dirty="0" smtClean="0"/>
              <a:t>the stated learning objectives or competencies.”</a:t>
            </a:r>
            <a:endParaRPr lang="en-US" i="1" dirty="0"/>
          </a:p>
        </p:txBody>
      </p:sp>
    </p:spTree>
    <p:extLst>
      <p:ext uri="{BB962C8B-B14F-4D97-AF65-F5344CB8AC3E}">
        <p14:creationId xmlns:p14="http://schemas.microsoft.com/office/powerpoint/2010/main" val="277014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Reviewers Said…</a:t>
            </a:r>
          </a:p>
        </p:txBody>
      </p:sp>
      <p:sp>
        <p:nvSpPr>
          <p:cNvPr id="3" name="Content Placeholder 2"/>
          <p:cNvSpPr>
            <a:spLocks noGrp="1"/>
          </p:cNvSpPr>
          <p:nvPr>
            <p:ph idx="1"/>
          </p:nvPr>
        </p:nvSpPr>
        <p:spPr/>
        <p:txBody>
          <a:bodyPr/>
          <a:lstStyle/>
          <a:p>
            <a:endParaRPr lang="en-US" dirty="0" smtClean="0"/>
          </a:p>
          <a:p>
            <a:endParaRPr lang="en-US" dirty="0"/>
          </a:p>
          <a:p>
            <a:pPr algn="ctr"/>
            <a:r>
              <a:rPr lang="en-US" i="1" dirty="0" smtClean="0"/>
              <a:t>“I had a hard time aligning the objectives with the assessments in the module.”</a:t>
            </a:r>
            <a:endParaRPr lang="en-US" i="1" dirty="0"/>
          </a:p>
          <a:p>
            <a:pPr marL="0" indent="0">
              <a:buNone/>
            </a:pPr>
            <a:endParaRPr lang="en-US" i="1" dirty="0"/>
          </a:p>
        </p:txBody>
      </p:sp>
    </p:spTree>
    <p:extLst>
      <p:ext uri="{BB962C8B-B14F-4D97-AF65-F5344CB8AC3E}">
        <p14:creationId xmlns:p14="http://schemas.microsoft.com/office/powerpoint/2010/main" val="68983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Reviewers Said…</a:t>
            </a:r>
            <a:endParaRPr lang="en-US" dirty="0"/>
          </a:p>
        </p:txBody>
      </p:sp>
      <p:sp>
        <p:nvSpPr>
          <p:cNvPr id="3" name="Content Placeholder 2"/>
          <p:cNvSpPr>
            <a:spLocks noGrp="1"/>
          </p:cNvSpPr>
          <p:nvPr>
            <p:ph idx="1"/>
          </p:nvPr>
        </p:nvSpPr>
        <p:spPr/>
        <p:txBody>
          <a:bodyPr/>
          <a:lstStyle/>
          <a:p>
            <a:endParaRPr lang="en-US" dirty="0" smtClean="0"/>
          </a:p>
          <a:p>
            <a:endParaRPr lang="en-US" dirty="0"/>
          </a:p>
          <a:p>
            <a:pPr algn="ctr"/>
            <a:r>
              <a:rPr lang="en-US" i="1" dirty="0" smtClean="0"/>
              <a:t>“While many assessments aligned with the Course Objectives, I couldn’t accurately define the alignment between the assessments and Module Objectives.”</a:t>
            </a:r>
            <a:endParaRPr lang="en-US" i="1" dirty="0"/>
          </a:p>
          <a:p>
            <a:pPr marL="0" indent="0">
              <a:buNone/>
            </a:pPr>
            <a:endParaRPr lang="en-US" i="1" dirty="0"/>
          </a:p>
        </p:txBody>
      </p:sp>
    </p:spTree>
    <p:extLst>
      <p:ext uri="{BB962C8B-B14F-4D97-AF65-F5344CB8AC3E}">
        <p14:creationId xmlns:p14="http://schemas.microsoft.com/office/powerpoint/2010/main" val="338222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Reviewers Said…</a:t>
            </a:r>
            <a:endParaRPr lang="en-US" dirty="0"/>
          </a:p>
        </p:txBody>
      </p:sp>
      <p:sp>
        <p:nvSpPr>
          <p:cNvPr id="3" name="Content Placeholder 2"/>
          <p:cNvSpPr>
            <a:spLocks noGrp="1"/>
          </p:cNvSpPr>
          <p:nvPr>
            <p:ph idx="1"/>
          </p:nvPr>
        </p:nvSpPr>
        <p:spPr/>
        <p:txBody>
          <a:bodyPr/>
          <a:lstStyle/>
          <a:p>
            <a:endParaRPr lang="en-US" dirty="0" smtClean="0"/>
          </a:p>
          <a:p>
            <a:endParaRPr lang="en-US" dirty="0"/>
          </a:p>
          <a:p>
            <a:pPr algn="ctr"/>
            <a:r>
              <a:rPr lang="en-US" i="1" dirty="0" smtClean="0"/>
              <a:t>“The module objective uses two action verbs, but it appears students are being assessed on only one of the verbs.”</a:t>
            </a:r>
            <a:endParaRPr lang="en-US" i="1" dirty="0"/>
          </a:p>
          <a:p>
            <a:pPr marL="0" indent="0">
              <a:buNone/>
            </a:pPr>
            <a:endParaRPr lang="en-US" i="1" dirty="0"/>
          </a:p>
        </p:txBody>
      </p:sp>
    </p:spTree>
    <p:extLst>
      <p:ext uri="{BB962C8B-B14F-4D97-AF65-F5344CB8AC3E}">
        <p14:creationId xmlns:p14="http://schemas.microsoft.com/office/powerpoint/2010/main" val="141945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ags/tag2.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heme/theme1.xml><?xml version="1.0" encoding="utf-8"?>
<a:theme xmlns:a="http://schemas.openxmlformats.org/drawingml/2006/main" name="Retrospect">
  <a:themeElements>
    <a:clrScheme name="Custom 15">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FFFFFF"/>
      </a:hlink>
      <a:folHlink>
        <a:srgbClr val="5000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3265</TotalTime>
  <Words>528</Words>
  <Application>Microsoft Office PowerPoint</Application>
  <PresentationFormat>Widescreen</PresentationFormat>
  <Paragraphs>132</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 Black</vt:lpstr>
      <vt:lpstr>Calibri</vt:lpstr>
      <vt:lpstr>Calibri Light</vt:lpstr>
      <vt:lpstr>Wingdings</vt:lpstr>
      <vt:lpstr>Retrospect</vt:lpstr>
      <vt:lpstr>The Crooked Alignment</vt:lpstr>
      <vt:lpstr>Who We Are</vt:lpstr>
      <vt:lpstr>Who We Are</vt:lpstr>
      <vt:lpstr>Session Objectives</vt:lpstr>
      <vt:lpstr>What’s My Take-away?</vt:lpstr>
      <vt:lpstr>Our Stats…</vt:lpstr>
      <vt:lpstr>What Reviewers Said…</vt:lpstr>
      <vt:lpstr>What Reviewers Said…</vt:lpstr>
      <vt:lpstr>What Reviewers Said…</vt:lpstr>
      <vt:lpstr>What Reviewers Said…</vt:lpstr>
      <vt:lpstr>Case Study #1</vt:lpstr>
      <vt:lpstr>An Internal Review</vt:lpstr>
      <vt:lpstr>Group Activity #1</vt:lpstr>
      <vt:lpstr>Group Suggestions / Tips</vt:lpstr>
      <vt:lpstr>Potential Push-Back</vt:lpstr>
      <vt:lpstr>Case Study #2</vt:lpstr>
      <vt:lpstr>The Amendment Phase</vt:lpstr>
      <vt:lpstr>Group Activity #2</vt:lpstr>
      <vt:lpstr>Group Suggestions / Tips</vt:lpstr>
      <vt:lpstr>Questions?</vt:lpstr>
      <vt:lpstr>Resources: Multiple-Choice and Bloom’s</vt:lpstr>
    </vt:vector>
  </TitlesOfParts>
  <Company>Texas A&amp;M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Crooked Alignment</dc:title>
  <dc:creator>Martin, Jernaley A</dc:creator>
  <cp:lastModifiedBy>Martin, Jernaley A</cp:lastModifiedBy>
  <cp:revision>100</cp:revision>
  <cp:lastPrinted>2016-10-13T18:09:12Z</cp:lastPrinted>
  <dcterms:created xsi:type="dcterms:W3CDTF">2016-10-04T21:06:06Z</dcterms:created>
  <dcterms:modified xsi:type="dcterms:W3CDTF">2016-10-19T21:09:26Z</dcterms:modified>
</cp:coreProperties>
</file>