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4"/>
  </p:notesMasterIdLst>
  <p:handoutMasterIdLst>
    <p:handoutMasterId r:id="rId35"/>
  </p:handoutMasterIdLst>
  <p:sldIdLst>
    <p:sldId id="264" r:id="rId3"/>
    <p:sldId id="295" r:id="rId4"/>
    <p:sldId id="296" r:id="rId5"/>
    <p:sldId id="283" r:id="rId6"/>
    <p:sldId id="277" r:id="rId7"/>
    <p:sldId id="278" r:id="rId8"/>
    <p:sldId id="304" r:id="rId9"/>
    <p:sldId id="285" r:id="rId10"/>
    <p:sldId id="286" r:id="rId11"/>
    <p:sldId id="282" r:id="rId12"/>
    <p:sldId id="287" r:id="rId13"/>
    <p:sldId id="288" r:id="rId14"/>
    <p:sldId id="289" r:id="rId15"/>
    <p:sldId id="290" r:id="rId16"/>
    <p:sldId id="291" r:id="rId17"/>
    <p:sldId id="293" r:id="rId18"/>
    <p:sldId id="305" r:id="rId19"/>
    <p:sldId id="307" r:id="rId20"/>
    <p:sldId id="306" r:id="rId21"/>
    <p:sldId id="294" r:id="rId22"/>
    <p:sldId id="301" r:id="rId23"/>
    <p:sldId id="284" r:id="rId24"/>
    <p:sldId id="308" r:id="rId25"/>
    <p:sldId id="297" r:id="rId26"/>
    <p:sldId id="298" r:id="rId27"/>
    <p:sldId id="299" r:id="rId28"/>
    <p:sldId id="300" r:id="rId29"/>
    <p:sldId id="303" r:id="rId30"/>
    <p:sldId id="266" r:id="rId31"/>
    <p:sldId id="302" r:id="rId32"/>
    <p:sldId id="309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howGuides="1">
      <p:cViewPr varScale="1">
        <p:scale>
          <a:sx n="80" d="100"/>
          <a:sy n="80" d="100"/>
        </p:scale>
        <p:origin x="15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4/5/2015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0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91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6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97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04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7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2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34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3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27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13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2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8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8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0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5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8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3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96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6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9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1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4/5/2015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cientist.com/blogs/culturelab/2011/08/olympic-sculpture-is-a-marvel-of-mathematics.html" TargetMode="External"/><Relationship Id="rId3" Type="http://schemas.openxmlformats.org/officeDocument/2006/relationships/hyperlink" Target="http://epicrapbattlesofhistory.wikia.com/wiki/Spock" TargetMode="External"/><Relationship Id="rId7" Type="http://schemas.openxmlformats.org/officeDocument/2006/relationships/hyperlink" Target="https://www.etsy.com/market/white_succulent" TargetMode="External"/><Relationship Id="rId2" Type="http://schemas.openxmlformats.org/officeDocument/2006/relationships/hyperlink" Target="http://parallellineslesson.weebly.com/exampl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eamstime.com/stock-photo-engineering-tools-technical-drawing-image22027900" TargetMode="External"/><Relationship Id="rId5" Type="http://schemas.openxmlformats.org/officeDocument/2006/relationships/hyperlink" Target="http://sayheyjanaye.com/wp-content/uploads/2015/01/mbbrushes.jpg" TargetMode="External"/><Relationship Id="rId4" Type="http://schemas.openxmlformats.org/officeDocument/2006/relationships/hyperlink" Target="http://imgkid.com/legos.shtml" TargetMode="External"/><Relationship Id="rId9" Type="http://schemas.openxmlformats.org/officeDocument/2006/relationships/hyperlink" Target="http://imgkid.com/super-happy-dog-face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9412" y="76200"/>
            <a:ext cx="7772400" cy="2435226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It’s Not You</a:t>
            </a:r>
            <a:endParaRPr lang="en-US" sz="88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2" y="2667000"/>
            <a:ext cx="8001000" cy="1244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Strategies for Engaging Faculty Around Alignment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7512" y="4953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onstantia" panose="02030602050306030303" pitchFamily="18" charset="0"/>
              </a:rPr>
              <a:t>Stephanie </a:t>
            </a:r>
            <a:r>
              <a:rPr lang="en-US" dirty="0" err="1" smtClean="0">
                <a:latin typeface="Constantia" panose="02030602050306030303" pitchFamily="18" charset="0"/>
              </a:rPr>
              <a:t>Diemel</a:t>
            </a:r>
            <a:r>
              <a:rPr lang="en-US" dirty="0" smtClean="0">
                <a:latin typeface="Constantia" panose="02030602050306030303" pitchFamily="18" charset="0"/>
              </a:rPr>
              <a:t>   @</a:t>
            </a:r>
            <a:r>
              <a:rPr lang="en-US" dirty="0" err="1" smtClean="0">
                <a:latin typeface="Constantia" panose="02030602050306030303" pitchFamily="18" charset="0"/>
              </a:rPr>
              <a:t>ProfDiemel</a:t>
            </a:r>
            <a:endParaRPr lang="en-US" dirty="0" smtClean="0">
              <a:latin typeface="Constantia" panose="02030602050306030303" pitchFamily="18" charset="0"/>
            </a:endParaRPr>
          </a:p>
          <a:p>
            <a:pPr algn="r"/>
            <a:r>
              <a:rPr lang="en-US" dirty="0" smtClean="0">
                <a:latin typeface="Constantia" panose="02030602050306030303" pitchFamily="18" charset="0"/>
              </a:rPr>
              <a:t>Professor of Physics &amp; Astronomy</a:t>
            </a:r>
          </a:p>
          <a:p>
            <a:pPr algn="r"/>
            <a:r>
              <a:rPr lang="en-US" dirty="0" smtClean="0">
                <a:latin typeface="Constantia" panose="02030602050306030303" pitchFamily="18" charset="0"/>
              </a:rPr>
              <a:t>eLearning Faculty-in-Residence</a:t>
            </a:r>
          </a:p>
          <a:p>
            <a:pPr algn="r"/>
            <a:r>
              <a:rPr lang="en-US" dirty="0" smtClean="0">
                <a:latin typeface="Constantia" panose="02030602050306030303" pitchFamily="18" charset="0"/>
              </a:rPr>
              <a:t>Shoreline Community College</a:t>
            </a: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lavorwire.files.wordpress.com/2012/07/ar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" y="0"/>
            <a:ext cx="12171995" cy="82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I.D. as Technician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8" y="2133600"/>
            <a:ext cx="7747153" cy="12618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Objective</a:t>
            </a:r>
            <a:endParaRPr lang="en-US" sz="6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26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lavorwire.files.wordpress.com/2012/07/ar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" y="0"/>
            <a:ext cx="12171995" cy="82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I.D. as Technician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8" y="2133600"/>
            <a:ext cx="7747153" cy="28623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Objective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Protocol-based</a:t>
            </a:r>
            <a:endParaRPr lang="en-US" sz="6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31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lavorwire.files.wordpress.com/2012/07/ar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" y="0"/>
            <a:ext cx="12171995" cy="82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I.D. as Technician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8" y="2133600"/>
            <a:ext cx="7747153" cy="424731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Objective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Protocol-based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Linear Process</a:t>
            </a:r>
          </a:p>
        </p:txBody>
      </p:sp>
    </p:spTree>
    <p:extLst>
      <p:ext uri="{BB962C8B-B14F-4D97-AF65-F5344CB8AC3E}">
        <p14:creationId xmlns:p14="http://schemas.microsoft.com/office/powerpoint/2010/main" val="257423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5106" y="2743200"/>
            <a:ext cx="1032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real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285412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Both perspectives are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14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5106" y="2743200"/>
            <a:ext cx="10324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valuable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285412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Both perspectives are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4949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5106" y="2743200"/>
            <a:ext cx="10324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real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valuable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required for a truly exceptional learning experience</a:t>
            </a:r>
            <a:endParaRPr lang="en-US" sz="4800" dirty="0">
              <a:solidFill>
                <a:srgbClr val="C0000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0285412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Both perspectives are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391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scientist.com/blogs/culturelab/2011/08/31/_MG_7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0"/>
            <a:ext cx="12188824" cy="84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0"/>
            <a:ext cx="1218882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can we leverage the strengths of both?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22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scientist.com/blogs/culturelab/2011/08/31/_MG_7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0"/>
            <a:ext cx="12188824" cy="84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0"/>
            <a:ext cx="1218882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can we leverage the strengths of both?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3034834"/>
            <a:ext cx="12188825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Promote leadership within the faculty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295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scientist.com/blogs/culturelab/2011/08/31/_MG_7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0"/>
            <a:ext cx="12188824" cy="84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0"/>
            <a:ext cx="1218882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can we leverage the strengths of both?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3034834"/>
            <a:ext cx="12188825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Celebrate faculty that practice strong alignment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31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scientist.com/blogs/culturelab/2011/08/31/_MG_7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0"/>
            <a:ext cx="12188824" cy="84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0"/>
            <a:ext cx="1218882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can we leverage the strengths of both?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3034834"/>
            <a:ext cx="12188825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Promote the use of master course shells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9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arallellineslesson.weebly.com/uploads/2/2/3/4/22341360/5408339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" y="-392901"/>
            <a:ext cx="12178380" cy="912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" y="609600"/>
            <a:ext cx="11123611" cy="1828800"/>
          </a:xfrm>
          <a:solidFill>
            <a:schemeClr val="tx1"/>
          </a:solidFill>
          <a:ln w="57150">
            <a:noFill/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do YOU conceptualize alignment?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256" y="3124200"/>
            <a:ext cx="11276013" cy="193899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Two sentences max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Share with two neighbors</a:t>
            </a:r>
          </a:p>
        </p:txBody>
      </p:sp>
    </p:spTree>
    <p:extLst>
      <p:ext uri="{BB962C8B-B14F-4D97-AF65-F5344CB8AC3E}">
        <p14:creationId xmlns:p14="http://schemas.microsoft.com/office/powerpoint/2010/main" val="40496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wscientist.com/blogs/culturelab/2011/08/31/_MG_7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0"/>
            <a:ext cx="12188824" cy="84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" y="0"/>
            <a:ext cx="12188825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How can we leverage the strengths of both?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" y="3034834"/>
            <a:ext cx="12188825" cy="34163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Integrate both into a collaborative alignment process</a:t>
            </a:r>
            <a:endParaRPr lang="en-US" sz="72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078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88824" cy="1828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Build custom alignment worksheets for faculty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122" name="Picture 2" descr="http://ctreichler.wikispaces.com/file/view/Screen%20Shot%202013-11-05%20at%208.22.01%20PM.png/466451346/Screen%20Shot%202013-11-05%20at%208.22.01%20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2667000"/>
            <a:ext cx="5162549" cy="32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3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1143000"/>
            <a:ext cx="13487400" cy="17454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473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Consider the Following Case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73200"/>
            <a:ext cx="12188825" cy="6094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4732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Consider the Following Case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412" y="1669127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When talking with the faculty member, they mention</a:t>
            </a:r>
            <a:endParaRPr lang="en-US" sz="4000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6811" y="3505200"/>
            <a:ext cx="5942013" cy="27186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“richness”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“transformation”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“engagement”</a:t>
            </a:r>
            <a:endParaRPr lang="en-US" sz="4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273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76200"/>
            <a:ext cx="947614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8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52400"/>
            <a:ext cx="907270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28600"/>
            <a:ext cx="1143295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6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04800"/>
            <a:ext cx="1051560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log.leadsquared.com/wp-content/uploads/2013/04/Google-Forms-and-Google-SpreadSh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567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milnersblog.files.wordpress.com/2012/10/happy-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79" y="0"/>
            <a:ext cx="7092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212" y="3505200"/>
            <a:ext cx="4495800" cy="304698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</a:t>
            </a:r>
            <a:r>
              <a:rPr lang="en-US" sz="48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nalyze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share</a:t>
            </a:r>
            <a:endParaRPr lang="en-US" sz="48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534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it’s time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vignette3.wikia.nocookie.net/epicrapbattlesofhistory/images/3/3a/Spockha.png/revision/latest?cb=201311070139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2" y="58210"/>
            <a:ext cx="7553325" cy="68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" y="0"/>
            <a:ext cx="5408611" cy="3581400"/>
          </a:xfrm>
          <a:solidFill>
            <a:schemeClr val="tx1"/>
          </a:solidFill>
          <a:ln w="5715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My </a:t>
            </a:r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Hybrid</a:t>
            </a: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Perspective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1" y="6248400"/>
            <a:ext cx="3122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@</a:t>
            </a:r>
            <a:r>
              <a:rPr lang="en-US" sz="3200" dirty="0" err="1" smtClean="0">
                <a:solidFill>
                  <a:srgbClr val="C00000"/>
                </a:solidFill>
              </a:rPr>
              <a:t>ProfDiemel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it’s time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4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12" y="457200"/>
            <a:ext cx="11049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sourced </a:t>
            </a:r>
            <a:r>
              <a:rPr lang="en-US" smtClean="0"/>
              <a:t>from the web</a:t>
            </a:r>
            <a:endParaRPr lang="en-US" dirty="0" smtClean="0"/>
          </a:p>
          <a:p>
            <a:endParaRPr lang="en-US" dirty="0"/>
          </a:p>
          <a:p>
            <a:r>
              <a:rPr lang="en-US" sz="1400" u="sng" dirty="0">
                <a:hlinkClick r:id="rId2"/>
              </a:rPr>
              <a:t>http://parallellineslesson.weebly.com/example.html</a:t>
            </a:r>
            <a:r>
              <a:rPr lang="en-US" sz="1400" dirty="0"/>
              <a:t>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u="sng" dirty="0">
                <a:hlinkClick r:id="rId3"/>
              </a:rPr>
              <a:t>http://</a:t>
            </a:r>
            <a:r>
              <a:rPr lang="en-US" sz="1400" u="sng" dirty="0" smtClean="0">
                <a:hlinkClick r:id="rId3"/>
              </a:rPr>
              <a:t>epicrapbattlesofhistory.wikia.com/wiki/Spock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4"/>
              </a:rPr>
              <a:t>http://</a:t>
            </a:r>
            <a:r>
              <a:rPr lang="en-US" sz="1400" u="sng" dirty="0" smtClean="0">
                <a:hlinkClick r:id="rId4"/>
              </a:rPr>
              <a:t>imgkid.com/legos.shtml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5"/>
              </a:rPr>
              <a:t>http://</a:t>
            </a:r>
            <a:r>
              <a:rPr lang="en-US" sz="1400" u="sng" dirty="0" smtClean="0">
                <a:hlinkClick r:id="rId5"/>
              </a:rPr>
              <a:t>sayheyjanaye.com/wp-content/uploads/2015/01/mbbrushes.jpg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6"/>
              </a:rPr>
              <a:t>http://</a:t>
            </a:r>
            <a:r>
              <a:rPr lang="en-US" sz="1400" u="sng" dirty="0" smtClean="0">
                <a:hlinkClick r:id="rId6"/>
              </a:rPr>
              <a:t>www.dreamstime.com/stock-photo-engineering-tools-technical-drawing-image22027900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7"/>
              </a:rPr>
              <a:t>https://</a:t>
            </a:r>
            <a:r>
              <a:rPr lang="en-US" sz="1400" u="sng" dirty="0" smtClean="0">
                <a:hlinkClick r:id="rId7"/>
              </a:rPr>
              <a:t>www.etsy.com/market/white_succulent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8"/>
              </a:rPr>
              <a:t>http://</a:t>
            </a:r>
            <a:r>
              <a:rPr lang="en-US" sz="1400" u="sng" dirty="0" smtClean="0">
                <a:hlinkClick r:id="rId8"/>
              </a:rPr>
              <a:t>www.newscientist.com/blogs/culturelab/2011/08/olympic-sculpture-is-a-marvel-of-mathematics.html</a:t>
            </a:r>
            <a:endParaRPr lang="en-US" sz="1400" u="sng" dirty="0" smtClean="0"/>
          </a:p>
          <a:p>
            <a:endParaRPr lang="en-US" sz="1400" dirty="0"/>
          </a:p>
          <a:p>
            <a:r>
              <a:rPr lang="en-US" sz="1400" u="sng" dirty="0">
                <a:hlinkClick r:id="rId9"/>
              </a:rPr>
              <a:t>http://imgkid.com/super-happy-dog-face.shtml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2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quenting.com/tutos/tdt3d-legos/Legos_re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75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4267200"/>
            <a:ext cx="10818813" cy="2590800"/>
          </a:xfrm>
          <a:solidFill>
            <a:schemeClr val="tx1"/>
          </a:solidFill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Both instructional designers </a:t>
            </a:r>
            <a:r>
              <a:rPr lang="en-US" sz="6000" dirty="0" smtClean="0">
                <a:solidFill>
                  <a:srgbClr val="C0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and</a:t>
            </a: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 faculty practice </a:t>
            </a:r>
            <a:r>
              <a:rPr lang="en-US" sz="6000" dirty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</a:t>
            </a: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lignment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06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88825" cy="1930400"/>
          </a:xfrm>
          <a:solidFill>
            <a:schemeClr val="tx1"/>
          </a:solidFill>
          <a:ln w="38100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…but I think they practice it differently</a:t>
            </a:r>
            <a:endParaRPr lang="en-US" sz="6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2050" name="Picture 2" descr="http://maiermuseum.org/files/2015/02/sickles-events-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2362200"/>
            <a:ext cx="5322623" cy="35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lxtech.com/uploads/images/Engineering-Too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2" y="2362200"/>
            <a:ext cx="5322624" cy="35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1.etsystatic.com/037/0/6243643/il_340x270.645461305_ab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8" y="0"/>
            <a:ext cx="12205653" cy="96927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Faculty as Artist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9" y="2133600"/>
            <a:ext cx="5782782" cy="12618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Attached</a:t>
            </a:r>
            <a:endParaRPr lang="en-US" sz="6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1.etsystatic.com/037/0/6243643/il_340x270.645461305_ab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8" y="0"/>
            <a:ext cx="12205653" cy="96927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Faculty as Artist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9" y="2133600"/>
            <a:ext cx="5782782" cy="12618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Attached</a:t>
            </a:r>
            <a:endParaRPr lang="en-US" sz="6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1412" y="3886200"/>
            <a:ext cx="5410200" cy="255454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Why do faculty tend to identify so strongly with their courses?</a:t>
            </a:r>
            <a:endParaRPr lang="en-US" sz="4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972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1.etsystatic.com/037/0/6243643/il_340x270.645461305_ab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8" y="0"/>
            <a:ext cx="12205653" cy="96927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Faculty as Artist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9" y="2133600"/>
            <a:ext cx="5782782" cy="286232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Attached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Instinctive</a:t>
            </a:r>
            <a:endParaRPr lang="en-US" sz="6000" dirty="0" smtClean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50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mg1.etsystatic.com/037/0/6243643/il_340x270.645461305_ab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8" y="0"/>
            <a:ext cx="12205653" cy="96927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0" y="0"/>
            <a:ext cx="12188823" cy="139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Faculty as Artist</a:t>
            </a:r>
            <a:endParaRPr lang="en-US" sz="8000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9" y="2133600"/>
            <a:ext cx="5782782" cy="403180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Attached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Instinctive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 smtClean="0">
                <a:solidFill>
                  <a:schemeClr val="bg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Inside-out</a:t>
            </a:r>
          </a:p>
        </p:txBody>
      </p:sp>
    </p:spTree>
    <p:extLst>
      <p:ext uri="{BB962C8B-B14F-4D97-AF65-F5344CB8AC3E}">
        <p14:creationId xmlns:p14="http://schemas.microsoft.com/office/powerpoint/2010/main" val="419584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302</Words>
  <Application>Microsoft Office PowerPoint</Application>
  <PresentationFormat>Custom</PresentationFormat>
  <Paragraphs>114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Gungsuh</vt:lpstr>
      <vt:lpstr>Arial</vt:lpstr>
      <vt:lpstr>Century Gothic</vt:lpstr>
      <vt:lpstr>Constantia</vt:lpstr>
      <vt:lpstr>Books 16x9</vt:lpstr>
      <vt:lpstr>It’s Not You</vt:lpstr>
      <vt:lpstr>How do YOU conceptualize alignment?</vt:lpstr>
      <vt:lpstr>My Hybrid Perspective</vt:lpstr>
      <vt:lpstr>Both instructional designers and faculty practice alignment</vt:lpstr>
      <vt:lpstr>…but I think they practice it differently</vt:lpstr>
      <vt:lpstr>Faculty as Artist</vt:lpstr>
      <vt:lpstr>Faculty as Artist</vt:lpstr>
      <vt:lpstr>Faculty as Artist</vt:lpstr>
      <vt:lpstr>Faculty as Artist</vt:lpstr>
      <vt:lpstr>I.D. as Technician</vt:lpstr>
      <vt:lpstr>I.D. as Technician</vt:lpstr>
      <vt:lpstr>I.D. as Technician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custom alignment worksheets for faculty</vt:lpstr>
      <vt:lpstr>Consider the Following Case</vt:lpstr>
      <vt:lpstr>Consider the Following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2015-04-02T21:47:35Z</dcterms:created>
  <dcterms:modified xsi:type="dcterms:W3CDTF">2015-04-07T22:15:09Z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