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662" r:id="rId5"/>
    <p:sldMasterId id="2147483664" r:id="rId6"/>
  </p:sldMasterIdLst>
  <p:notesMasterIdLst>
    <p:notesMasterId r:id="rId20"/>
  </p:notesMasterIdLst>
  <p:handoutMasterIdLst>
    <p:handoutMasterId r:id="rId21"/>
  </p:handoutMasterIdLst>
  <p:sldIdLst>
    <p:sldId id="258" r:id="rId7"/>
    <p:sldId id="257" r:id="rId8"/>
    <p:sldId id="270" r:id="rId9"/>
    <p:sldId id="259" r:id="rId10"/>
    <p:sldId id="261" r:id="rId11"/>
    <p:sldId id="262" r:id="rId12"/>
    <p:sldId id="263" r:id="rId13"/>
    <p:sldId id="266" r:id="rId14"/>
    <p:sldId id="264" r:id="rId15"/>
    <p:sldId id="267" r:id="rId16"/>
    <p:sldId id="269" r:id="rId17"/>
    <p:sldId id="268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980238459935083E-2"/>
          <c:y val="2.1054783884524735E-2"/>
          <c:w val="0.52830383915018064"/>
          <c:h val="0.92932610876094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1,118 Folks Trained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1118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92 Active Peer Reviewers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2015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33 Active Master Reviewers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2015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 Active Trainers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2015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74 QM Recognized Courses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2015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74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488 Reviews Particiapted In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2015</c:v>
                </c:pt>
              </c:numCache>
            </c:num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3856"/>
        <c:axId val="170035072"/>
      </c:barChart>
      <c:catAx>
        <c:axId val="1151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035072"/>
        <c:crosses val="autoZero"/>
        <c:auto val="1"/>
        <c:lblAlgn val="ctr"/>
        <c:lblOffset val="100"/>
        <c:noMultiLvlLbl val="0"/>
      </c:catAx>
      <c:valAx>
        <c:axId val="170035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1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44782518667605"/>
          <c:y val="0.26110746573345001"/>
          <c:w val="0.40376330292070967"/>
          <c:h val="0.4574146981627296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</a:defRPr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Number of Folks QM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Trained by College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9228964210453529"/>
          <c:y val="1.6698161985976831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Folks QM Trained</c:v>
                </c:pt>
              </c:strCache>
            </c:strRef>
          </c:tx>
          <c:invertIfNegative val="0"/>
          <c:cat>
            <c:strRef>
              <c:f>Sheet1!$A$2:$A$36</c:f>
              <c:strCache>
                <c:ptCount val="35"/>
                <c:pt idx="0">
                  <c:v>Bates </c:v>
                </c:pt>
                <c:pt idx="1">
                  <c:v>Bellevue </c:v>
                </c:pt>
                <c:pt idx="2">
                  <c:v>Bellingham </c:v>
                </c:pt>
                <c:pt idx="3">
                  <c:v>Big Bend </c:v>
                </c:pt>
                <c:pt idx="4">
                  <c:v>Cascadia</c:v>
                </c:pt>
                <c:pt idx="5">
                  <c:v>Centralia</c:v>
                </c:pt>
                <c:pt idx="6">
                  <c:v>Clark</c:v>
                </c:pt>
                <c:pt idx="7">
                  <c:v>Clover Park</c:v>
                </c:pt>
                <c:pt idx="8">
                  <c:v>Columbia Basin</c:v>
                </c:pt>
                <c:pt idx="9">
                  <c:v>Edmonds</c:v>
                </c:pt>
                <c:pt idx="10">
                  <c:v>Everett</c:v>
                </c:pt>
                <c:pt idx="11">
                  <c:v>Grays Harbor </c:v>
                </c:pt>
                <c:pt idx="12">
                  <c:v>Green River </c:v>
                </c:pt>
                <c:pt idx="13">
                  <c:v>Highline</c:v>
                </c:pt>
                <c:pt idx="14">
                  <c:v>Lake Washington</c:v>
                </c:pt>
                <c:pt idx="15">
                  <c:v>Lower Columbia</c:v>
                </c:pt>
                <c:pt idx="16">
                  <c:v>North Seattle</c:v>
                </c:pt>
                <c:pt idx="17">
                  <c:v>Olympic</c:v>
                </c:pt>
                <c:pt idx="18">
                  <c:v>Peninsula</c:v>
                </c:pt>
                <c:pt idx="19">
                  <c:v>Pierce  - Ft. Steilacoom</c:v>
                </c:pt>
                <c:pt idx="20">
                  <c:v>Pierce - Puyallup</c:v>
                </c:pt>
                <c:pt idx="21">
                  <c:v>Renton</c:v>
                </c:pt>
                <c:pt idx="22">
                  <c:v>Seattle Central</c:v>
                </c:pt>
                <c:pt idx="23">
                  <c:v>Shoreline</c:v>
                </c:pt>
                <c:pt idx="24">
                  <c:v>Skagit Valley</c:v>
                </c:pt>
                <c:pt idx="25">
                  <c:v>South Puget Sound </c:v>
                </c:pt>
                <c:pt idx="26">
                  <c:v>South Seattle</c:v>
                </c:pt>
                <c:pt idx="27">
                  <c:v>Spokane </c:v>
                </c:pt>
                <c:pt idx="28">
                  <c:v>Spokane Falls </c:v>
                </c:pt>
                <c:pt idx="29">
                  <c:v>Tacoma</c:v>
                </c:pt>
                <c:pt idx="30">
                  <c:v>Walla Walla </c:v>
                </c:pt>
                <c:pt idx="31">
                  <c:v>WA SBCTC</c:v>
                </c:pt>
                <c:pt idx="32">
                  <c:v>Wenatchee Valley</c:v>
                </c:pt>
                <c:pt idx="33">
                  <c:v>Whatcom</c:v>
                </c:pt>
                <c:pt idx="34">
                  <c:v>Yakima Valley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12</c:v>
                </c:pt>
                <c:pt idx="1">
                  <c:v>23</c:v>
                </c:pt>
                <c:pt idx="2">
                  <c:v>5</c:v>
                </c:pt>
                <c:pt idx="3">
                  <c:v>3</c:v>
                </c:pt>
                <c:pt idx="4">
                  <c:v>19</c:v>
                </c:pt>
                <c:pt idx="5">
                  <c:v>11</c:v>
                </c:pt>
                <c:pt idx="6">
                  <c:v>104</c:v>
                </c:pt>
                <c:pt idx="7">
                  <c:v>24</c:v>
                </c:pt>
                <c:pt idx="8">
                  <c:v>8</c:v>
                </c:pt>
                <c:pt idx="9">
                  <c:v>21</c:v>
                </c:pt>
                <c:pt idx="10">
                  <c:v>25</c:v>
                </c:pt>
                <c:pt idx="11">
                  <c:v>4</c:v>
                </c:pt>
                <c:pt idx="12">
                  <c:v>58</c:v>
                </c:pt>
                <c:pt idx="13">
                  <c:v>18</c:v>
                </c:pt>
                <c:pt idx="14">
                  <c:v>5</c:v>
                </c:pt>
                <c:pt idx="15">
                  <c:v>26</c:v>
                </c:pt>
                <c:pt idx="16">
                  <c:v>24</c:v>
                </c:pt>
                <c:pt idx="17">
                  <c:v>140</c:v>
                </c:pt>
                <c:pt idx="18">
                  <c:v>14</c:v>
                </c:pt>
                <c:pt idx="19">
                  <c:v>144</c:v>
                </c:pt>
                <c:pt idx="20">
                  <c:v>102</c:v>
                </c:pt>
                <c:pt idx="21">
                  <c:v>19</c:v>
                </c:pt>
                <c:pt idx="22">
                  <c:v>66</c:v>
                </c:pt>
                <c:pt idx="23">
                  <c:v>23</c:v>
                </c:pt>
                <c:pt idx="24">
                  <c:v>79</c:v>
                </c:pt>
                <c:pt idx="25">
                  <c:v>12</c:v>
                </c:pt>
                <c:pt idx="26">
                  <c:v>18</c:v>
                </c:pt>
                <c:pt idx="27">
                  <c:v>37</c:v>
                </c:pt>
                <c:pt idx="28">
                  <c:v>34</c:v>
                </c:pt>
                <c:pt idx="29">
                  <c:v>22</c:v>
                </c:pt>
                <c:pt idx="30">
                  <c:v>6</c:v>
                </c:pt>
                <c:pt idx="31">
                  <c:v>9</c:v>
                </c:pt>
                <c:pt idx="32">
                  <c:v>31</c:v>
                </c:pt>
                <c:pt idx="33">
                  <c:v>20</c:v>
                </c:pt>
                <c:pt idx="3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05312"/>
        <c:axId val="18207104"/>
      </c:barChart>
      <c:catAx>
        <c:axId val="18205312"/>
        <c:scaling>
          <c:orientation val="minMax"/>
        </c:scaling>
        <c:delete val="0"/>
        <c:axPos val="l"/>
        <c:majorTickMark val="out"/>
        <c:minorTickMark val="none"/>
        <c:tickLblPos val="nextTo"/>
        <c:crossAx val="18207104"/>
        <c:crosses val="autoZero"/>
        <c:auto val="1"/>
        <c:lblAlgn val="ctr"/>
        <c:lblOffset val="100"/>
        <c:noMultiLvlLbl val="0"/>
      </c:catAx>
      <c:valAx>
        <c:axId val="182071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20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20515879445024926"/>
          <c:y val="4.3832675213189183E-2"/>
        </c:manualLayout>
      </c:layout>
      <c:overlay val="0"/>
      <c:txPr>
        <a:bodyPr/>
        <a:lstStyle/>
        <a:p>
          <a:pPr>
            <a:defRPr sz="1200">
              <a:solidFill>
                <a:schemeClr val="tx2">
                  <a:lumMod val="75000"/>
                </a:schemeClr>
              </a:solidFill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Peer Reviewers</c:v>
                </c:pt>
              </c:strCache>
            </c:strRef>
          </c:tx>
          <c:invertIfNegative val="0"/>
          <c:cat>
            <c:strRef>
              <c:f>Sheet1!$A$2:$A$36</c:f>
              <c:strCache>
                <c:ptCount val="35"/>
                <c:pt idx="0">
                  <c:v>Bates </c:v>
                </c:pt>
                <c:pt idx="1">
                  <c:v>Bellevue </c:v>
                </c:pt>
                <c:pt idx="2">
                  <c:v>Bellingham </c:v>
                </c:pt>
                <c:pt idx="3">
                  <c:v>Big Bend </c:v>
                </c:pt>
                <c:pt idx="4">
                  <c:v>Cascadia</c:v>
                </c:pt>
                <c:pt idx="5">
                  <c:v>Centralia</c:v>
                </c:pt>
                <c:pt idx="6">
                  <c:v>Clark</c:v>
                </c:pt>
                <c:pt idx="7">
                  <c:v>Clover Park</c:v>
                </c:pt>
                <c:pt idx="8">
                  <c:v>Columbia Basin</c:v>
                </c:pt>
                <c:pt idx="9">
                  <c:v>Edmonds</c:v>
                </c:pt>
                <c:pt idx="10">
                  <c:v>Everett</c:v>
                </c:pt>
                <c:pt idx="11">
                  <c:v>Grays Harbor </c:v>
                </c:pt>
                <c:pt idx="12">
                  <c:v>Green River </c:v>
                </c:pt>
                <c:pt idx="13">
                  <c:v>Highline</c:v>
                </c:pt>
                <c:pt idx="14">
                  <c:v>Lake Washington</c:v>
                </c:pt>
                <c:pt idx="15">
                  <c:v>Lower Columbia</c:v>
                </c:pt>
                <c:pt idx="16">
                  <c:v>North Seattle</c:v>
                </c:pt>
                <c:pt idx="17">
                  <c:v>Olympic</c:v>
                </c:pt>
                <c:pt idx="18">
                  <c:v>Peninsula</c:v>
                </c:pt>
                <c:pt idx="19">
                  <c:v>Pierce  - Ft. Steilacoom</c:v>
                </c:pt>
                <c:pt idx="20">
                  <c:v>Pierce - Puyallup</c:v>
                </c:pt>
                <c:pt idx="21">
                  <c:v>Renton</c:v>
                </c:pt>
                <c:pt idx="22">
                  <c:v>Seattle Central</c:v>
                </c:pt>
                <c:pt idx="23">
                  <c:v>Shoreline</c:v>
                </c:pt>
                <c:pt idx="24">
                  <c:v>Skagit Valley</c:v>
                </c:pt>
                <c:pt idx="25">
                  <c:v>South Puget Sound </c:v>
                </c:pt>
                <c:pt idx="26">
                  <c:v>South Seattle</c:v>
                </c:pt>
                <c:pt idx="27">
                  <c:v>Spokane </c:v>
                </c:pt>
                <c:pt idx="28">
                  <c:v>Spokane Falls </c:v>
                </c:pt>
                <c:pt idx="29">
                  <c:v>Tacoma</c:v>
                </c:pt>
                <c:pt idx="30">
                  <c:v>Walla Walla </c:v>
                </c:pt>
                <c:pt idx="31">
                  <c:v>WA SBCTC</c:v>
                </c:pt>
                <c:pt idx="32">
                  <c:v>Wenatchee Valley</c:v>
                </c:pt>
                <c:pt idx="33">
                  <c:v>Whatcom</c:v>
                </c:pt>
                <c:pt idx="34">
                  <c:v>Yakima Valley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13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5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4</c:v>
                </c:pt>
                <c:pt idx="15">
                  <c:v>5</c:v>
                </c:pt>
                <c:pt idx="16">
                  <c:v>4</c:v>
                </c:pt>
                <c:pt idx="17">
                  <c:v>5</c:v>
                </c:pt>
                <c:pt idx="18">
                  <c:v>1</c:v>
                </c:pt>
                <c:pt idx="19">
                  <c:v>13</c:v>
                </c:pt>
                <c:pt idx="20">
                  <c:v>12</c:v>
                </c:pt>
                <c:pt idx="21">
                  <c:v>4</c:v>
                </c:pt>
                <c:pt idx="22">
                  <c:v>4</c:v>
                </c:pt>
                <c:pt idx="23">
                  <c:v>5</c:v>
                </c:pt>
                <c:pt idx="24">
                  <c:v>9</c:v>
                </c:pt>
                <c:pt idx="25">
                  <c:v>1</c:v>
                </c:pt>
                <c:pt idx="26">
                  <c:v>3</c:v>
                </c:pt>
                <c:pt idx="27">
                  <c:v>2</c:v>
                </c:pt>
                <c:pt idx="28">
                  <c:v>5</c:v>
                </c:pt>
                <c:pt idx="29">
                  <c:v>3</c:v>
                </c:pt>
                <c:pt idx="30">
                  <c:v>4</c:v>
                </c:pt>
                <c:pt idx="31">
                  <c:v>2</c:v>
                </c:pt>
                <c:pt idx="32">
                  <c:v>2</c:v>
                </c:pt>
                <c:pt idx="33">
                  <c:v>8</c:v>
                </c:pt>
                <c:pt idx="3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92064"/>
        <c:axId val="20793600"/>
      </c:barChart>
      <c:catAx>
        <c:axId val="20792064"/>
        <c:scaling>
          <c:orientation val="minMax"/>
        </c:scaling>
        <c:delete val="0"/>
        <c:axPos val="l"/>
        <c:majorTickMark val="out"/>
        <c:minorTickMark val="none"/>
        <c:tickLblPos val="nextTo"/>
        <c:crossAx val="20793600"/>
        <c:crosses val="autoZero"/>
        <c:auto val="1"/>
        <c:lblAlgn val="ctr"/>
        <c:lblOffset val="100"/>
        <c:noMultiLvlLbl val="0"/>
      </c:catAx>
      <c:valAx>
        <c:axId val="207936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79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17475178640553238"/>
          <c:y val="4.3832675213189183E-2"/>
        </c:manualLayout>
      </c:layout>
      <c:overlay val="0"/>
      <c:txPr>
        <a:bodyPr/>
        <a:lstStyle/>
        <a:p>
          <a:pPr algn="ctr" rtl="0">
            <a:defRPr lang="en-US" sz="12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Master Reviewers</c:v>
                </c:pt>
              </c:strCache>
            </c:strRef>
          </c:tx>
          <c:invertIfNegative val="0"/>
          <c:cat>
            <c:strRef>
              <c:f>Sheet1!$A$2:$A$36</c:f>
              <c:strCache>
                <c:ptCount val="35"/>
                <c:pt idx="0">
                  <c:v>Bates </c:v>
                </c:pt>
                <c:pt idx="1">
                  <c:v>Bellevue </c:v>
                </c:pt>
                <c:pt idx="2">
                  <c:v>Bellingham </c:v>
                </c:pt>
                <c:pt idx="3">
                  <c:v>Big Bend </c:v>
                </c:pt>
                <c:pt idx="4">
                  <c:v>Cascadia</c:v>
                </c:pt>
                <c:pt idx="5">
                  <c:v>Centralia</c:v>
                </c:pt>
                <c:pt idx="6">
                  <c:v>Clark</c:v>
                </c:pt>
                <c:pt idx="7">
                  <c:v>Clover Park</c:v>
                </c:pt>
                <c:pt idx="8">
                  <c:v>Columbia Basin</c:v>
                </c:pt>
                <c:pt idx="9">
                  <c:v>Edmonds</c:v>
                </c:pt>
                <c:pt idx="10">
                  <c:v>Everett</c:v>
                </c:pt>
                <c:pt idx="11">
                  <c:v>Grays Harbor </c:v>
                </c:pt>
                <c:pt idx="12">
                  <c:v>Green River </c:v>
                </c:pt>
                <c:pt idx="13">
                  <c:v>Highline</c:v>
                </c:pt>
                <c:pt idx="14">
                  <c:v>Lake Washington</c:v>
                </c:pt>
                <c:pt idx="15">
                  <c:v>Lower Columbia</c:v>
                </c:pt>
                <c:pt idx="16">
                  <c:v>North Seattle</c:v>
                </c:pt>
                <c:pt idx="17">
                  <c:v>Olympic</c:v>
                </c:pt>
                <c:pt idx="18">
                  <c:v>Peninsula</c:v>
                </c:pt>
                <c:pt idx="19">
                  <c:v>Pierce  - Ft. Steilacoom</c:v>
                </c:pt>
                <c:pt idx="20">
                  <c:v>Pierce - Puyallup</c:v>
                </c:pt>
                <c:pt idx="21">
                  <c:v>Renton</c:v>
                </c:pt>
                <c:pt idx="22">
                  <c:v>Seattle Central</c:v>
                </c:pt>
                <c:pt idx="23">
                  <c:v>Shoreline</c:v>
                </c:pt>
                <c:pt idx="24">
                  <c:v>Skagit Valley</c:v>
                </c:pt>
                <c:pt idx="25">
                  <c:v>South Puget Sound </c:v>
                </c:pt>
                <c:pt idx="26">
                  <c:v>South Seattle</c:v>
                </c:pt>
                <c:pt idx="27">
                  <c:v>Spokane </c:v>
                </c:pt>
                <c:pt idx="28">
                  <c:v>Spokane Falls </c:v>
                </c:pt>
                <c:pt idx="29">
                  <c:v>Tacoma</c:v>
                </c:pt>
                <c:pt idx="30">
                  <c:v>Walla Walla </c:v>
                </c:pt>
                <c:pt idx="31">
                  <c:v>WA SBCTC</c:v>
                </c:pt>
                <c:pt idx="32">
                  <c:v>Wenatchee Valley</c:v>
                </c:pt>
                <c:pt idx="33">
                  <c:v>Whatcom</c:v>
                </c:pt>
                <c:pt idx="34">
                  <c:v>Yakima Valley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0</c:v>
                </c:pt>
                <c:pt idx="19">
                  <c:v>9</c:v>
                </c:pt>
                <c:pt idx="20">
                  <c:v>9</c:v>
                </c:pt>
                <c:pt idx="21">
                  <c:v>2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75296"/>
        <c:axId val="121576832"/>
      </c:barChart>
      <c:catAx>
        <c:axId val="121575296"/>
        <c:scaling>
          <c:orientation val="minMax"/>
        </c:scaling>
        <c:delete val="0"/>
        <c:axPos val="l"/>
        <c:majorTickMark val="out"/>
        <c:minorTickMark val="none"/>
        <c:tickLblPos val="nextTo"/>
        <c:crossAx val="121576832"/>
        <c:crosses val="autoZero"/>
        <c:auto val="1"/>
        <c:lblAlgn val="ctr"/>
        <c:lblOffset val="100"/>
        <c:noMultiLvlLbl val="0"/>
      </c:catAx>
      <c:valAx>
        <c:axId val="1215768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157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 algn="ctr" rtl="0">
              <a:defRPr lang="en-US" sz="1200" b="1" i="0" u="none" strike="noStrike" kern="1200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Number of </a:t>
            </a:r>
            <a:r>
              <a:rPr lang="en-US" sz="1200" b="1" i="0" u="none" strike="noStrike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Trainers</a:t>
            </a:r>
            <a:endParaRPr lang="en-US" sz="1200" b="1" i="0" u="none" strike="noStrike" kern="1200" baseline="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5471366315569738"/>
          <c:y val="4.3832675213189183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Master Reviewers</c:v>
                </c:pt>
              </c:strCache>
            </c:strRef>
          </c:tx>
          <c:invertIfNegative val="0"/>
          <c:cat>
            <c:strRef>
              <c:f>Sheet1!$A$2:$A$36</c:f>
              <c:strCache>
                <c:ptCount val="35"/>
                <c:pt idx="0">
                  <c:v>Bates </c:v>
                </c:pt>
                <c:pt idx="1">
                  <c:v>Bellevue </c:v>
                </c:pt>
                <c:pt idx="2">
                  <c:v>Bellingham </c:v>
                </c:pt>
                <c:pt idx="3">
                  <c:v>Big Bend </c:v>
                </c:pt>
                <c:pt idx="4">
                  <c:v>Cascadia</c:v>
                </c:pt>
                <c:pt idx="5">
                  <c:v>Centralia</c:v>
                </c:pt>
                <c:pt idx="6">
                  <c:v>Clark</c:v>
                </c:pt>
                <c:pt idx="7">
                  <c:v>Clover Park</c:v>
                </c:pt>
                <c:pt idx="8">
                  <c:v>Columbia Basin</c:v>
                </c:pt>
                <c:pt idx="9">
                  <c:v>Edmonds</c:v>
                </c:pt>
                <c:pt idx="10">
                  <c:v>Everett</c:v>
                </c:pt>
                <c:pt idx="11">
                  <c:v>Grays Harbor </c:v>
                </c:pt>
                <c:pt idx="12">
                  <c:v>Green River </c:v>
                </c:pt>
                <c:pt idx="13">
                  <c:v>Highline</c:v>
                </c:pt>
                <c:pt idx="14">
                  <c:v>Lake Washington</c:v>
                </c:pt>
                <c:pt idx="15">
                  <c:v>Lower Columbia</c:v>
                </c:pt>
                <c:pt idx="16">
                  <c:v>North Seattle</c:v>
                </c:pt>
                <c:pt idx="17">
                  <c:v>Olympic</c:v>
                </c:pt>
                <c:pt idx="18">
                  <c:v>Peninsula</c:v>
                </c:pt>
                <c:pt idx="19">
                  <c:v>Pierce  - Ft. Steilacoom</c:v>
                </c:pt>
                <c:pt idx="20">
                  <c:v>Pierce - Puyallup</c:v>
                </c:pt>
                <c:pt idx="21">
                  <c:v>Renton</c:v>
                </c:pt>
                <c:pt idx="22">
                  <c:v>Seattle Central</c:v>
                </c:pt>
                <c:pt idx="23">
                  <c:v>Shoreline</c:v>
                </c:pt>
                <c:pt idx="24">
                  <c:v>Skagit Valley</c:v>
                </c:pt>
                <c:pt idx="25">
                  <c:v>South Puget Sound </c:v>
                </c:pt>
                <c:pt idx="26">
                  <c:v>South Seattle</c:v>
                </c:pt>
                <c:pt idx="27">
                  <c:v>Spokane </c:v>
                </c:pt>
                <c:pt idx="28">
                  <c:v>Spokane Falls </c:v>
                </c:pt>
                <c:pt idx="29">
                  <c:v>Tacoma</c:v>
                </c:pt>
                <c:pt idx="30">
                  <c:v>Walla Walla </c:v>
                </c:pt>
                <c:pt idx="31">
                  <c:v>WA SBCTC</c:v>
                </c:pt>
                <c:pt idx="32">
                  <c:v>Wenatchee Valley</c:v>
                </c:pt>
                <c:pt idx="33">
                  <c:v>Whatcom</c:v>
                </c:pt>
                <c:pt idx="34">
                  <c:v>Yakima Valley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6</c:v>
                </c:pt>
                <c:pt idx="20">
                  <c:v>6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92832"/>
        <c:axId val="121606912"/>
      </c:barChart>
      <c:catAx>
        <c:axId val="121592832"/>
        <c:scaling>
          <c:orientation val="minMax"/>
        </c:scaling>
        <c:delete val="0"/>
        <c:axPos val="l"/>
        <c:majorTickMark val="out"/>
        <c:minorTickMark val="none"/>
        <c:tickLblPos val="nextTo"/>
        <c:crossAx val="121606912"/>
        <c:crosses val="autoZero"/>
        <c:auto val="1"/>
        <c:lblAlgn val="ctr"/>
        <c:lblOffset val="100"/>
        <c:noMultiLvlLbl val="0"/>
      </c:catAx>
      <c:valAx>
        <c:axId val="121606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159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 algn="ctr" rtl="0">
              <a:defRPr lang="en-US" sz="12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# of </a:t>
            </a:r>
            <a:r>
              <a:rPr lang="en-US" dirty="0" smtClean="0"/>
              <a:t>Reviews Submitted</a:t>
            </a:r>
            <a:endParaRPr lang="en-US" dirty="0"/>
          </a:p>
        </c:rich>
      </c:tx>
      <c:layout>
        <c:manualLayout>
          <c:xMode val="edge"/>
          <c:yMode val="edge"/>
          <c:x val="0.25649227670474711"/>
          <c:y val="1.8785432234223933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Submitted Reviews</c:v>
                </c:pt>
              </c:strCache>
            </c:strRef>
          </c:tx>
          <c:invertIfNegative val="0"/>
          <c:cat>
            <c:strRef>
              <c:f>Sheet1!$A$2:$A$36</c:f>
              <c:strCache>
                <c:ptCount val="35"/>
                <c:pt idx="0">
                  <c:v>Bates </c:v>
                </c:pt>
                <c:pt idx="1">
                  <c:v>Bellevue </c:v>
                </c:pt>
                <c:pt idx="2">
                  <c:v>Bellingham </c:v>
                </c:pt>
                <c:pt idx="3">
                  <c:v>Big Bend </c:v>
                </c:pt>
                <c:pt idx="4">
                  <c:v>Cascadia</c:v>
                </c:pt>
                <c:pt idx="5">
                  <c:v>Centralia</c:v>
                </c:pt>
                <c:pt idx="6">
                  <c:v>Clark</c:v>
                </c:pt>
                <c:pt idx="7">
                  <c:v>Clover Park</c:v>
                </c:pt>
                <c:pt idx="8">
                  <c:v>Columbia Basin</c:v>
                </c:pt>
                <c:pt idx="9">
                  <c:v>Edmonds</c:v>
                </c:pt>
                <c:pt idx="10">
                  <c:v>Everett</c:v>
                </c:pt>
                <c:pt idx="11">
                  <c:v>Grays Harbor </c:v>
                </c:pt>
                <c:pt idx="12">
                  <c:v>Green River </c:v>
                </c:pt>
                <c:pt idx="13">
                  <c:v>Highline</c:v>
                </c:pt>
                <c:pt idx="14">
                  <c:v>Lake Washington</c:v>
                </c:pt>
                <c:pt idx="15">
                  <c:v>Lower Columbia</c:v>
                </c:pt>
                <c:pt idx="16">
                  <c:v>North Seattle</c:v>
                </c:pt>
                <c:pt idx="17">
                  <c:v>Olympic</c:v>
                </c:pt>
                <c:pt idx="18">
                  <c:v>Peninsula</c:v>
                </c:pt>
                <c:pt idx="19">
                  <c:v>Pierce  - Ft. Steilacoom</c:v>
                </c:pt>
                <c:pt idx="20">
                  <c:v>Pierce - Puyallup</c:v>
                </c:pt>
                <c:pt idx="21">
                  <c:v>Renton</c:v>
                </c:pt>
                <c:pt idx="22">
                  <c:v>Seattle Central</c:v>
                </c:pt>
                <c:pt idx="23">
                  <c:v>Shoreline</c:v>
                </c:pt>
                <c:pt idx="24">
                  <c:v>Skagit Valley</c:v>
                </c:pt>
                <c:pt idx="25">
                  <c:v>South Puget Sound </c:v>
                </c:pt>
                <c:pt idx="26">
                  <c:v>South Seattle</c:v>
                </c:pt>
                <c:pt idx="27">
                  <c:v>Spokane </c:v>
                </c:pt>
                <c:pt idx="28">
                  <c:v>Spokane Falls </c:v>
                </c:pt>
                <c:pt idx="29">
                  <c:v>Tacoma</c:v>
                </c:pt>
                <c:pt idx="30">
                  <c:v>Walla Walla </c:v>
                </c:pt>
                <c:pt idx="31">
                  <c:v>WA SBCTC</c:v>
                </c:pt>
                <c:pt idx="32">
                  <c:v>Wenatchee Valley</c:v>
                </c:pt>
                <c:pt idx="33">
                  <c:v>Whatcom</c:v>
                </c:pt>
                <c:pt idx="34">
                  <c:v>Yakima Valley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63</c:v>
                </c:pt>
                <c:pt idx="7">
                  <c:v>1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3</c:v>
                </c:pt>
                <c:pt idx="20">
                  <c:v>5</c:v>
                </c:pt>
                <c:pt idx="21">
                  <c:v>0</c:v>
                </c:pt>
                <c:pt idx="22">
                  <c:v>0</c:v>
                </c:pt>
                <c:pt idx="23">
                  <c:v>18</c:v>
                </c:pt>
                <c:pt idx="24">
                  <c:v>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6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15</c:v>
                </c:pt>
                <c:pt idx="3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799808"/>
        <c:axId val="121801344"/>
      </c:barChart>
      <c:catAx>
        <c:axId val="121799808"/>
        <c:scaling>
          <c:orientation val="minMax"/>
        </c:scaling>
        <c:delete val="0"/>
        <c:axPos val="l"/>
        <c:majorTickMark val="out"/>
        <c:minorTickMark val="none"/>
        <c:tickLblPos val="nextTo"/>
        <c:crossAx val="121801344"/>
        <c:crosses val="autoZero"/>
        <c:auto val="1"/>
        <c:lblAlgn val="ctr"/>
        <c:lblOffset val="100"/>
        <c:noMultiLvlLbl val="0"/>
      </c:catAx>
      <c:valAx>
        <c:axId val="1218013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179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 algn="ctr" rtl="0">
              <a:defRPr lang="en-US" sz="12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# of </a:t>
            </a:r>
            <a:r>
              <a:rPr lang="en-US" baseline="0" dirty="0" smtClean="0"/>
              <a:t>Courses</a:t>
            </a:r>
            <a:r>
              <a:rPr lang="en-US" dirty="0" smtClean="0"/>
              <a:t> Reviewed</a:t>
            </a:r>
            <a:endParaRPr lang="en-US" dirty="0"/>
          </a:p>
        </c:rich>
      </c:tx>
      <c:layout>
        <c:manualLayout>
          <c:xMode val="edge"/>
          <c:yMode val="edge"/>
          <c:x val="0.36968547084564057"/>
          <c:y val="1.66981619859768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192498569398561"/>
          <c:y val="7.0627801585076311E-2"/>
          <c:w val="0.65913265484638095"/>
          <c:h val="0.88095114439932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Courses Reviewed by College</c:v>
                </c:pt>
              </c:strCache>
            </c:strRef>
          </c:tx>
          <c:invertIfNegative val="0"/>
          <c:cat>
            <c:strRef>
              <c:f>Sheet1!$A$2:$A$36</c:f>
              <c:strCache>
                <c:ptCount val="35"/>
                <c:pt idx="0">
                  <c:v>Bates </c:v>
                </c:pt>
                <c:pt idx="1">
                  <c:v>Bellevue </c:v>
                </c:pt>
                <c:pt idx="2">
                  <c:v>Bellingham </c:v>
                </c:pt>
                <c:pt idx="3">
                  <c:v>Big Bend </c:v>
                </c:pt>
                <c:pt idx="4">
                  <c:v>Cascadia</c:v>
                </c:pt>
                <c:pt idx="5">
                  <c:v>Centralia</c:v>
                </c:pt>
                <c:pt idx="6">
                  <c:v>Clark</c:v>
                </c:pt>
                <c:pt idx="7">
                  <c:v>Clover Park</c:v>
                </c:pt>
                <c:pt idx="8">
                  <c:v>Columbia Basin</c:v>
                </c:pt>
                <c:pt idx="9">
                  <c:v>Edmonds</c:v>
                </c:pt>
                <c:pt idx="10">
                  <c:v>Everett</c:v>
                </c:pt>
                <c:pt idx="11">
                  <c:v>Grays Harbor </c:v>
                </c:pt>
                <c:pt idx="12">
                  <c:v>Green River </c:v>
                </c:pt>
                <c:pt idx="13">
                  <c:v>Highline</c:v>
                </c:pt>
                <c:pt idx="14">
                  <c:v>Lake Washington</c:v>
                </c:pt>
                <c:pt idx="15">
                  <c:v>Lower Columbia</c:v>
                </c:pt>
                <c:pt idx="16">
                  <c:v>North Seattle</c:v>
                </c:pt>
                <c:pt idx="17">
                  <c:v>Olympic</c:v>
                </c:pt>
                <c:pt idx="18">
                  <c:v>Peninsula</c:v>
                </c:pt>
                <c:pt idx="19">
                  <c:v>Pierce  - Ft. Steilacoom</c:v>
                </c:pt>
                <c:pt idx="20">
                  <c:v>Pierce - Puyallup</c:v>
                </c:pt>
                <c:pt idx="21">
                  <c:v>Renton</c:v>
                </c:pt>
                <c:pt idx="22">
                  <c:v>Seattle Central</c:v>
                </c:pt>
                <c:pt idx="23">
                  <c:v>Shoreline</c:v>
                </c:pt>
                <c:pt idx="24">
                  <c:v>Skagit Valley</c:v>
                </c:pt>
                <c:pt idx="25">
                  <c:v>South Puget Sound </c:v>
                </c:pt>
                <c:pt idx="26">
                  <c:v>South Seattle</c:v>
                </c:pt>
                <c:pt idx="27">
                  <c:v>Spokane </c:v>
                </c:pt>
                <c:pt idx="28">
                  <c:v>Spokane Falls </c:v>
                </c:pt>
                <c:pt idx="29">
                  <c:v>Tacoma</c:v>
                </c:pt>
                <c:pt idx="30">
                  <c:v>Walla Walla </c:v>
                </c:pt>
                <c:pt idx="31">
                  <c:v>WA SBCTC</c:v>
                </c:pt>
                <c:pt idx="32">
                  <c:v>Wenatchee Valley</c:v>
                </c:pt>
                <c:pt idx="33">
                  <c:v>Whatcom</c:v>
                </c:pt>
                <c:pt idx="34">
                  <c:v>Yakima Valley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39</c:v>
                </c:pt>
                <c:pt idx="7">
                  <c:v>1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16</c:v>
                </c:pt>
                <c:pt idx="24">
                  <c:v>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6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15</c:v>
                </c:pt>
                <c:pt idx="3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829632"/>
        <c:axId val="167972864"/>
      </c:barChart>
      <c:catAx>
        <c:axId val="121829632"/>
        <c:scaling>
          <c:orientation val="minMax"/>
        </c:scaling>
        <c:delete val="0"/>
        <c:axPos val="l"/>
        <c:majorTickMark val="out"/>
        <c:minorTickMark val="none"/>
        <c:tickLblPos val="nextTo"/>
        <c:crossAx val="167972864"/>
        <c:crosses val="autoZero"/>
        <c:auto val="1"/>
        <c:lblAlgn val="ctr"/>
        <c:lblOffset val="100"/>
        <c:noMultiLvlLbl val="0"/>
      </c:catAx>
      <c:valAx>
        <c:axId val="1679728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182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r>
              <a:rPr lang="en-US" dirty="0" smtClean="0"/>
              <a:t>Participation in 488 Course Reviews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488 Courses Reviewed</c:v>
                </c:pt>
              </c:strCache>
            </c:strRef>
          </c:tx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256 QM-Managed</c:v>
                </c:pt>
                <c:pt idx="1">
                  <c:v>189 Subscriber Managed</c:v>
                </c:pt>
                <c:pt idx="2">
                  <c:v>32 Internal </c:v>
                </c:pt>
                <c:pt idx="3">
                  <c:v>11 CRM Managed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256</c:v>
                </c:pt>
                <c:pt idx="1">
                  <c:v>189</c:v>
                </c:pt>
                <c:pt idx="2">
                  <c:v>32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530148876736353"/>
          <c:y val="0.23830679616766356"/>
          <c:w val="0.41470621247021183"/>
          <c:h val="0.637167603538266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0.15259</cdr:x>
      <cdr:y>0.77678</cdr:y>
    </cdr:from>
    <cdr:to>
      <cdr:x>0.20956</cdr:x>
      <cdr:y>0.94195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1331652" y="4216894"/>
          <a:ext cx="497149" cy="896645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0.10376</cdr:x>
      <cdr:y>0.67866</cdr:y>
    </cdr:from>
    <cdr:to>
      <cdr:x>0.28077</cdr:x>
      <cdr:y>0.76533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5523" y="3684235"/>
          <a:ext cx="1544714" cy="470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 smtClean="0"/>
            <a:t>Ground Zero</a:t>
          </a:r>
        </a:p>
        <a:p xmlns:a="http://schemas.openxmlformats.org/drawingml/2006/main">
          <a:pPr algn="ctr"/>
          <a:r>
            <a:rPr lang="en-US" sz="1200" dirty="0" smtClean="0"/>
            <a:t>Start of Program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0E2BA-1464-DC44-B47F-28C4357263CE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FD8A9-A97D-A443-A7E4-A9F3204FC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8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04AC2-4D09-6140-836E-D80E73AF55E7}" type="datetimeFigureOut">
              <a:rPr lang="en-US" smtClean="0"/>
              <a:pPr/>
              <a:t>4/8/2015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55127-1371-1942-B64E-22344DAE7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4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1323710"/>
            <a:ext cx="8292628" cy="2276740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600450"/>
            <a:ext cx="8292628" cy="1145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Click to edit Master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35" y="1310914"/>
            <a:ext cx="2681111" cy="1623830"/>
          </a:xfrm>
        </p:spPr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82996" y="1310914"/>
            <a:ext cx="5797259" cy="4414114"/>
          </a:xfrm>
        </p:spPr>
        <p:txBody>
          <a:bodyPr/>
          <a:lstStyle>
            <a:lvl1pPr marL="338138" indent="-338138" algn="l">
              <a:buFont typeface="Arial"/>
              <a:buChar char="•"/>
              <a:defRPr>
                <a:solidFill>
                  <a:srgbClr val="0F2A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slide content</a:t>
            </a:r>
          </a:p>
          <a:p>
            <a:r>
              <a:rPr lang="en-US" dirty="0" smtClean="0"/>
              <a:t>More bullets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64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13305B9-979A-B34D-9344-AC88F91F98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306" y="1310914"/>
            <a:ext cx="8613950" cy="4414114"/>
          </a:xfrm>
        </p:spPr>
        <p:txBody>
          <a:bodyPr/>
          <a:lstStyle>
            <a:lvl1pPr marL="338138" indent="-338138" algn="l">
              <a:buFont typeface="Arial"/>
              <a:buChar char="•"/>
              <a:defRPr>
                <a:solidFill>
                  <a:srgbClr val="0F2A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slide content</a:t>
            </a:r>
          </a:p>
          <a:p>
            <a:r>
              <a:rPr lang="en-US" dirty="0" smtClean="0"/>
              <a:t>More bullets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BCTCPPTitleSlide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5258"/>
            <a:ext cx="8229600" cy="2195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40654"/>
            <a:ext cx="8229600" cy="1163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315185"/>
            <a:ext cx="5262504" cy="8184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000">
                <a:solidFill>
                  <a:srgbClr val="0F2A60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solidFill>
            <a:srgbClr val="FFFFFF"/>
          </a:solidFill>
          <a:latin typeface="Gill Sans"/>
          <a:ea typeface="+mj-ea"/>
          <a:cs typeface="Gill Sans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CTCPPSlides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9150095" cy="68625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35" y="1310919"/>
            <a:ext cx="2671704" cy="16693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5240" y="1310918"/>
            <a:ext cx="5755016" cy="4414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slide content</a:t>
            </a:r>
          </a:p>
          <a:p>
            <a:pPr lvl="0"/>
            <a:r>
              <a:rPr lang="en-US" dirty="0" smtClean="0"/>
              <a:t>More bullets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64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13305B9-979A-B34D-9344-AC88F91F98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200" b="1" i="0" kern="1200" cap="all">
          <a:solidFill>
            <a:schemeClr val="bg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F2A60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CTCPPSlides_nobar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193" y="1310918"/>
            <a:ext cx="8619063" cy="4414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slide content</a:t>
            </a:r>
          </a:p>
          <a:p>
            <a:pPr lvl="0"/>
            <a:r>
              <a:rPr lang="en-US" dirty="0" smtClean="0"/>
              <a:t>More bullets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DA5BB550-78E5-E240-AE1F-ADE753384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200" b="1" i="0" kern="1200" cap="all">
          <a:solidFill>
            <a:schemeClr val="bg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F2A60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sells@sbct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Quality Matters 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Regional Conference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Washington </a:t>
            </a:r>
            <a:r>
              <a:rPr lang="en-US" sz="2800" dirty="0" smtClean="0">
                <a:latin typeface="Century Gothic" panose="020B0502020202020204" pitchFamily="34" charset="0"/>
              </a:rPr>
              <a:t>CTC System Meeting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5315185"/>
            <a:ext cx="6467383" cy="818445"/>
          </a:xfrm>
        </p:spPr>
        <p:txBody>
          <a:bodyPr/>
          <a:lstStyle/>
          <a:p>
            <a:r>
              <a:rPr lang="en-US" sz="1800" b="1" dirty="0" smtClean="0">
                <a:latin typeface="Century Gothic" panose="020B0502020202020204" pitchFamily="34" charset="0"/>
              </a:rPr>
              <a:t>Alissa Sells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Program Administrator, eLearning &amp; Open Education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hlinkClick r:id="rId2"/>
              </a:rPr>
              <a:t>asells@sbctc.edu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| @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WAeLearning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| 425.239.0456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50416" y="1337547"/>
            <a:ext cx="7865615" cy="5258562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latin typeface="Century Gothic" panose="020B0502020202020204" pitchFamily="34" charset="0"/>
              </a:rPr>
              <a:t>Think about the use of Quality Matters on your campus and in our system.  </a:t>
            </a:r>
          </a:p>
          <a:p>
            <a:pPr marL="9144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Century Gothic" panose="020B0502020202020204" pitchFamily="34" charset="0"/>
              </a:rPr>
              <a:t>What </a:t>
            </a:r>
            <a:r>
              <a:rPr lang="en-US" sz="2400" dirty="0">
                <a:latin typeface="Century Gothic" panose="020B0502020202020204" pitchFamily="34" charset="0"/>
              </a:rPr>
              <a:t>do you see as the major </a:t>
            </a:r>
            <a:r>
              <a:rPr lang="en-US" sz="2400" dirty="0">
                <a:latin typeface="Century Gothic" panose="020B0502020202020204" pitchFamily="34" charset="0"/>
              </a:rPr>
              <a:t>challenges or pain points for </a:t>
            </a:r>
            <a:r>
              <a:rPr lang="en-US" sz="2400" dirty="0">
                <a:latin typeface="Century Gothic" panose="020B0502020202020204" pitchFamily="34" charset="0"/>
              </a:rPr>
              <a:t>using the Quality Matters program?  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9144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Century Gothic" panose="020B0502020202020204" pitchFamily="34" charset="0"/>
              </a:rPr>
              <a:t>What </a:t>
            </a:r>
            <a:r>
              <a:rPr lang="en-US" sz="2400" dirty="0">
                <a:latin typeface="Century Gothic" panose="020B0502020202020204" pitchFamily="34" charset="0"/>
              </a:rPr>
              <a:t>do you feel </a:t>
            </a:r>
            <a:r>
              <a:rPr lang="en-US" sz="2400" dirty="0" smtClean="0">
                <a:latin typeface="Century Gothic" panose="020B0502020202020204" pitchFamily="34" charset="0"/>
              </a:rPr>
              <a:t>are the underlying causes </a:t>
            </a:r>
            <a:r>
              <a:rPr lang="en-US" sz="2400" dirty="0">
                <a:latin typeface="Century Gothic" panose="020B0502020202020204" pitchFamily="34" charset="0"/>
              </a:rPr>
              <a:t>of these challenges?  </a:t>
            </a:r>
          </a:p>
          <a:p>
            <a:pPr marL="9144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Century Gothic" panose="020B0502020202020204" pitchFamily="34" charset="0"/>
              </a:rPr>
              <a:t>What </a:t>
            </a:r>
            <a:r>
              <a:rPr lang="en-US" sz="2400" dirty="0">
                <a:latin typeface="Century Gothic" panose="020B0502020202020204" pitchFamily="34" charset="0"/>
              </a:rPr>
              <a:t>ideas do you have for overcoming these challenges</a:t>
            </a:r>
            <a:r>
              <a:rPr lang="en-US" sz="2400" dirty="0" smtClean="0">
                <a:latin typeface="Century Gothic" panose="020B0502020202020204" pitchFamily="34" charset="0"/>
              </a:rPr>
              <a:t>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6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50416" y="1337547"/>
            <a:ext cx="8060924" cy="5258562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latin typeface="Century Gothic" panose="020B0502020202020204" pitchFamily="34" charset="0"/>
              </a:rPr>
              <a:t>Given unlimited resources and support, think about your </a:t>
            </a:r>
            <a:r>
              <a:rPr lang="en-US" sz="2800" b="1" dirty="0">
                <a:latin typeface="Century Gothic" panose="020B0502020202020204" pitchFamily="34" charset="0"/>
              </a:rPr>
              <a:t>vision of </a:t>
            </a:r>
            <a:r>
              <a:rPr lang="en-US" sz="2800" b="1" u="sng" dirty="0">
                <a:latin typeface="Century Gothic" panose="020B0502020202020204" pitchFamily="34" charset="0"/>
              </a:rPr>
              <a:t>or</a:t>
            </a:r>
            <a:r>
              <a:rPr lang="en-US" sz="2800" b="1" dirty="0">
                <a:latin typeface="Century Gothic" panose="020B0502020202020204" pitchFamily="34" charset="0"/>
              </a:rPr>
              <a:t> your wish for </a:t>
            </a:r>
            <a:r>
              <a:rPr lang="en-US" sz="2800" b="1" dirty="0" smtClean="0">
                <a:latin typeface="Century Gothic" panose="020B0502020202020204" pitchFamily="34" charset="0"/>
              </a:rPr>
              <a:t>Quality Matters in Washington State </a:t>
            </a:r>
            <a:r>
              <a:rPr lang="en-US" sz="2800" b="1" dirty="0">
                <a:latin typeface="Century Gothic" panose="020B0502020202020204" pitchFamily="34" charset="0"/>
              </a:rPr>
              <a:t>for the </a:t>
            </a:r>
            <a:r>
              <a:rPr lang="en-US" sz="2800" b="1" dirty="0" smtClean="0">
                <a:latin typeface="Century Gothic" panose="020B0502020202020204" pitchFamily="34" charset="0"/>
              </a:rPr>
              <a:t>future. 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</a:p>
          <a:p>
            <a:pPr marL="742950" lvl="1" indent="-28575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F2A60"/>
                </a:solidFill>
                <a:latin typeface="Century Gothic" panose="020B0502020202020204" pitchFamily="34" charset="0"/>
              </a:rPr>
              <a:t>How </a:t>
            </a:r>
            <a:r>
              <a:rPr lang="en-US" sz="2400" dirty="0">
                <a:solidFill>
                  <a:srgbClr val="0F2A60"/>
                </a:solidFill>
                <a:latin typeface="Century Gothic" panose="020B0502020202020204" pitchFamily="34" charset="0"/>
              </a:rPr>
              <a:t>would you design a state-wide QM support system? </a:t>
            </a:r>
            <a:r>
              <a:rPr lang="en-US" sz="2400" dirty="0">
                <a:solidFill>
                  <a:srgbClr val="0F2A60"/>
                </a:solidFill>
                <a:latin typeface="Century Gothic" panose="020B0502020202020204" pitchFamily="34" charset="0"/>
              </a:rPr>
              <a:t> </a:t>
            </a:r>
          </a:p>
          <a:p>
            <a:pPr marL="742950" lvl="1" indent="-28575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F2A60"/>
                </a:solidFill>
                <a:latin typeface="Century Gothic" panose="020B0502020202020204" pitchFamily="34" charset="0"/>
              </a:rPr>
              <a:t>What </a:t>
            </a:r>
            <a:r>
              <a:rPr lang="en-US" sz="2400" dirty="0" smtClean="0">
                <a:solidFill>
                  <a:srgbClr val="0F2A60"/>
                </a:solidFill>
                <a:latin typeface="Century Gothic" panose="020B0502020202020204" pitchFamily="34" charset="0"/>
              </a:rPr>
              <a:t>key </a:t>
            </a:r>
            <a:r>
              <a:rPr lang="en-US" sz="2400" dirty="0">
                <a:solidFill>
                  <a:srgbClr val="0F2A60"/>
                </a:solidFill>
                <a:latin typeface="Century Gothic" panose="020B0502020202020204" pitchFamily="34" charset="0"/>
              </a:rPr>
              <a:t>elements </a:t>
            </a:r>
            <a:r>
              <a:rPr lang="en-US" sz="2400" dirty="0" smtClean="0">
                <a:solidFill>
                  <a:srgbClr val="0F2A60"/>
                </a:solidFill>
                <a:latin typeface="Century Gothic" panose="020B0502020202020204" pitchFamily="34" charset="0"/>
              </a:rPr>
              <a:t>would you include? </a:t>
            </a:r>
            <a:endParaRPr lang="en-US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7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50416" y="1337547"/>
            <a:ext cx="7776838" cy="5258562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latin typeface="Century Gothic" panose="020B0502020202020204" pitchFamily="34" charset="0"/>
              </a:rPr>
              <a:t>Is there anything you’d like to add about Quality Matters that we haven’t discussed yet?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6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7200" b="1" dirty="0" smtClean="0">
                <a:latin typeface="+mj-lt"/>
              </a:rPr>
              <a:t>Thank you!</a:t>
            </a:r>
            <a:endParaRPr lang="en-US" sz="72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4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Welcome QM enthusiasts!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Today’s Agenda</a:t>
            </a:r>
          </a:p>
          <a:p>
            <a:pPr marL="73152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entury Gothic" panose="020B0502020202020204" pitchFamily="34" charset="0"/>
              </a:rPr>
              <a:t>Snapshots of </a:t>
            </a:r>
            <a:r>
              <a:rPr lang="en-US" sz="2400" dirty="0">
                <a:latin typeface="Century Gothic" panose="020B0502020202020204" pitchFamily="34" charset="0"/>
              </a:rPr>
              <a:t>our </a:t>
            </a:r>
            <a:r>
              <a:rPr lang="en-US" sz="2400" dirty="0" smtClean="0">
                <a:latin typeface="Century Gothic" panose="020B0502020202020204" pitchFamily="34" charset="0"/>
              </a:rPr>
              <a:t>QM past &amp; QM present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73152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entury Gothic" panose="020B0502020202020204" pitchFamily="34" charset="0"/>
              </a:rPr>
              <a:t>Discussion about </a:t>
            </a:r>
            <a:r>
              <a:rPr lang="en-US" sz="2400" dirty="0">
                <a:latin typeface="Century Gothic" panose="020B0502020202020204" pitchFamily="34" charset="0"/>
              </a:rPr>
              <a:t>our </a:t>
            </a:r>
            <a:r>
              <a:rPr lang="en-US" sz="2400" dirty="0" smtClean="0">
                <a:latin typeface="Century Gothic" panose="020B0502020202020204" pitchFamily="34" charset="0"/>
              </a:rPr>
              <a:t>QM future</a:t>
            </a:r>
            <a:endParaRPr lang="en-US" sz="24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305B9-979A-B34D-9344-AC88F91F988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52208580"/>
              </p:ext>
            </p:extLst>
          </p:nvPr>
        </p:nvGraphicFramePr>
        <p:xfrm>
          <a:off x="230819" y="1269505"/>
          <a:ext cx="8726749" cy="5428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3209278" y="887764"/>
            <a:ext cx="2658862" cy="39061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60" b="1" dirty="0">
                <a:solidFill>
                  <a:schemeClr val="tx2">
                    <a:lumMod val="75000"/>
                  </a:schemeClr>
                </a:solidFill>
              </a:rPr>
              <a:t>System</a:t>
            </a:r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160" b="1" dirty="0" smtClean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en-US" sz="216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83656286"/>
              </p:ext>
            </p:extLst>
          </p:nvPr>
        </p:nvGraphicFramePr>
        <p:xfrm>
          <a:off x="88777" y="683582"/>
          <a:ext cx="8966445" cy="608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33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30621712"/>
              </p:ext>
            </p:extLst>
          </p:nvPr>
        </p:nvGraphicFramePr>
        <p:xfrm>
          <a:off x="319596" y="773498"/>
          <a:ext cx="2734321" cy="608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5648984"/>
              </p:ext>
            </p:extLst>
          </p:nvPr>
        </p:nvGraphicFramePr>
        <p:xfrm>
          <a:off x="2876364" y="773498"/>
          <a:ext cx="2867490" cy="608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68331671"/>
              </p:ext>
            </p:extLst>
          </p:nvPr>
        </p:nvGraphicFramePr>
        <p:xfrm>
          <a:off x="5548545" y="792394"/>
          <a:ext cx="2902997" cy="608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454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87518240"/>
              </p:ext>
            </p:extLst>
          </p:nvPr>
        </p:nvGraphicFramePr>
        <p:xfrm>
          <a:off x="250059" y="773498"/>
          <a:ext cx="4039338" cy="608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28910677"/>
              </p:ext>
            </p:extLst>
          </p:nvPr>
        </p:nvGraphicFramePr>
        <p:xfrm>
          <a:off x="4289397" y="773498"/>
          <a:ext cx="4429955" cy="608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-Point Star 5"/>
          <p:cNvSpPr/>
          <p:nvPr/>
        </p:nvSpPr>
        <p:spPr>
          <a:xfrm>
            <a:off x="7799034" y="5184559"/>
            <a:ext cx="603682" cy="559294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5542" y="5353236"/>
            <a:ext cx="38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39</a:t>
            </a:r>
            <a:endParaRPr lang="en-US" sz="1400" dirty="0"/>
          </a:p>
        </p:txBody>
      </p:sp>
      <p:sp>
        <p:nvSpPr>
          <p:cNvPr id="8" name="5-Point Star 7"/>
          <p:cNvSpPr/>
          <p:nvPr/>
        </p:nvSpPr>
        <p:spPr>
          <a:xfrm>
            <a:off x="6457765" y="2584881"/>
            <a:ext cx="603682" cy="559294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48761" y="2753558"/>
            <a:ext cx="38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12" name="5-Point Star 11"/>
          <p:cNvSpPr/>
          <p:nvPr/>
        </p:nvSpPr>
        <p:spPr>
          <a:xfrm>
            <a:off x="6370468" y="1059401"/>
            <a:ext cx="603682" cy="559294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0342" y="1228078"/>
            <a:ext cx="38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182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17582195"/>
              </p:ext>
            </p:extLst>
          </p:nvPr>
        </p:nvGraphicFramePr>
        <p:xfrm>
          <a:off x="523781" y="1441388"/>
          <a:ext cx="7723573" cy="394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62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50416" y="1337547"/>
            <a:ext cx="8025413" cy="5258562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latin typeface="Century Gothic" panose="020B0502020202020204" pitchFamily="34" charset="0"/>
              </a:rPr>
              <a:t>Consider your </a:t>
            </a:r>
            <a:r>
              <a:rPr lang="en-US" sz="2800" b="1" dirty="0">
                <a:latin typeface="Century Gothic" panose="020B0502020202020204" pitchFamily="34" charset="0"/>
              </a:rPr>
              <a:t>personal experience using Quality </a:t>
            </a:r>
            <a:r>
              <a:rPr lang="en-US" sz="2800" b="1" dirty="0" smtClean="0">
                <a:latin typeface="Century Gothic" panose="020B0502020202020204" pitchFamily="34" charset="0"/>
              </a:rPr>
              <a:t>Matters.</a:t>
            </a:r>
            <a:endParaRPr lang="en-US" sz="2800" b="1" dirty="0">
              <a:latin typeface="Century Gothic" panose="020B0502020202020204" pitchFamily="34" charset="0"/>
            </a:endParaRPr>
          </a:p>
          <a:p>
            <a:pPr marL="9144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Century Gothic" panose="020B0502020202020204" pitchFamily="34" charset="0"/>
              </a:rPr>
              <a:t>When you think about Quality Matters, what is the first thing that comes to mind?</a:t>
            </a:r>
          </a:p>
          <a:p>
            <a:pPr marL="9144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Century Gothic" panose="020B0502020202020204" pitchFamily="34" charset="0"/>
              </a:rPr>
              <a:t>What </a:t>
            </a:r>
            <a:r>
              <a:rPr lang="en-US" sz="2400" dirty="0">
                <a:latin typeface="Century Gothic" panose="020B0502020202020204" pitchFamily="34" charset="0"/>
              </a:rPr>
              <a:t>do you like the most about using the Quality Matters </a:t>
            </a:r>
            <a:r>
              <a:rPr lang="en-US" sz="2400" dirty="0" smtClean="0">
                <a:latin typeface="Century Gothic" panose="020B0502020202020204" pitchFamily="34" charset="0"/>
              </a:rPr>
              <a:t>Program?</a:t>
            </a:r>
            <a:r>
              <a:rPr lang="en-US" sz="2400" dirty="0">
                <a:latin typeface="Century Gothic" panose="020B0502020202020204" pitchFamily="34" charset="0"/>
              </a:rPr>
              <a:t> 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9144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entury Gothic" panose="020B0502020202020204" pitchFamily="34" charset="0"/>
              </a:rPr>
              <a:t>What types of campus QM initiatives are you aware of or participating in?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1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50416" y="1337547"/>
            <a:ext cx="8052046" cy="5258562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latin typeface="Century Gothic" panose="020B0502020202020204" pitchFamily="34" charset="0"/>
              </a:rPr>
              <a:t>Reflect on the reputation of the Quality Matters Program on your campus.</a:t>
            </a:r>
          </a:p>
          <a:p>
            <a:pPr marL="73152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entury Gothic" panose="020B0502020202020204" pitchFamily="34" charset="0"/>
              </a:rPr>
              <a:t>When </a:t>
            </a:r>
            <a:r>
              <a:rPr lang="en-US" sz="2400" dirty="0">
                <a:latin typeface="Century Gothic" panose="020B0502020202020204" pitchFamily="34" charset="0"/>
              </a:rPr>
              <a:t>you discuss Quality Matters with</a:t>
            </a:r>
            <a:r>
              <a:rPr lang="en-US" sz="2400" dirty="0">
                <a:latin typeface="Century Gothic" panose="020B0502020202020204" pitchFamily="34" charset="0"/>
              </a:rPr>
              <a:t> others, what do they commonly say</a:t>
            </a:r>
            <a:r>
              <a:rPr lang="en-US" sz="2400" dirty="0">
                <a:latin typeface="Century Gothic" panose="020B0502020202020204" pitchFamily="34" charset="0"/>
              </a:rPr>
              <a:t>? 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</a:p>
          <a:p>
            <a:pPr marL="73152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entury Gothic" panose="020B0502020202020204" pitchFamily="34" charset="0"/>
              </a:rPr>
              <a:t>How </a:t>
            </a:r>
            <a:r>
              <a:rPr lang="en-US" sz="2400" dirty="0">
                <a:latin typeface="Century Gothic" panose="020B0502020202020204" pitchFamily="34" charset="0"/>
              </a:rPr>
              <a:t>do you think QM </a:t>
            </a:r>
            <a:r>
              <a:rPr lang="en-US" sz="2400" dirty="0">
                <a:latin typeface="Century Gothic" panose="020B0502020202020204" pitchFamily="34" charset="0"/>
              </a:rPr>
              <a:t>is perceived on your campus?</a:t>
            </a:r>
            <a:r>
              <a:rPr lang="en-US" sz="2400" dirty="0" smtClean="0"/>
              <a:t> </a:t>
            </a:r>
          </a:p>
          <a:p>
            <a:pPr marL="73152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entury Gothic" panose="020B0502020202020204" pitchFamily="34" charset="0"/>
              </a:rPr>
              <a:t>How is the QM Rubric utilized on your campus?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99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ontent_x0020_Owner xmlns="686bc730-dfb5-4557-ac43-64e2aeb71117">
      <UserInfo>
        <DisplayName/>
        <AccountId xsi:nil="true"/>
        <AccountType/>
      </UserInfo>
    </Content_x0020_Owner>
    <Menu_x0020_Group xmlns="686bc730-dfb5-4557-ac43-64e2aeb71117">Publications &amp; Printing</Menu_x0020_Group>
    <Category xmlns="686bc730-dfb5-4557-ac43-64e2aeb71117">SBCTC Templates</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8C85DF201F3440983A4D20893D1F18" ma:contentTypeVersion="7" ma:contentTypeDescription="Create a new document." ma:contentTypeScope="" ma:versionID="3120e1468ba241be82a9b49d9d617204">
  <xsd:schema xmlns:xsd="http://www.w3.org/2001/XMLSchema" xmlns:p="http://schemas.microsoft.com/office/2006/metadata/properties" xmlns:ns2="686bc730-dfb5-4557-ac43-64e2aeb71117" targetNamespace="http://schemas.microsoft.com/office/2006/metadata/properties" ma:root="true" ma:fieldsID="84243955640b8df314a2bbca307abb85" ns2:_="">
    <xsd:import namespace="686bc730-dfb5-4557-ac43-64e2aeb71117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86bc730-dfb5-4557-ac43-64e2aeb71117" elementFormDefault="qualified">
    <xsd:import namespace="http://schemas.microsoft.com/office/2006/documentManagement/types"/>
    <xsd:element name="Menu_x0020_Group" ma:index="2" nillable="true" ma:displayName="Menu Group" ma:default="Publications &amp; Printing" ma:format="Dropdown" ma:internalName="Menu_x0020_Group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internalName="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5C03CF-82BE-4E90-99F2-C55902929B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C73C7A-C87F-429B-B032-4C55552C8DA0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686bc730-dfb5-4557-ac43-64e2aeb71117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BCE630-32CC-4D05-8290-EA702C63AB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bc730-dfb5-4557-ac43-64e2aeb7111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272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2_Office Theme</vt:lpstr>
      <vt:lpstr>3_Office Theme</vt:lpstr>
      <vt:lpstr>Quality Matters  Regional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Azure Summers Freelance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Azure Summers</dc:creator>
  <cp:lastModifiedBy>Alissa Sells</cp:lastModifiedBy>
  <cp:revision>26</cp:revision>
  <dcterms:created xsi:type="dcterms:W3CDTF">2014-10-22T16:59:43Z</dcterms:created>
  <dcterms:modified xsi:type="dcterms:W3CDTF">2015-04-09T00:19:16Z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0x010100A08C85DF201F3440983A4D20893D1F18</vt:lpwstr>
  </property>
</Properties>
</file>