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694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0" r:id="rId4"/>
    <p:sldId id="261" r:id="rId5"/>
    <p:sldId id="258" r:id="rId6"/>
    <p:sldId id="266" r:id="rId7"/>
    <p:sldId id="267" r:id="rId8"/>
    <p:sldId id="262" r:id="rId9"/>
    <p:sldId id="273" r:id="rId10"/>
    <p:sldId id="268" r:id="rId11"/>
    <p:sldId id="269" r:id="rId12"/>
    <p:sldId id="272" r:id="rId13"/>
    <p:sldId id="274" r:id="rId14"/>
    <p:sldId id="270" r:id="rId15"/>
    <p:sldId id="271" r:id="rId16"/>
    <p:sldId id="275" r:id="rId17"/>
    <p:sldId id="265" r:id="rId18"/>
    <p:sldId id="277" r:id="rId19"/>
    <p:sldId id="290" r:id="rId20"/>
    <p:sldId id="263" r:id="rId21"/>
    <p:sldId id="264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1EFF"/>
    <a:srgbClr val="FFD44F"/>
    <a:srgbClr val="596BC5"/>
    <a:srgbClr val="4F6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3" autoAdjust="0"/>
    <p:restoredTop sz="92141" autoAdjust="0"/>
  </p:normalViewPr>
  <p:slideViewPr>
    <p:cSldViewPr snapToGrid="0" snapToObjects="1">
      <p:cViewPr>
        <p:scale>
          <a:sx n="85" d="100"/>
          <a:sy n="85" d="100"/>
        </p:scale>
        <p:origin x="-10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B2ED-BFA7-B540-8A69-638D81F5C008}" type="datetimeFigureOut">
              <a:rPr lang="en-US" smtClean="0"/>
              <a:t>10/5/14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F4338-32D1-A044-8140-FB958C999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75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969CB-4820-4F43-BA6F-2DDB855B1BB3}" type="datetimeFigureOut">
              <a:rPr lang="en-US" smtClean="0"/>
              <a:t>10/5/14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423A4-6815-D04C-903A-4CB4CEEC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251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Representatives of all these programs except WGU</a:t>
            </a:r>
            <a:r>
              <a:rPr lang="en-US" baseline="0" dirty="0" smtClean="0"/>
              <a:t> participated in the QM Study Group on Competency Based Learning.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8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40827" y="304528"/>
            <a:ext cx="7158037" cy="725261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Interior Slide Blue Headline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323975"/>
            <a:ext cx="8335963" cy="4246563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800"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3pPr>
          </a:lstStyle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dirty="0" smtClean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363999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323975"/>
            <a:ext cx="8335963" cy="4246563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800"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3pPr>
          </a:lstStyle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dirty="0" smtClean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40827" y="304528"/>
            <a:ext cx="7158037" cy="725261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Interior Slide Blue Headline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234951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M_PP_Templat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5642" y="613228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>
                <a:solidFill>
                  <a:schemeClr val="bg1"/>
                </a:solidFill>
              </a:rPr>
              <a:t>©</a:t>
            </a:r>
            <a:r>
              <a:rPr lang="en-US" sz="1500" smtClean="0">
                <a:solidFill>
                  <a:schemeClr val="bg1"/>
                </a:solidFill>
              </a:rPr>
              <a:t>2014 </a:t>
            </a:r>
            <a:r>
              <a:rPr lang="en-US" sz="1500" dirty="0" err="1" smtClean="0">
                <a:solidFill>
                  <a:schemeClr val="bg1"/>
                </a:solidFill>
              </a:rPr>
              <a:t>MarylandOnline</a:t>
            </a:r>
            <a:r>
              <a:rPr lang="en-US" sz="1500" dirty="0" smtClean="0">
                <a:solidFill>
                  <a:schemeClr val="bg1"/>
                </a:solidFill>
              </a:rPr>
              <a:t>., Inc.</a:t>
            </a:r>
            <a:endParaRPr lang="en-US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2875642" y="613228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>
                <a:solidFill>
                  <a:schemeClr val="bg1"/>
                </a:solidFill>
              </a:rPr>
              <a:t>©</a:t>
            </a:r>
            <a:r>
              <a:rPr lang="en-US" sz="1500" smtClean="0">
                <a:solidFill>
                  <a:schemeClr val="bg1"/>
                </a:solidFill>
              </a:rPr>
              <a:t>2014 </a:t>
            </a:r>
            <a:r>
              <a:rPr lang="en-US" sz="1500" dirty="0" err="1" smtClean="0">
                <a:solidFill>
                  <a:schemeClr val="bg1"/>
                </a:solidFill>
              </a:rPr>
              <a:t>MarylandOnline</a:t>
            </a:r>
            <a:r>
              <a:rPr lang="en-US" sz="1500" dirty="0" smtClean="0">
                <a:solidFill>
                  <a:schemeClr val="bg1"/>
                </a:solidFill>
              </a:rPr>
              <a:t>., Inc.</a:t>
            </a:r>
            <a:endParaRPr lang="en-US" sz="15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875642" y="613228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>
                <a:solidFill>
                  <a:schemeClr val="bg1"/>
                </a:solidFill>
              </a:rPr>
              <a:t>©2014 </a:t>
            </a:r>
            <a:r>
              <a:rPr lang="en-US" sz="1500" dirty="0" err="1" smtClean="0">
                <a:solidFill>
                  <a:schemeClr val="bg1"/>
                </a:solidFill>
              </a:rPr>
              <a:t>MarylandOnline</a:t>
            </a:r>
            <a:r>
              <a:rPr lang="en-US" sz="1500" dirty="0" smtClean="0">
                <a:solidFill>
                  <a:schemeClr val="bg1"/>
                </a:solidFill>
              </a:rPr>
              <a:t>., Inc.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049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M_PP_Templat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600" baseline="30000" dirty="0" smtClean="0">
                <a:solidFill>
                  <a:schemeClr val="tx1"/>
                </a:solidFill>
              </a:rPr>
              <a:t>A short description or subtitle to</a:t>
            </a:r>
            <a:br>
              <a:rPr lang="en-US" sz="4600" baseline="30000" dirty="0" smtClean="0">
                <a:solidFill>
                  <a:schemeClr val="tx1"/>
                </a:solidFill>
              </a:rPr>
            </a:br>
            <a:r>
              <a:rPr lang="en-US" sz="4600" baseline="30000" dirty="0" smtClean="0">
                <a:solidFill>
                  <a:schemeClr val="tx1"/>
                </a:solidFill>
              </a:rPr>
              <a:t>introduce an entire segment of slides. This can be three to four lines long. </a:t>
            </a:r>
            <a:endParaRPr lang="en-US" sz="4600" baseline="30000" dirty="0">
              <a:solidFill>
                <a:schemeClr val="tx1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15376"/>
            <a:ext cx="7772400" cy="187270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400" baseline="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This is the Title Slide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198060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begin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M_PP_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5079774"/>
            <a:ext cx="8315325" cy="789441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FFD44F"/>
                </a:solidFill>
              </a:defRPr>
            </a:lvl1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0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600" baseline="30000" dirty="0" smtClean="0">
                <a:solidFill>
                  <a:schemeClr val="tx1"/>
                </a:solidFill>
              </a:rPr>
              <a:t>A short description or subtitle to</a:t>
            </a:r>
            <a:br>
              <a:rPr lang="en-US" sz="4600" baseline="30000" dirty="0" smtClean="0">
                <a:solidFill>
                  <a:schemeClr val="tx1"/>
                </a:solidFill>
              </a:rPr>
            </a:br>
            <a:r>
              <a:rPr lang="en-US" sz="4600" baseline="30000" dirty="0" smtClean="0">
                <a:solidFill>
                  <a:schemeClr val="tx1"/>
                </a:solidFill>
              </a:rPr>
              <a:t>introduce an entire segment of slides. This can be three to four lines long. </a:t>
            </a:r>
            <a:endParaRPr lang="en-US" sz="4600" baseline="30000" dirty="0">
              <a:solidFill>
                <a:schemeClr val="tx1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15376"/>
            <a:ext cx="7772400" cy="187270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400" baseline="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This is the Title Slide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410392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M_PP_Template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QM_PP_Template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613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19632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6" r:id="rId4"/>
    <p:sldLayoutId id="2147483688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rgbClr val="596BC5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M_PP_Templa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297040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QM Tackles Competency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0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smtClean="0"/>
              <a:t>What is a Competency-Based Program?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4500" y="1361161"/>
            <a:ext cx="8335963" cy="504312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An academic degree program in which learners accumulate a series of </a:t>
            </a:r>
            <a:r>
              <a:rPr lang="en-US" sz="2400" dirty="0" smtClean="0"/>
              <a:t>competencies, </a:t>
            </a:r>
            <a:r>
              <a:rPr lang="en-US" sz="2400" dirty="0"/>
              <a:t>proceeding at their own pace rather than through successful completion of scheduled courses and accumulation of credit </a:t>
            </a:r>
            <a:r>
              <a:rPr lang="en-US" sz="2400" dirty="0" smtClean="0"/>
              <a:t>hours</a:t>
            </a:r>
            <a:br>
              <a:rPr lang="en-US" sz="2400" dirty="0" smtClean="0"/>
            </a:br>
            <a:r>
              <a:rPr lang="en-US" sz="2400" dirty="0" smtClean="0"/>
              <a:t> 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competencies may be linked to individual courses, or they may be decoupled from courses or other structured learning </a:t>
            </a:r>
            <a:r>
              <a:rPr lang="en-US" sz="2400" dirty="0" smtClean="0"/>
              <a:t>experiences </a:t>
            </a:r>
            <a:br>
              <a:rPr lang="en-US" sz="2400" dirty="0" smtClean="0"/>
            </a:b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L</a:t>
            </a:r>
            <a:r>
              <a:rPr lang="en-US" sz="2400" dirty="0" smtClean="0"/>
              <a:t>earners </a:t>
            </a:r>
            <a:r>
              <a:rPr lang="en-US" sz="2400" dirty="0"/>
              <a:t>may prepare for assessment of their competencies by any method they choose, including through prior experience, self-study, credit and non-credit course work, etc.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605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smtClean="0"/>
              <a:t>What is a Competency-Based Course?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4500" y="1323975"/>
            <a:ext cx="8335963" cy="504312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A course whose purpose is to prepare the learner to demonstrate a number of specific </a:t>
            </a:r>
            <a:r>
              <a:rPr lang="en-US" sz="2400" dirty="0" smtClean="0"/>
              <a:t>competencies </a:t>
            </a:r>
            <a:br>
              <a:rPr lang="en-US" sz="2400" dirty="0" smtClean="0"/>
            </a:br>
            <a:r>
              <a:rPr lang="en-US" sz="2400" dirty="0" smtClean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course may be structured like a traditional online course, but it allows learners to move ahead at their own pace, typically to accelerate </a:t>
            </a:r>
            <a:r>
              <a:rPr lang="en-US" sz="2400" dirty="0" smtClean="0"/>
              <a:t>completion </a:t>
            </a:r>
            <a:br>
              <a:rPr lang="en-US" sz="2400" dirty="0" smtClean="0"/>
            </a:b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Or it </a:t>
            </a:r>
            <a:r>
              <a:rPr lang="en-US" sz="2400" dirty="0"/>
              <a:t>may consist of disaggregated content, activities, and independent competency </a:t>
            </a:r>
            <a:r>
              <a:rPr lang="en-US" sz="2400" dirty="0" smtClean="0"/>
              <a:t>assessments</a:t>
            </a:r>
            <a:endParaRPr lang="en-US" sz="2400" dirty="0"/>
          </a:p>
          <a:p>
            <a:pPr marL="457200" indent="-4572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40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40827" y="585723"/>
            <a:ext cx="7158037" cy="725261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Are QM Course Design Standards</a:t>
            </a:r>
            <a:r>
              <a:rPr lang="en-US" dirty="0"/>
              <a:t> </a:t>
            </a:r>
            <a:r>
              <a:rPr lang="en-US" dirty="0" smtClean="0"/>
              <a:t>and </a:t>
            </a:r>
          </a:p>
          <a:p>
            <a:pPr algn="ctr"/>
            <a:r>
              <a:rPr lang="en-US" dirty="0" smtClean="0"/>
              <a:t>Principles Relevant to CBL? – Yes if…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4500" y="1814877"/>
            <a:ext cx="8335963" cy="504312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Structured online courses are offered to CBL learners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If competencies are defined as measurable </a:t>
            </a:r>
          </a:p>
          <a:p>
            <a:r>
              <a:rPr lang="en-US" sz="3600" dirty="0" smtClean="0">
                <a:solidFill>
                  <a:srgbClr val="3366FF"/>
                </a:solidFill>
              </a:rPr>
              <a:t>But many standards are affected:</a:t>
            </a:r>
            <a:endParaRPr lang="en-US" sz="36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instructor role is unbundled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Courses are self-paced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Students tend to work independently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Testing is even more critical in absence of grades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6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The Unbundled Professor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4500" y="1323975"/>
            <a:ext cx="8335963" cy="504312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Traditional instructors plays many roles:</a:t>
            </a:r>
          </a:p>
          <a:p>
            <a:pPr marL="1200150" lvl="1" indent="-457200">
              <a:buFont typeface="Arial"/>
              <a:buChar char="•"/>
            </a:pPr>
            <a:r>
              <a:rPr lang="en-US" sz="2400" dirty="0" smtClean="0"/>
              <a:t>Subject Matter Expert</a:t>
            </a:r>
          </a:p>
          <a:p>
            <a:pPr marL="1200150" lvl="1" indent="-457200">
              <a:buFont typeface="Arial"/>
              <a:buChar char="•"/>
            </a:pPr>
            <a:r>
              <a:rPr lang="en-US" sz="2400" dirty="0" smtClean="0"/>
              <a:t>Facilitator</a:t>
            </a:r>
          </a:p>
          <a:p>
            <a:pPr marL="1200150" lvl="1" indent="-457200">
              <a:buFont typeface="Arial"/>
              <a:buChar char="•"/>
            </a:pPr>
            <a:r>
              <a:rPr lang="en-US" sz="2400" dirty="0" smtClean="0"/>
              <a:t>Coach</a:t>
            </a:r>
          </a:p>
          <a:p>
            <a:pPr marL="1200150" lvl="1" indent="-457200">
              <a:buFont typeface="Arial"/>
              <a:buChar char="•"/>
            </a:pPr>
            <a:r>
              <a:rPr lang="en-US" sz="2400" dirty="0" smtClean="0"/>
              <a:t>Mentor</a:t>
            </a:r>
          </a:p>
          <a:p>
            <a:pPr marL="1200150" lvl="1" indent="-457200">
              <a:buFont typeface="Arial"/>
              <a:buChar char="•"/>
            </a:pPr>
            <a:r>
              <a:rPr lang="en-US" sz="2400" dirty="0" smtClean="0"/>
              <a:t>Tutor</a:t>
            </a:r>
          </a:p>
          <a:p>
            <a:pPr marL="1200150" lvl="1" indent="-457200">
              <a:buFont typeface="Arial"/>
              <a:buChar char="•"/>
            </a:pPr>
            <a:r>
              <a:rPr lang="en-US" sz="2400" dirty="0" smtClean="0"/>
              <a:t>Adviser</a:t>
            </a:r>
          </a:p>
          <a:p>
            <a:pPr marL="1200150" lvl="1" indent="-457200">
              <a:buFont typeface="Arial"/>
              <a:buChar char="•"/>
            </a:pPr>
            <a:r>
              <a:rPr lang="en-US" sz="2400" dirty="0" smtClean="0"/>
              <a:t>Assessor</a:t>
            </a:r>
          </a:p>
          <a:p>
            <a:pPr marL="457200" indent="-457200">
              <a:buFont typeface="Arial"/>
              <a:buChar char="•"/>
            </a:pPr>
            <a:r>
              <a:rPr lang="en-US" sz="2500" dirty="0" smtClean="0"/>
              <a:t>These roles are handled by different individuals in CBL</a:t>
            </a:r>
          </a:p>
        </p:txBody>
      </p:sp>
    </p:spTree>
    <p:extLst>
      <p:ext uri="{BB962C8B-B14F-4D97-AF65-F5344CB8AC3E}">
        <p14:creationId xmlns:p14="http://schemas.microsoft.com/office/powerpoint/2010/main" val="326666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smtClean="0"/>
              <a:t>Separating Assessment from Instruction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4500" y="1323975"/>
            <a:ext cx="8335963" cy="504312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Traditional higher education untroubled by letting the instructor judge whether students have learned</a:t>
            </a:r>
          </a:p>
          <a:p>
            <a:pPr marL="1200150" lvl="1" indent="-457200">
              <a:buFont typeface="Arial"/>
              <a:buChar char="•"/>
            </a:pPr>
            <a:r>
              <a:rPr lang="en-US" sz="2300" dirty="0" smtClean="0"/>
              <a:t>Is this a conflict of interest?</a:t>
            </a:r>
          </a:p>
          <a:p>
            <a:pPr marL="1200150" lvl="1" indent="-457200">
              <a:buFont typeface="Arial"/>
              <a:buChar char="•"/>
            </a:pPr>
            <a:r>
              <a:rPr lang="en-US" sz="2300" dirty="0" smtClean="0"/>
              <a:t>May be mitigated by standardized and comprehensive exams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In CBL, assessment of competencies is typically handled by different staff – often in completely separate units</a:t>
            </a:r>
          </a:p>
          <a:p>
            <a:pPr marL="1200150" lvl="1" indent="-457200">
              <a:buFont typeface="Arial"/>
              <a:buChar char="•"/>
            </a:pPr>
            <a:r>
              <a:rPr lang="en-US" sz="2300" dirty="0" smtClean="0"/>
              <a:t>Greater objectivity and credibility in absence of grades</a:t>
            </a:r>
          </a:p>
          <a:p>
            <a:pPr marL="1200150" lvl="1" indent="-457200">
              <a:buFont typeface="Arial"/>
              <a:buChar char="•"/>
            </a:pPr>
            <a:r>
              <a:rPr lang="en-US" sz="2300" dirty="0"/>
              <a:t>F</a:t>
            </a:r>
            <a:r>
              <a:rPr lang="en-US" sz="2300" dirty="0" smtClean="0"/>
              <a:t>ocus on the competencies rather than course content</a:t>
            </a:r>
          </a:p>
          <a:p>
            <a:pPr marL="1200150" lvl="1" indent="-457200">
              <a:buFont typeface="Arial"/>
              <a:buChar char="•"/>
            </a:pPr>
            <a:r>
              <a:rPr lang="en-US" sz="2300" dirty="0" smtClean="0"/>
              <a:t>Necessary for </a:t>
            </a:r>
            <a:r>
              <a:rPr lang="en-US" sz="2300" dirty="0" smtClean="0">
                <a:solidFill>
                  <a:srgbClr val="FF0000"/>
                </a:solidFill>
              </a:rPr>
              <a:t>Direct Assessment</a:t>
            </a:r>
            <a:endParaRPr lang="en-US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9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40827" y="598714"/>
            <a:ext cx="7158037" cy="725261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The Challenge of Learner Engagement in CBL Courses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4500" y="1682563"/>
            <a:ext cx="8335963" cy="504312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Factors limiting learner engagement</a:t>
            </a:r>
          </a:p>
          <a:p>
            <a:pPr marL="1200150" lvl="1" indent="-457200">
              <a:buFont typeface="Arial"/>
              <a:buChar char="•"/>
            </a:pPr>
            <a:r>
              <a:rPr lang="en-US" sz="2300" dirty="0" smtClean="0"/>
              <a:t>Learners work at their own pace</a:t>
            </a:r>
          </a:p>
          <a:p>
            <a:pPr marL="1200150" lvl="1" indent="-457200">
              <a:buFont typeface="Arial"/>
              <a:buChar char="•"/>
            </a:pPr>
            <a:r>
              <a:rPr lang="en-US" sz="2300" dirty="0" smtClean="0"/>
              <a:t>Learner-to-Learner communication is limited or absent</a:t>
            </a:r>
          </a:p>
          <a:p>
            <a:pPr marL="1828800" lvl="3" indent="-457200">
              <a:buFont typeface="Arial"/>
              <a:buChar char="•"/>
            </a:pPr>
            <a:r>
              <a:rPr lang="en-US" dirty="0" smtClean="0"/>
              <a:t>May be reintroduced in program-wide forums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Mitigating influences</a:t>
            </a:r>
          </a:p>
          <a:p>
            <a:pPr marL="1200150" lvl="1" indent="-457200">
              <a:buFont typeface="Arial"/>
              <a:buChar char="•"/>
            </a:pPr>
            <a:r>
              <a:rPr lang="en-US" sz="2300" dirty="0" smtClean="0"/>
              <a:t>Highly motivated students</a:t>
            </a:r>
          </a:p>
          <a:p>
            <a:pPr marL="1200150" lvl="1" indent="-457200">
              <a:buFont typeface="Arial"/>
              <a:buChar char="•"/>
            </a:pPr>
            <a:r>
              <a:rPr lang="en-US" sz="2300" dirty="0" smtClean="0"/>
              <a:t>Contact with a support team – coaches, mentors, etc.</a:t>
            </a:r>
          </a:p>
          <a:p>
            <a:pPr marL="1200150" lvl="1" indent="-457200">
              <a:buFont typeface="Arial"/>
              <a:buChar char="•"/>
            </a:pPr>
            <a:r>
              <a:rPr lang="en-US" sz="2300" dirty="0" smtClean="0"/>
              <a:t>Frequent evidence of progress through accumulation of competencies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32260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it, and how will it impact CBL?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“Direct Assessment”</a:t>
            </a:r>
          </a:p>
          <a:p>
            <a:r>
              <a:rPr lang="en-US" sz="4000" dirty="0" smtClean="0"/>
              <a:t>The Next Stage in </a:t>
            </a:r>
          </a:p>
          <a:p>
            <a:r>
              <a:rPr lang="en-US" sz="4000" dirty="0" smtClean="0"/>
              <a:t>Competency-Based Learning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882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smtClean="0"/>
              <a:t>Federal Definition </a:t>
            </a:r>
            <a:r>
              <a:rPr lang="en-US" dirty="0" smtClean="0"/>
              <a:t>of Direct Assessment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16000" y="1159622"/>
            <a:ext cx="7425765" cy="5043123"/>
          </a:xfrm>
        </p:spPr>
        <p:txBody>
          <a:bodyPr>
            <a:normAutofit lnSpcReduction="10000"/>
          </a:bodyPr>
          <a:lstStyle/>
          <a:p>
            <a:r>
              <a:rPr lang="en-US" sz="2400" i="1" dirty="0" smtClean="0"/>
              <a:t>A </a:t>
            </a:r>
            <a:r>
              <a:rPr lang="en-US" sz="2400" b="1" i="1" dirty="0"/>
              <a:t>direct assessment</a:t>
            </a:r>
            <a:r>
              <a:rPr lang="en-US" sz="2400" i="1" dirty="0"/>
              <a:t> program is an instructional program that, in lieu of credit hours or clock hours as a measure of student learning, utilizes </a:t>
            </a:r>
            <a:r>
              <a:rPr lang="en-US" sz="2400" b="1" i="1" dirty="0"/>
              <a:t>direct assessment</a:t>
            </a:r>
            <a:r>
              <a:rPr lang="en-US" sz="2400" i="1" dirty="0"/>
              <a:t> of student learning, or recognizes the </a:t>
            </a:r>
            <a:r>
              <a:rPr lang="en-US" sz="2400" b="1" i="1" dirty="0"/>
              <a:t>direct assessment</a:t>
            </a:r>
            <a:r>
              <a:rPr lang="en-US" sz="2400" i="1" dirty="0"/>
              <a:t> of student learning by others</a:t>
            </a:r>
            <a:r>
              <a:rPr lang="en-US" sz="2400" i="1" dirty="0" smtClean="0"/>
              <a:t>. </a:t>
            </a:r>
            <a:r>
              <a:rPr lang="en-US" sz="2400" dirty="0" smtClean="0"/>
              <a:t>(Department of Education)</a:t>
            </a:r>
            <a:br>
              <a:rPr lang="en-US" sz="2400" dirty="0" smtClean="0"/>
            </a:b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DOE is allowing a limited number of Direct Assessment Programs with regional accreditation to offer learners financial aid not based on credit hours.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Mapping back to credit hours is </a:t>
            </a:r>
            <a:r>
              <a:rPr lang="en-US" sz="2400" u="sng" dirty="0" smtClean="0"/>
              <a:t>not</a:t>
            </a:r>
            <a:r>
              <a:rPr lang="en-US" sz="2400" dirty="0" smtClean="0"/>
              <a:t> expected for learners to qualify.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But the institution must establish a plausible equivalency to credit hours in seeking initial program approval.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331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44500" y="2160682"/>
            <a:ext cx="8335963" cy="406979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/>
              <a:t>How far should a Competency-Based program go in mapping competencies back to credit hours?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What kind of transcript qualifies as a “Direct Assessment” transcript?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How should progress equivalent to full-time enrollment be determined in a Direct Assessment Program?</a:t>
            </a:r>
          </a:p>
          <a:p>
            <a:endParaRPr lang="en-US" sz="2400" dirty="0" smtClean="0"/>
          </a:p>
          <a:p>
            <a:r>
              <a:rPr lang="en-US" sz="2400" dirty="0" smtClean="0"/>
              <a:t>Without clear answers, DOE is having a dampening effect on development of Direct Assessment Programs.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40827" y="831511"/>
            <a:ext cx="7158037" cy="72526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But…DOE Approvals &amp; Denials of </a:t>
            </a:r>
          </a:p>
          <a:p>
            <a:pPr algn="ctr"/>
            <a:r>
              <a:rPr lang="en-US" sz="3200" dirty="0" smtClean="0"/>
              <a:t>Direct Assessment Program Applications  </a:t>
            </a:r>
          </a:p>
          <a:p>
            <a:pPr algn="ctr"/>
            <a:r>
              <a:rPr lang="en-US" sz="3200" dirty="0" smtClean="0"/>
              <a:t>Are Causing Confusion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4955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Your Comments &amp; Questions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7411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419139"/>
            <a:ext cx="6400800" cy="28710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Incorporation of CBL in the Higher Education Rubric and ongoing investigation of Direct Assessment</a:t>
            </a:r>
          </a:p>
          <a:p>
            <a:endParaRPr lang="en-US" sz="2400" dirty="0" smtClean="0"/>
          </a:p>
          <a:p>
            <a:r>
              <a:rPr lang="en-US" sz="2400" dirty="0" smtClean="0"/>
              <a:t>Ron Legon, Exec. Director, QM</a:t>
            </a:r>
          </a:p>
          <a:p>
            <a:r>
              <a:rPr lang="en-US" sz="2400" dirty="0" smtClean="0"/>
              <a:t>Nick White, </a:t>
            </a:r>
            <a:r>
              <a:rPr lang="en-US" sz="2400" dirty="0" err="1" smtClean="0"/>
              <a:t>Capella</a:t>
            </a:r>
            <a:r>
              <a:rPr lang="en-US" sz="2400" dirty="0" smtClean="0"/>
              <a:t> University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546435"/>
            <a:ext cx="7772400" cy="1872704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QM Tackles </a:t>
            </a:r>
          </a:p>
          <a:p>
            <a:r>
              <a:rPr lang="en-US" sz="4000" dirty="0" smtClean="0"/>
              <a:t>Competency-Based Learning </a:t>
            </a:r>
          </a:p>
          <a:p>
            <a:r>
              <a:rPr lang="en-US" sz="4000" dirty="0" smtClean="0"/>
              <a:t>and Direct Assessment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883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Thank You!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9151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35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Recent issues and trends in higher education generate renewed interest in CBL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Competency-Based Learning </a:t>
            </a:r>
          </a:p>
          <a:p>
            <a:r>
              <a:rPr lang="en-US" sz="4000" dirty="0" smtClean="0"/>
              <a:t>Takes Center Stage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826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40827" y="454932"/>
            <a:ext cx="7158037" cy="116608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Rising Interest in </a:t>
            </a:r>
          </a:p>
          <a:p>
            <a:pPr algn="ctr"/>
            <a:r>
              <a:rPr lang="en-US" dirty="0" smtClean="0"/>
              <a:t>Competency-Based Learning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4500" y="1814877"/>
            <a:ext cx="8335963" cy="441852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Workforce issues</a:t>
            </a:r>
          </a:p>
          <a:p>
            <a:pPr marL="1085850" lvl="1" indent="-342900">
              <a:buFont typeface="Arial"/>
              <a:buChar char="•"/>
            </a:pPr>
            <a:r>
              <a:rPr lang="en-US" sz="2300" dirty="0" smtClean="0"/>
              <a:t>U.S. needs to produce more workers with 21</a:t>
            </a:r>
            <a:r>
              <a:rPr lang="en-US" sz="2300" baseline="30000" dirty="0" smtClean="0"/>
              <a:t>st</a:t>
            </a:r>
            <a:r>
              <a:rPr lang="en-US" sz="2300" dirty="0" smtClean="0"/>
              <a:t> century skills</a:t>
            </a:r>
          </a:p>
          <a:p>
            <a:pPr marL="1085850" lvl="1" indent="-342900">
              <a:buFont typeface="Arial"/>
              <a:buChar char="•"/>
            </a:pPr>
            <a:r>
              <a:rPr lang="en-US" sz="2300" dirty="0" smtClean="0"/>
              <a:t>Too few graduates ready to be productive in the workplace</a:t>
            </a:r>
          </a:p>
          <a:p>
            <a:pPr marL="1085850" lvl="1" indent="-342900">
              <a:buFont typeface="Arial"/>
              <a:buChar char="•"/>
            </a:pPr>
            <a:r>
              <a:rPr lang="en-US" sz="2300" dirty="0" smtClean="0"/>
              <a:t>Learners focus on passing tests, rather than applying knowledge to practical tasks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Cost issues</a:t>
            </a:r>
          </a:p>
          <a:p>
            <a:pPr marL="1085850" lvl="1" indent="-342900">
              <a:buFont typeface="Arial"/>
              <a:buChar char="•"/>
            </a:pPr>
            <a:r>
              <a:rPr lang="en-US" sz="2300" dirty="0" smtClean="0"/>
              <a:t>4-year degree (6-7 years in practice) takes too long</a:t>
            </a:r>
          </a:p>
          <a:p>
            <a:pPr marL="1085850" lvl="1" indent="-342900">
              <a:buFont typeface="Arial"/>
              <a:buChar char="•"/>
            </a:pPr>
            <a:r>
              <a:rPr lang="en-US" sz="2300" dirty="0" smtClean="0"/>
              <a:t>Seat time is not an adequate surrogate for learning</a:t>
            </a:r>
          </a:p>
          <a:p>
            <a:pPr marL="1085850" lvl="1" indent="-342900">
              <a:buFont typeface="Arial"/>
              <a:buChar char="•"/>
            </a:pPr>
            <a:r>
              <a:rPr lang="en-US" sz="2300" dirty="0" smtClean="0"/>
              <a:t>Knowledge acquired outside the classroom isn’t valued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Is Competency-Based Education the answer?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459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Competency-Based Programs Are </a:t>
            </a:r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N</a:t>
            </a:r>
            <a:r>
              <a:rPr lang="en-US" dirty="0" smtClean="0"/>
              <a:t>ew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27" y="1259903"/>
            <a:ext cx="2032000" cy="203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273" y="2259933"/>
            <a:ext cx="1218707" cy="20639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4947" y="1453633"/>
            <a:ext cx="1345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DePaul</a:t>
            </a:r>
          </a:p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University</a:t>
            </a:r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854" y="4360589"/>
            <a:ext cx="4964273" cy="866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7049" y="3652703"/>
            <a:ext cx="1467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660066"/>
                </a:solidFill>
              </a:rPr>
              <a:t>Capella</a:t>
            </a:r>
            <a:endParaRPr lang="en-US" sz="2000" b="1" dirty="0" smtClean="0">
              <a:solidFill>
                <a:srgbClr val="660066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660066"/>
                </a:solidFill>
              </a:rPr>
              <a:t>University</a:t>
            </a:r>
            <a:endParaRPr lang="en-US" sz="2000" b="1" dirty="0">
              <a:solidFill>
                <a:srgbClr val="66006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821E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439158" y="1453633"/>
            <a:ext cx="3175000" cy="1397000"/>
          </a:xfrm>
          <a:prstGeom prst="rect">
            <a:avLst/>
          </a:prstGeom>
          <a:ln>
            <a:solidFill>
              <a:srgbClr val="660066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9158" y="3291903"/>
            <a:ext cx="2748253" cy="11986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4947" y="4959958"/>
            <a:ext cx="2705439" cy="9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1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40827" y="667158"/>
            <a:ext cx="7158037" cy="725261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Momentum Building to Expand</a:t>
            </a:r>
          </a:p>
          <a:p>
            <a:pPr algn="ctr"/>
            <a:r>
              <a:rPr lang="en-US" dirty="0" smtClean="0"/>
              <a:t>Competency Based Learning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83800" y="1888405"/>
            <a:ext cx="8815064" cy="4629097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DOE Guidelines for Direct Assessment Programs – 3 approved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Lumina Foundation – Competency-Based Education Network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Council for Adult &amp; Experiential Learning – CBE JumpStart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Highly Visible New Entries</a:t>
            </a:r>
          </a:p>
          <a:p>
            <a:pPr marL="1200150" lvl="1" indent="-457200">
              <a:buFont typeface="Arial"/>
              <a:buChar char="•"/>
            </a:pPr>
            <a:r>
              <a:rPr lang="en-US" sz="2300" dirty="0" smtClean="0"/>
              <a:t>SNHU – College for America</a:t>
            </a:r>
          </a:p>
          <a:p>
            <a:pPr marL="1200150" lvl="1" indent="-457200">
              <a:buFont typeface="Arial"/>
              <a:buChar char="•"/>
            </a:pPr>
            <a:r>
              <a:rPr lang="en-US" sz="2300" dirty="0" smtClean="0"/>
              <a:t>U. of Wisconsin System – UW Flexible Option</a:t>
            </a:r>
          </a:p>
          <a:p>
            <a:pPr marL="1200150" lvl="1" indent="-457200">
              <a:buFont typeface="Arial"/>
              <a:buChar char="•"/>
            </a:pPr>
            <a:r>
              <a:rPr lang="en-US" sz="2300" dirty="0" smtClean="0"/>
              <a:t>Northern Arizona University – Personalized Learning Program</a:t>
            </a:r>
          </a:p>
          <a:p>
            <a:pPr marL="1200150" lvl="1" indent="-457200">
              <a:buFont typeface="Arial"/>
              <a:buChar char="•"/>
            </a:pPr>
            <a:r>
              <a:rPr lang="en-US" sz="2300" dirty="0" smtClean="0"/>
              <a:t>Kentucky Community &amp; Technical College System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Hundreds of Institutions will follow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653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how do these differences affect online courses designed to support CBL?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is Competency-Based Learning Different?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216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smtClean="0"/>
              <a:t>What is Competency-Based Learning?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4500" y="1323975"/>
            <a:ext cx="8335963" cy="504312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A particular approach </a:t>
            </a:r>
            <a:r>
              <a:rPr lang="en-US" sz="2400" dirty="0" smtClean="0"/>
              <a:t>to education </a:t>
            </a:r>
            <a:r>
              <a:rPr lang="en-US" sz="2400" dirty="0"/>
              <a:t>that emphasizes mastery of knowledge and skills regardless of the amount of time required and the method chosen to achieve </a:t>
            </a:r>
            <a:r>
              <a:rPr lang="en-US" sz="2400" dirty="0" smtClean="0"/>
              <a:t>mastery</a:t>
            </a:r>
            <a:br>
              <a:rPr lang="en-US" sz="2400" dirty="0" smtClean="0"/>
            </a:br>
            <a:r>
              <a:rPr lang="en-US" sz="2400" dirty="0" smtClean="0"/>
              <a:t> 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haracterized </a:t>
            </a:r>
            <a:r>
              <a:rPr lang="en-US" sz="2400" dirty="0"/>
              <a:t>by assessment of competencies rather than course completion </a:t>
            </a:r>
            <a:r>
              <a:rPr lang="en-US" sz="2400" dirty="0" smtClean="0"/>
              <a:t>to measure </a:t>
            </a:r>
            <a:r>
              <a:rPr lang="en-US" sz="2400" dirty="0"/>
              <a:t>academic </a:t>
            </a:r>
            <a:r>
              <a:rPr lang="en-US" sz="2400" dirty="0" smtClean="0"/>
              <a:t>progress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ssessment may be </a:t>
            </a:r>
            <a:r>
              <a:rPr lang="en-US" sz="2400" dirty="0"/>
              <a:t>completely separated from courses and formal </a:t>
            </a:r>
            <a:r>
              <a:rPr lang="en-US" sz="2400" dirty="0" smtClean="0"/>
              <a:t>study</a:t>
            </a:r>
            <a:br>
              <a:rPr lang="en-US" sz="2400" dirty="0" smtClean="0"/>
            </a:br>
            <a:r>
              <a:rPr lang="en-US" sz="2400" dirty="0" smtClean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n </a:t>
            </a:r>
            <a:r>
              <a:rPr lang="en-US" sz="2400" dirty="0"/>
              <a:t>inventory of competencies attained may substitute for traditional grades and credit </a:t>
            </a:r>
            <a:r>
              <a:rPr lang="en-US" sz="2400" dirty="0" smtClean="0"/>
              <a:t>hours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369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Competency?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4500" y="1323975"/>
            <a:ext cx="8335963" cy="504312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demonstrated mastery of a particular set of knowledge and/or </a:t>
            </a:r>
            <a:r>
              <a:rPr lang="en-US" sz="2400" dirty="0" smtClean="0"/>
              <a:t>skills  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May be job</a:t>
            </a:r>
            <a:r>
              <a:rPr lang="en-US" sz="2400" dirty="0"/>
              <a:t>-</a:t>
            </a:r>
            <a:r>
              <a:rPr lang="en-US" sz="2400" dirty="0" smtClean="0"/>
              <a:t>related, but </a:t>
            </a:r>
            <a:r>
              <a:rPr lang="en-US" sz="2400" u="sng" dirty="0"/>
              <a:t>any</a:t>
            </a:r>
            <a:r>
              <a:rPr lang="en-US" sz="2400" dirty="0"/>
              <a:t> subject can be redefined in terms of </a:t>
            </a:r>
            <a:r>
              <a:rPr lang="en-US" sz="2400" dirty="0" smtClean="0"/>
              <a:t>competencies </a:t>
            </a:r>
          </a:p>
          <a:p>
            <a:r>
              <a:rPr lang="en-US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ay </a:t>
            </a:r>
            <a:r>
              <a:rPr lang="en-US" sz="2400" dirty="0"/>
              <a:t>be </a:t>
            </a:r>
            <a:r>
              <a:rPr lang="en-US" sz="2400" dirty="0" smtClean="0"/>
              <a:t>narrow </a:t>
            </a:r>
            <a:r>
              <a:rPr lang="en-US" sz="2400" dirty="0"/>
              <a:t>and granular, or </a:t>
            </a:r>
            <a:r>
              <a:rPr lang="en-US" sz="2400" dirty="0" smtClean="0"/>
              <a:t>may define </a:t>
            </a:r>
            <a:r>
              <a:rPr lang="en-US" sz="2400" dirty="0"/>
              <a:t>broad capabilities that require mastery of a substantial body of knowledge and </a:t>
            </a:r>
            <a:r>
              <a:rPr lang="en-US" sz="2400" dirty="0" smtClean="0"/>
              <a:t>skill</a:t>
            </a:r>
          </a:p>
          <a:p>
            <a:r>
              <a:rPr lang="en-US" sz="2400" dirty="0" smtClean="0"/>
              <a:t> 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May be defined independently or may </a:t>
            </a:r>
            <a:r>
              <a:rPr lang="en-US" sz="2400" dirty="0"/>
              <a:t>aggregate into higher-</a:t>
            </a:r>
            <a:r>
              <a:rPr lang="en-US" sz="2400" dirty="0" smtClean="0"/>
              <a:t>levels of mastery </a:t>
            </a:r>
            <a:r>
              <a:rPr lang="en-US" sz="2400" b="1" dirty="0" smtClean="0"/>
              <a:t>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777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M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QualityMatters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QM PowerPoint Template.potx</Template>
  <TotalTime>14031</TotalTime>
  <Words>807</Words>
  <Application>Microsoft Macintosh PowerPoint</Application>
  <PresentationFormat>On-screen Show (4:3)</PresentationFormat>
  <Paragraphs>118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QM PowerPoint Template</vt:lpstr>
      <vt:lpstr>QualityMatters2014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TSI Graphics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Herrfurth</dc:creator>
  <cp:lastModifiedBy>Ronald Legon</cp:lastModifiedBy>
  <cp:revision>261</cp:revision>
  <cp:lastPrinted>2014-06-27T13:15:29Z</cp:lastPrinted>
  <dcterms:created xsi:type="dcterms:W3CDTF">2014-06-27T11:26:04Z</dcterms:created>
  <dcterms:modified xsi:type="dcterms:W3CDTF">2014-10-06T02:26:21Z</dcterms:modified>
</cp:coreProperties>
</file>