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20"/>
  </p:notesMasterIdLst>
  <p:sldIdLst>
    <p:sldId id="256" r:id="rId2"/>
    <p:sldId id="274" r:id="rId3"/>
    <p:sldId id="275" r:id="rId4"/>
    <p:sldId id="276" r:id="rId5"/>
    <p:sldId id="257" r:id="rId6"/>
    <p:sldId id="258" r:id="rId7"/>
    <p:sldId id="259" r:id="rId8"/>
    <p:sldId id="260" r:id="rId9"/>
    <p:sldId id="261" r:id="rId10"/>
    <p:sldId id="279" r:id="rId11"/>
    <p:sldId id="280" r:id="rId12"/>
    <p:sldId id="281" r:id="rId13"/>
    <p:sldId id="265" r:id="rId14"/>
    <p:sldId id="282" r:id="rId15"/>
    <p:sldId id="278" r:id="rId16"/>
    <p:sldId id="269" r:id="rId17"/>
    <p:sldId id="272" r:id="rId18"/>
    <p:sldId id="270" r:id="rId1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1452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en-US" dirty="0" smtClean="0"/>
              <a:t>Miley</a:t>
            </a:r>
            <a:endParaRPr dirty="0"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Miley – Here’s your first chance</a:t>
            </a:r>
            <a:r>
              <a:rPr lang="en-US" baseline="0" dirty="0" smtClean="0"/>
              <a:t> at being able to help students understand what resources might help them be successful in your course (or their other courses).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79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90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99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en-US" dirty="0" smtClean="0"/>
              <a:t>Sandy</a:t>
            </a:r>
            <a:endParaRPr dirty="0"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Miley – can mark off step 9 and 10 if you provide an example of an introduction.</a:t>
            </a:r>
            <a:r>
              <a:rPr lang="en-US" baseline="0" dirty="0" smtClean="0"/>
              <a:t> Set the tone for a welcome learning environment by being the first one to tell a few personal and/or professional things.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22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– encourage</a:t>
            </a:r>
            <a:r>
              <a:rPr lang="en-US" baseline="0" dirty="0" smtClean="0"/>
              <a:t> them to use their laptops in order to see/click/watch video – work with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25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2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00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en-US" dirty="0" smtClean="0"/>
              <a:t>Miley – this can contain any amount of information, but certainly you want</a:t>
            </a:r>
            <a:r>
              <a:rPr lang="en-US" baseline="0" dirty="0" smtClean="0"/>
              <a:t> to make sure it has these main components. Remember, this communication is happening outside of an LMS, so provide a link TO the LMS and instructions on how to login or who to call if they have issues logging in. </a:t>
            </a:r>
            <a:endParaRPr dirty="0"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en-US" dirty="0" smtClean="0"/>
              <a:t>Miley – Well, because of Step 1, students were able to log in successfully – now what? Don’t overwhelm them – just give them a few things</a:t>
            </a:r>
            <a:r>
              <a:rPr lang="en-US" baseline="0" dirty="0" smtClean="0"/>
              <a:t> to get started with – If they are new to the LMS, perhaps they’ll need a link to a student tech group, linking to the syllabus, schedule, and maybe even introductions is good in Step 2: we want to give them enough info on how to get started while beginning to make them feel at ease. </a:t>
            </a:r>
            <a:endParaRPr dirty="0"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en-US" dirty="0" smtClean="0"/>
              <a:t>Miley – This was probably already linked to from Step 2, but good</a:t>
            </a:r>
            <a:r>
              <a:rPr lang="en-US" baseline="0" dirty="0" smtClean="0"/>
              <a:t> access to the syllabus (at all times) is essential. I even include the syllabus in my welcome emails.</a:t>
            </a:r>
            <a:endParaRPr dirty="0"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en-US" dirty="0" smtClean="0"/>
              <a:t>Miley – when are their drafts due versus final copies? When are you hosting a synchronous study group? What the</a:t>
            </a:r>
            <a:r>
              <a:rPr lang="en-US" baseline="0" dirty="0" smtClean="0"/>
              <a:t> due dates of assignments?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a schedule is setup in a certain way, can’t it serve as a pacing guide?</a:t>
            </a:r>
            <a:endParaRPr dirty="0"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en-US" dirty="0" smtClean="0"/>
              <a:t>Miley – maybe you allow them to use a more colloquial style during live-chats because</a:t>
            </a:r>
            <a:r>
              <a:rPr lang="en-US" baseline="0" dirty="0" smtClean="0"/>
              <a:t> it is in intended to be more like speech than writing</a:t>
            </a:r>
            <a:r>
              <a:rPr lang="en-US" dirty="0" smtClean="0"/>
              <a:t>, but expect</a:t>
            </a:r>
            <a:r>
              <a:rPr lang="en-US" baseline="0" dirty="0" smtClean="0"/>
              <a:t> proper grammar in emails and discussion boards. </a:t>
            </a:r>
            <a:endParaRPr dirty="0"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ipresources.pbworks.com/w/page/39190172/OCIP%20Home%20Page" TargetMode="External"/><Relationship Id="rId4" Type="http://schemas.openxmlformats.org/officeDocument/2006/relationships/hyperlink" Target="ocip.nmsu.edu" TargetMode="External"/><Relationship Id="rId5" Type="http://schemas.openxmlformats.org/officeDocument/2006/relationships/hyperlink" Target="http://lpc1.clpccd.cc.ca.us/lpc/blackboard/best_practices/" TargetMode="External"/><Relationship Id="rId6" Type="http://schemas.openxmlformats.org/officeDocument/2006/relationships/hyperlink" Target="http://teach.ucf.edu/pedagogy/bestpractices/" TargetMode="External"/><Relationship Id="rId7" Type="http://schemas.openxmlformats.org/officeDocument/2006/relationships/hyperlink" Target="http://www.uww.edu/icit/instructional/teachingonline/welcome_letter.html" TargetMode="External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ip.pbworks.com/" TargetMode="External"/><Relationship Id="rId4" Type="http://schemas.openxmlformats.org/officeDocument/2006/relationships/hyperlink" Target="https://ocipresources.pbworks.com/w/page/39190172/OCIP%20Home%20Page" TargetMode="External"/><Relationship Id="rId5" Type="http://schemas.openxmlformats.org/officeDocument/2006/relationships/hyperlink" Target="http://www.qmprogram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ffice.microsoft.com/en-us/images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39445" y="2819400"/>
            <a:ext cx="7580555" cy="19389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Twelve </a:t>
            </a:r>
            <a:r>
              <a:rPr lang="x-none" sz="4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Program to Meeting Quality </a:t>
            </a:r>
            <a:r>
              <a:rPr lang="x-none" sz="4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Matters</a:t>
            </a:r>
            <a:endParaRPr lang="x-none" sz="4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0" y="5029200"/>
            <a:ext cx="5105400" cy="9130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4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Miley Grandjean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 </a:t>
            </a:r>
            <a:r>
              <a:rPr lang="x-none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Sandra Johnson</a:t>
            </a:r>
            <a:endParaRPr lang="en-US" sz="24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x-none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</a:t>
            </a:r>
            <a:r>
              <a:rPr lang="x-none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Mexico State University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" y="0"/>
            <a:ext cx="7583488" cy="1143000"/>
          </a:xfrm>
        </p:spPr>
        <p:txBody>
          <a:bodyPr/>
          <a:lstStyle/>
          <a:p>
            <a:r>
              <a:rPr lang="en-US" b="1" dirty="0" smtClean="0"/>
              <a:t>Step 6: </a:t>
            </a:r>
            <a:r>
              <a:rPr lang="en-US" dirty="0" smtClean="0"/>
              <a:t>Student Resources (1.4)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Academic support</a:t>
            </a:r>
          </a:p>
          <a:p>
            <a:r>
              <a:rPr lang="en-US" dirty="0"/>
              <a:t>Library</a:t>
            </a:r>
          </a:p>
          <a:p>
            <a:r>
              <a:rPr lang="en-US" dirty="0"/>
              <a:t>Writing assistance</a:t>
            </a:r>
          </a:p>
          <a:p>
            <a:r>
              <a:rPr lang="en-US" dirty="0"/>
              <a:t>Math assistance</a:t>
            </a:r>
          </a:p>
          <a:p>
            <a:r>
              <a:rPr lang="en-US" dirty="0"/>
              <a:t>Any specific student resource required or suggested for your course</a:t>
            </a:r>
          </a:p>
          <a:p>
            <a:r>
              <a:rPr lang="en-US" dirty="0"/>
              <a:t>Tech Assistance</a:t>
            </a:r>
          </a:p>
        </p:txBody>
      </p:sp>
    </p:spTree>
    <p:extLst>
      <p:ext uri="{BB962C8B-B14F-4D97-AF65-F5344CB8AC3E}">
        <p14:creationId xmlns:p14="http://schemas.microsoft.com/office/powerpoint/2010/main" val="2961796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2" y="76200"/>
            <a:ext cx="7583488" cy="1143000"/>
          </a:xfrm>
        </p:spPr>
        <p:txBody>
          <a:bodyPr/>
          <a:lstStyle/>
          <a:p>
            <a:r>
              <a:rPr lang="en-US" b="1" dirty="0" smtClean="0"/>
              <a:t>Step 7: </a:t>
            </a:r>
            <a:r>
              <a:rPr lang="en-US" dirty="0" smtClean="0"/>
              <a:t>Prerequisites Needed (1.5)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about prerequisite knowledge (i.e., passed BIO 100,  ?????)</a:t>
            </a:r>
          </a:p>
          <a:p>
            <a:r>
              <a:rPr lang="en-US" dirty="0"/>
              <a:t>Any required competencies (i.e., Native Spanish speaker, ACT score of 20 or above, BA in English)</a:t>
            </a:r>
          </a:p>
          <a:p>
            <a:r>
              <a:rPr lang="en-US" dirty="0"/>
              <a:t>Information should be found within the course in documents linked to the course</a:t>
            </a:r>
          </a:p>
          <a:p>
            <a:r>
              <a:rPr lang="en-US" dirty="0"/>
              <a:t>Supporting material provided to the student by another means </a:t>
            </a:r>
          </a:p>
        </p:txBody>
      </p:sp>
    </p:spTree>
    <p:extLst>
      <p:ext uri="{BB962C8B-B14F-4D97-AF65-F5344CB8AC3E}">
        <p14:creationId xmlns:p14="http://schemas.microsoft.com/office/powerpoint/2010/main" val="25508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5834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Step 8: </a:t>
            </a:r>
            <a:r>
              <a:rPr lang="en-US" dirty="0" smtClean="0"/>
              <a:t>Competencies &amp; Tech Skills (1.6)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General as well as course-specific technical skills </a:t>
            </a:r>
          </a:p>
          <a:p>
            <a:r>
              <a:rPr lang="en-US" dirty="0"/>
              <a:t>Examples of technical skills might include</a:t>
            </a:r>
          </a:p>
          <a:p>
            <a:r>
              <a:rPr lang="en-US" dirty="0"/>
              <a:t>Using the learning management system</a:t>
            </a:r>
          </a:p>
          <a:p>
            <a:r>
              <a:rPr lang="en-US" dirty="0"/>
              <a:t>Using email with attachments</a:t>
            </a:r>
          </a:p>
          <a:p>
            <a:r>
              <a:rPr lang="en-US" dirty="0"/>
              <a:t>Creating and submitting files in commonly used word processing program formats</a:t>
            </a:r>
          </a:p>
          <a:p>
            <a:r>
              <a:rPr lang="en-US" dirty="0"/>
              <a:t>Copying and pasting</a:t>
            </a:r>
          </a:p>
          <a:p>
            <a:r>
              <a:rPr lang="en-US" dirty="0"/>
              <a:t>Downloading and installing software</a:t>
            </a:r>
          </a:p>
          <a:p>
            <a:r>
              <a:rPr lang="en-US" dirty="0"/>
              <a:t>Using spreadsheet programs</a:t>
            </a:r>
          </a:p>
        </p:txBody>
      </p:sp>
    </p:spTree>
    <p:extLst>
      <p:ext uri="{BB962C8B-B14F-4D97-AF65-F5344CB8AC3E}">
        <p14:creationId xmlns:p14="http://schemas.microsoft.com/office/powerpoint/2010/main" val="4218179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228600" y="483260"/>
            <a:ext cx="7024744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i="0" u="none" strike="noStrike" cap="none" baseline="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Step 9: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</a:t>
            </a:r>
            <a:r>
              <a:rPr lang="x-none" sz="3600" b="0" i="0" u="none" strike="noStrike" cap="none" baseline="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Instructor </a:t>
            </a:r>
            <a:r>
              <a:rPr lang="x-none" sz="3600" b="0" i="0" u="none" strike="noStrike" cap="none" baseline="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Information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(1.7)</a:t>
            </a:r>
            <a:endParaRPr lang="x-none" sz="3600" b="0" i="0" u="none" strike="noStrike" cap="none" baseline="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idx="1"/>
          </p:nvPr>
        </p:nvSpPr>
        <p:spPr>
          <a:xfrm>
            <a:off x="381000" y="2057400"/>
            <a:ext cx="8229600" cy="40933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SzPct val="131944"/>
              <a:buFont typeface="Courier New" pitchFamily="49" charset="0"/>
              <a:buChar char="o"/>
            </a:pPr>
            <a:r>
              <a:rPr lang="x-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x-none" b="0" i="0" u="none" strike="noStrike" cap="none" baseline="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nitial introduction </a:t>
            </a:r>
            <a:r>
              <a:rPr lang="x-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should-</a:t>
            </a:r>
          </a:p>
          <a:p>
            <a:pPr marL="787400" marR="0" lvl="1" indent="-342900" algn="l" rtl="0">
              <a:spcBef>
                <a:spcPts val="640"/>
              </a:spcBef>
              <a:buSzPct val="131944"/>
              <a:buFont typeface="Courier New" pitchFamily="49" charset="0"/>
              <a:buChar char="o"/>
            </a:pPr>
            <a:r>
              <a:rPr lang="x-none" sz="2400" dirty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Include the instructor’s name, title, field of expertise, email address, phone number, and times when the instructor is typically online or may be reached by phone.</a:t>
            </a:r>
          </a:p>
          <a:p>
            <a:pPr marL="787400" marR="0" lvl="1" indent="-342900" algn="l" rtl="0">
              <a:spcBef>
                <a:spcPts val="640"/>
              </a:spcBef>
              <a:buSzPct val="131944"/>
              <a:buFont typeface="Courier New" pitchFamily="49" charset="0"/>
              <a:buChar char="o"/>
            </a:pPr>
            <a:r>
              <a:rPr lang="x-none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x-none" sz="2400" b="0" i="0" u="none" strike="noStrike" cap="none" baseline="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reate a sense of connection between the instructor and the students</a:t>
            </a:r>
          </a:p>
          <a:p>
            <a:pPr marL="787400" marR="0" lvl="1" indent="-342900" algn="l" rtl="0">
              <a:spcBef>
                <a:spcPts val="640"/>
              </a:spcBef>
              <a:buSzPct val="131944"/>
              <a:buFont typeface="Courier New" pitchFamily="49" charset="0"/>
              <a:buChar char="o"/>
            </a:pPr>
            <a:r>
              <a:rPr lang="en-US" sz="2400" b="0" i="0" u="none" strike="noStrike" cap="none" baseline="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May include p</a:t>
            </a:r>
            <a:r>
              <a:rPr lang="x-none" sz="2400" b="0" i="0" u="none" strike="noStrike" cap="none" baseline="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ersonal </a:t>
            </a:r>
            <a:r>
              <a:rPr lang="x-none" sz="2400" b="0" i="0" u="none" strike="noStrike" cap="none" baseline="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information such as hobbies, family, travel experiences, etc.</a:t>
            </a:r>
          </a:p>
          <a:p>
            <a:pPr marL="787400" marR="0" lvl="1" indent="-342900" algn="l" rtl="0">
              <a:spcBef>
                <a:spcPts val="640"/>
              </a:spcBef>
              <a:buSzPct val="131944"/>
              <a:buFont typeface="Courier New" pitchFamily="49" charset="0"/>
              <a:buChar char="o"/>
            </a:pPr>
            <a:r>
              <a:rPr lang="en-US" sz="2400" b="0" i="0" u="none" strike="noStrike" cap="none" baseline="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May include a</a:t>
            </a:r>
            <a:r>
              <a:rPr lang="x-none" sz="2400" b="0" i="0" u="none" strike="noStrike" cap="none" baseline="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x-none" sz="2400" b="0" i="0" u="none" strike="noStrike" cap="none" baseline="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photograph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583488" cy="1143000"/>
          </a:xfrm>
        </p:spPr>
        <p:txBody>
          <a:bodyPr/>
          <a:lstStyle/>
          <a:p>
            <a:r>
              <a:rPr lang="en-US" b="1" dirty="0" smtClean="0"/>
              <a:t>Step 10: </a:t>
            </a:r>
            <a:r>
              <a:rPr lang="en-US" dirty="0" smtClean="0"/>
              <a:t>Student Introductions (1.8)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4450976"/>
          </a:xfrm>
        </p:spPr>
        <p:txBody>
          <a:bodyPr>
            <a:normAutofit/>
          </a:bodyPr>
          <a:lstStyle/>
          <a:p>
            <a:r>
              <a:rPr lang="en-US" dirty="0"/>
              <a:t>Student introductions help to -</a:t>
            </a:r>
          </a:p>
          <a:p>
            <a:pPr lvl="1"/>
            <a:r>
              <a:rPr lang="en-US" dirty="0"/>
              <a:t>Create a welcoming learning environment</a:t>
            </a:r>
          </a:p>
          <a:p>
            <a:pPr lvl="1"/>
            <a:r>
              <a:rPr lang="en-US" dirty="0"/>
              <a:t>Establish community</a:t>
            </a:r>
          </a:p>
          <a:p>
            <a:pPr lvl="1"/>
            <a:r>
              <a:rPr lang="en-US" dirty="0"/>
              <a:t>Open lines of communication between students and the instructor</a:t>
            </a:r>
          </a:p>
          <a:p>
            <a:pPr lvl="1"/>
            <a:r>
              <a:rPr lang="en-US" dirty="0"/>
              <a:t>Instructions for the introduction should include-</a:t>
            </a:r>
          </a:p>
          <a:p>
            <a:pPr lvl="1"/>
            <a:r>
              <a:rPr lang="en-US" dirty="0"/>
              <a:t>Guidance on where and how students should share their introduction</a:t>
            </a:r>
          </a:p>
          <a:p>
            <a:pPr lvl="1"/>
            <a:r>
              <a:rPr lang="en-US" dirty="0"/>
              <a:t>May ask students to respond to specific questions.</a:t>
            </a:r>
          </a:p>
          <a:p>
            <a:pPr lvl="1"/>
            <a:r>
              <a:rPr lang="en-US" dirty="0"/>
              <a:t>May provide an example of an introduction and/or start the process by introducing themselves</a:t>
            </a:r>
          </a:p>
        </p:txBody>
      </p:sp>
    </p:spTree>
    <p:extLst>
      <p:ext uri="{BB962C8B-B14F-4D97-AF65-F5344CB8AC3E}">
        <p14:creationId xmlns:p14="http://schemas.microsoft.com/office/powerpoint/2010/main" val="326389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712" y="76200"/>
            <a:ext cx="75834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Let’s apply what we have learned!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a sample of an online course getting started page</a:t>
            </a:r>
          </a:p>
          <a:p>
            <a:r>
              <a:rPr lang="en-US" dirty="0" smtClean="0"/>
              <a:t>Use your rubric and your checklist for standard 1</a:t>
            </a:r>
          </a:p>
          <a:p>
            <a:r>
              <a:rPr lang="en-US" dirty="0" smtClean="0"/>
              <a:t>Identify areas of strength and improvement</a:t>
            </a:r>
          </a:p>
          <a:p>
            <a:r>
              <a:rPr lang="en-US" dirty="0" smtClean="0"/>
              <a:t>Work with your neighbor!</a:t>
            </a:r>
          </a:p>
          <a:p>
            <a:r>
              <a:rPr lang="en-US" dirty="0" smtClean="0"/>
              <a:t>Share what you see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001000" cy="7078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algn="ctr">
              <a:buNone/>
            </a:pPr>
            <a:r>
              <a:rPr lang="x-none" dirty="0"/>
              <a:t> </a:t>
            </a:r>
            <a:r>
              <a:rPr lang="x-none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Websites for Help with Best Practice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idx="1"/>
          </p:nvPr>
        </p:nvSpPr>
        <p:spPr>
          <a:xfrm>
            <a:off x="838200" y="2438400"/>
            <a:ext cx="7467600" cy="25339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R="0" lvl="0" indent="-342900" rtl="0">
              <a:spcBef>
                <a:spcPts val="640"/>
              </a:spcBef>
              <a:buSzPct val="98958"/>
              <a:buFont typeface="Courier New" pitchFamily="49" charset="0"/>
              <a:buChar char="o"/>
            </a:pPr>
            <a:r>
              <a:rPr lang="x-none" u="sng" dirty="0">
                <a:solidFill>
                  <a:schemeClr val="tx1"/>
                </a:solidFill>
                <a:hlinkClick r:id="rId3"/>
              </a:rPr>
              <a:t>Online Course Improvement </a:t>
            </a:r>
            <a:r>
              <a:rPr lang="x-none" u="sng" dirty="0" smtClean="0">
                <a:solidFill>
                  <a:schemeClr val="tx1"/>
                </a:solidFill>
                <a:hlinkClick r:id="rId3"/>
              </a:rPr>
              <a:t>Program-NMSU</a:t>
            </a:r>
            <a:r>
              <a:rPr lang="en-US" u="sng" dirty="0" smtClean="0">
                <a:solidFill>
                  <a:schemeClr val="tx1"/>
                </a:solidFill>
                <a:hlinkClick r:id="rId3"/>
              </a:rPr>
              <a:t> (wiki)</a:t>
            </a:r>
          </a:p>
          <a:p>
            <a:pPr marR="0" lvl="0" indent="-342900" rtl="0">
              <a:spcBef>
                <a:spcPts val="640"/>
              </a:spcBef>
              <a:buSzPct val="98958"/>
              <a:buFont typeface="Courier New" pitchFamily="49" charset="0"/>
              <a:buChar char="o"/>
            </a:pPr>
            <a:r>
              <a:rPr lang="en-US" u="sng" dirty="0" smtClean="0">
                <a:solidFill>
                  <a:schemeClr val="tx1"/>
                </a:solidFill>
                <a:hlinkClick r:id="rId4" action="ppaction://hlinkfile"/>
              </a:rPr>
              <a:t>OCIP Website</a:t>
            </a:r>
            <a:endParaRPr lang="en-US" u="sng" dirty="0" smtClean="0">
              <a:solidFill>
                <a:schemeClr val="tx1"/>
              </a:solidFill>
              <a:hlinkClick r:id="rId3"/>
            </a:endParaRPr>
          </a:p>
          <a:p>
            <a:pPr marR="0" lvl="0" indent="-342900" rtl="0">
              <a:spcBef>
                <a:spcPts val="640"/>
              </a:spcBef>
              <a:buSzPct val="98958"/>
              <a:buFont typeface="Courier New" pitchFamily="49" charset="0"/>
              <a:buChar char="o"/>
            </a:pPr>
            <a:r>
              <a:rPr lang="x-none" u="sng" dirty="0" smtClean="0">
                <a:solidFill>
                  <a:schemeClr val="tx1"/>
                </a:solidFill>
                <a:hlinkClick r:id="rId5"/>
              </a:rPr>
              <a:t>Las </a:t>
            </a:r>
            <a:r>
              <a:rPr lang="x-none" u="sng" dirty="0">
                <a:solidFill>
                  <a:schemeClr val="tx1"/>
                </a:solidFill>
                <a:hlinkClick r:id="rId5"/>
              </a:rPr>
              <a:t>Positas College</a:t>
            </a:r>
          </a:p>
          <a:p>
            <a:pPr marR="0" lvl="0" indent="-342900" rtl="0">
              <a:spcBef>
                <a:spcPts val="640"/>
              </a:spcBef>
              <a:buSzPct val="98958"/>
              <a:buFont typeface="Courier New" pitchFamily="49" charset="0"/>
              <a:buChar char="o"/>
            </a:pPr>
            <a:r>
              <a:rPr lang="x-none" u="sng" dirty="0">
                <a:solidFill>
                  <a:schemeClr val="tx1"/>
                </a:solidFill>
                <a:hlinkClick r:id="rId6"/>
              </a:rPr>
              <a:t>Teaching Online-University of South </a:t>
            </a:r>
            <a:r>
              <a:rPr lang="x-none" u="sng" dirty="0" smtClean="0">
                <a:solidFill>
                  <a:schemeClr val="tx1"/>
                </a:solidFill>
                <a:hlinkClick r:id="rId6"/>
              </a:rPr>
              <a:t>Florida</a:t>
            </a:r>
            <a:endParaRPr lang="en-US" u="sng" dirty="0" smtClean="0">
              <a:solidFill>
                <a:schemeClr val="tx1"/>
              </a:solidFill>
              <a:hlinkClick r:id="rId6"/>
            </a:endParaRPr>
          </a:p>
          <a:p>
            <a:pPr marR="0" lvl="0" indent="-342900" rtl="0">
              <a:spcBef>
                <a:spcPts val="640"/>
              </a:spcBef>
              <a:buSzPct val="98958"/>
              <a:buFont typeface="Courier New" pitchFamily="49" charset="0"/>
              <a:buChar char="o"/>
            </a:pPr>
            <a:r>
              <a:rPr lang="en-US" u="sng" dirty="0" smtClean="0">
                <a:solidFill>
                  <a:schemeClr val="tx1"/>
                </a:solidFill>
                <a:hlinkClick r:id="rId7"/>
              </a:rPr>
              <a:t>Instructional, Communication, and Information Technology</a:t>
            </a:r>
            <a:endParaRPr lang="en-US" u="sng" dirty="0" smtClean="0">
              <a:solidFill>
                <a:schemeClr val="tx1"/>
              </a:solidFill>
              <a:hlinkClick r:id="rId6"/>
            </a:endParaRPr>
          </a:p>
          <a:p>
            <a:pPr marR="0" lvl="0" indent="-342900" algn="ctr" rtl="0">
              <a:spcBef>
                <a:spcPts val="640"/>
              </a:spcBef>
              <a:buSzPct val="98958"/>
              <a:buNone/>
            </a:pPr>
            <a:endParaRPr lang="en-US" u="sng" dirty="0" smtClean="0">
              <a:solidFill>
                <a:schemeClr val="hlink"/>
              </a:solidFill>
              <a:hlinkClick r:id="rId6"/>
            </a:endParaRPr>
          </a:p>
        </p:txBody>
      </p:sp>
      <p:pic>
        <p:nvPicPr>
          <p:cNvPr id="13317" name="Picture 5" descr="C:\Users\Sandy\AppData\Local\Microsoft\Windows\Temporary Internet Files\Content.IE5\QPOTEJVC\MP900398817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4191000"/>
            <a:ext cx="2514600" cy="215537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583488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Images from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http://office.microsoft.com/en-us/images/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Online Course Improvement Program Resource Wiki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https://ocip.pbworks.com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hlinkClick r:id="rId4"/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Quality Matters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http://www.qmprogram.org/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709"/>
            <a:ext cx="7583488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Thank you for attending!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4038600"/>
            <a:ext cx="6777317" cy="179402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Online Course Improvement Program</a:t>
            </a:r>
          </a:p>
          <a:p>
            <a:pPr algn="ctr">
              <a:buNone/>
            </a:pPr>
            <a:r>
              <a:rPr lang="en-US" dirty="0" smtClean="0"/>
              <a:t>New Mexico State University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667000"/>
            <a:ext cx="46101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2497137" cy="82923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OCIP overview</a:t>
            </a:r>
            <a:endParaRPr lang="en-US" dirty="0" smtClean="0"/>
          </a:p>
          <a:p>
            <a:r>
              <a:rPr lang="en-US" dirty="0" smtClean="0"/>
              <a:t>Checklist 1</a:t>
            </a:r>
            <a:endParaRPr lang="en-US" dirty="0" smtClean="0"/>
          </a:p>
          <a:p>
            <a:r>
              <a:rPr lang="en-US" dirty="0" smtClean="0"/>
              <a:t>Sample QM course activity</a:t>
            </a:r>
            <a:endParaRPr lang="en-US" dirty="0" smtClean="0"/>
          </a:p>
          <a:p>
            <a:r>
              <a:rPr lang="en-US" dirty="0" smtClean="0"/>
              <a:t>Questions and comments</a:t>
            </a:r>
          </a:p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Background on Online Course Improvement Program (OCIP) at NMSU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048000"/>
            <a:ext cx="6777317" cy="27846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OCIP beginnings and support</a:t>
            </a:r>
          </a:p>
          <a:p>
            <a:r>
              <a:rPr lang="en-US" dirty="0" smtClean="0"/>
              <a:t>Overview of program and expectations</a:t>
            </a:r>
          </a:p>
          <a:p>
            <a:r>
              <a:rPr lang="en-US" dirty="0" smtClean="0"/>
              <a:t>Cohort I-V- completions and dropouts (1Y+); </a:t>
            </a:r>
          </a:p>
          <a:p>
            <a:pPr lvl="1"/>
            <a:r>
              <a:rPr lang="en-US" dirty="0" smtClean="0"/>
              <a:t>Cohort I (N2O)</a:t>
            </a:r>
          </a:p>
          <a:p>
            <a:r>
              <a:rPr lang="en-US" dirty="0" smtClean="0"/>
              <a:t>Methods of providing support includes mentoring, workshops, open labs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583488" cy="838200"/>
          </a:xfrm>
        </p:spPr>
        <p:txBody>
          <a:bodyPr/>
          <a:lstStyle/>
          <a:p>
            <a:r>
              <a:rPr lang="en-US" dirty="0" smtClean="0"/>
              <a:t>Developed Checklists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Discovered that participants needed more guidance and support</a:t>
            </a:r>
          </a:p>
          <a:p>
            <a:r>
              <a:rPr lang="en-US" dirty="0" smtClean="0"/>
              <a:t>Developed the 8 checklists aligned to the 8 general standards of Quality Matters</a:t>
            </a:r>
          </a:p>
          <a:p>
            <a:r>
              <a:rPr lang="en-US" dirty="0" smtClean="0"/>
              <a:t>Use checklists for training, course design and revision of online learning environments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28600" y="498648"/>
            <a:ext cx="9753600" cy="6155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x-none" sz="3400" b="1" i="0" u="none" strike="noStrike" cap="none" baseline="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Step </a:t>
            </a:r>
            <a:r>
              <a:rPr lang="en-US" sz="3400" b="1" i="0" u="none" strike="noStrike" cap="none" baseline="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1:</a:t>
            </a:r>
            <a:r>
              <a:rPr lang="en-US" sz="3400" b="1" i="0" u="none" strike="noStrike" cap="none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x-none" sz="3400" dirty="0" smtClean="0">
                <a:solidFill>
                  <a:schemeClr val="tx1"/>
                </a:solidFill>
                <a:cs typeface="Arial" pitchFamily="34" charset="0"/>
              </a:rPr>
              <a:t>Welcome Email</a:t>
            </a:r>
            <a:r>
              <a:rPr lang="en-US" sz="3400" dirty="0" smtClean="0">
                <a:solidFill>
                  <a:schemeClr val="tx1"/>
                </a:solidFill>
                <a:cs typeface="Arial" pitchFamily="34" charset="0"/>
              </a:rPr>
              <a:t> (1.1)</a:t>
            </a:r>
            <a:endParaRPr lang="x-none" sz="3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idx="1"/>
          </p:nvPr>
        </p:nvSpPr>
        <p:spPr>
          <a:xfrm>
            <a:off x="1219200" y="2514600"/>
            <a:ext cx="6777317" cy="3062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914400" lvl="0" indent="0">
              <a:spcBef>
                <a:spcPts val="64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Send a</a:t>
            </a:r>
            <a:r>
              <a:rPr lang="x-none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welcome email </a:t>
            </a:r>
            <a:r>
              <a:rPr lang="x-none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x-none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students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that contains the</a:t>
            </a:r>
            <a:r>
              <a:rPr lang="x-none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followin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g-</a:t>
            </a:r>
          </a:p>
          <a:p>
            <a:pPr marL="914400" indent="0">
              <a:spcBef>
                <a:spcPts val="640"/>
              </a:spcBef>
              <a:buNone/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57300" indent="-342900">
              <a:spcBef>
                <a:spcPts val="640"/>
              </a:spcBef>
            </a:pPr>
            <a:r>
              <a:rPr lang="x-none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WELCOME </a:t>
            </a:r>
            <a:r>
              <a:rPr lang="x-none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your </a:t>
            </a:r>
            <a:r>
              <a:rPr lang="x-none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cours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</a:p>
          <a:p>
            <a:pPr marL="1257300" indent="-342900">
              <a:spcBef>
                <a:spcPts val="640"/>
              </a:spcBef>
            </a:pPr>
            <a:r>
              <a:rPr lang="x-none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WHERE </a:t>
            </a:r>
            <a:r>
              <a:rPr lang="x-none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find your </a:t>
            </a:r>
            <a:r>
              <a:rPr lang="x-none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course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57300" indent="-342900">
              <a:spcBef>
                <a:spcPts val="640"/>
              </a:spcBef>
            </a:pPr>
            <a:r>
              <a:rPr lang="x-none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x-none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access the </a:t>
            </a:r>
            <a:r>
              <a:rPr lang="x-none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course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57300" indent="-342900">
              <a:spcBef>
                <a:spcPts val="640"/>
              </a:spcBef>
            </a:pPr>
            <a:r>
              <a:rPr lang="x-none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x-none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click first to get started</a:t>
            </a:r>
          </a:p>
        </p:txBody>
      </p:sp>
      <p:pic>
        <p:nvPicPr>
          <p:cNvPr id="1026" name="Picture 2" descr="C:\Users\Sandy\AppData\Local\Microsoft\Windows\Temporary Internet Files\Content.IE5\QPOTEJVC\MC90007878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46356"/>
            <a:ext cx="1566407" cy="185424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28600" y="559460"/>
            <a:ext cx="8610600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i="0" u="none" strike="noStrike" cap="none" baseline="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Step 2: </a:t>
            </a:r>
            <a:r>
              <a:rPr lang="x-none" sz="3600" dirty="0" smtClean="0">
                <a:solidFill>
                  <a:schemeClr val="tx1"/>
                </a:solidFill>
                <a:cs typeface="Arial" pitchFamily="34" charset="0"/>
              </a:rPr>
              <a:t>What </a:t>
            </a:r>
            <a:r>
              <a:rPr lang="x-none" sz="3600" dirty="0">
                <a:solidFill>
                  <a:schemeClr val="tx1"/>
                </a:solidFill>
                <a:cs typeface="Arial" pitchFamily="34" charset="0"/>
              </a:rPr>
              <a:t>do </a:t>
            </a:r>
            <a:r>
              <a:rPr lang="en-US" sz="3600" dirty="0" smtClean="0">
                <a:solidFill>
                  <a:schemeClr val="tx1"/>
                </a:solidFill>
                <a:cs typeface="Arial" pitchFamily="34" charset="0"/>
              </a:rPr>
              <a:t>students do </a:t>
            </a:r>
            <a:r>
              <a:rPr lang="x-none" sz="3600" dirty="0" smtClean="0">
                <a:solidFill>
                  <a:schemeClr val="tx1"/>
                </a:solidFill>
                <a:cs typeface="Arial" pitchFamily="34" charset="0"/>
              </a:rPr>
              <a:t>first?</a:t>
            </a:r>
            <a:r>
              <a:rPr lang="en-US" sz="3600" dirty="0" smtClean="0">
                <a:solidFill>
                  <a:schemeClr val="tx1"/>
                </a:solidFill>
                <a:cs typeface="Arial" pitchFamily="34" charset="0"/>
              </a:rPr>
              <a:t> (1.1)</a:t>
            </a:r>
            <a:endParaRPr lang="x-none" sz="3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idx="1"/>
          </p:nvPr>
        </p:nvSpPr>
        <p:spPr>
          <a:xfrm>
            <a:off x="914400" y="1752600"/>
            <a:ext cx="6777317" cy="2631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40"/>
              </a:spcBef>
              <a:buNone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rtl="0">
              <a:spcBef>
                <a:spcPts val="640"/>
              </a:spcBef>
              <a:buNone/>
            </a:pPr>
            <a:r>
              <a:rPr lang="x-none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Students have </a:t>
            </a:r>
            <a:r>
              <a:rPr lang="x-none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accessed their course.  What do they do now</a:t>
            </a:r>
            <a:r>
              <a:rPr lang="x-none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x-none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Provide </a:t>
            </a:r>
            <a:r>
              <a:rPr lang="x-none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specific steps on what you want them to do to get started.</a:t>
            </a:r>
          </a:p>
          <a:p>
            <a:endParaRPr lang="x-none" sz="2500" dirty="0"/>
          </a:p>
          <a:p>
            <a:endParaRPr lang="x-none" sz="2500" dirty="0"/>
          </a:p>
        </p:txBody>
      </p:sp>
      <p:sp>
        <p:nvSpPr>
          <p:cNvPr id="94" name="Shape 94"/>
          <p:cNvSpPr/>
          <p:nvPr/>
        </p:nvSpPr>
        <p:spPr>
          <a:xfrm>
            <a:off x="533400" y="3810000"/>
            <a:ext cx="6792871" cy="16042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5" name="Shape 95"/>
          <p:cNvSpPr/>
          <p:nvPr/>
        </p:nvSpPr>
        <p:spPr>
          <a:xfrm>
            <a:off x="4876800" y="3886200"/>
            <a:ext cx="3590925" cy="16383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04800" y="581799"/>
            <a:ext cx="8534400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i="0" u="none" strike="noStrike" cap="none" baseline="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Step 3:</a:t>
            </a:r>
            <a:r>
              <a:rPr lang="en-US" sz="3600" b="1" dirty="0" smtClean="0">
                <a:sym typeface="Calibri"/>
              </a:rPr>
              <a:t> </a:t>
            </a:r>
            <a:r>
              <a:rPr lang="x-none" sz="3600" b="0" i="0" u="none" strike="noStrike" cap="none" baseline="0" dirty="0" smtClean="0">
                <a:solidFill>
                  <a:schemeClr val="tx1"/>
                </a:solidFill>
                <a:ea typeface="Calibri"/>
                <a:cs typeface="Arial" pitchFamily="34" charset="0"/>
                <a:sym typeface="Calibri"/>
              </a:rPr>
              <a:t>The Foundation-Your </a:t>
            </a:r>
            <a:r>
              <a:rPr lang="x-none" sz="3600" b="0" i="0" u="none" strike="noStrike" cap="none" baseline="0" dirty="0" smtClean="0">
                <a:solidFill>
                  <a:schemeClr val="tx1"/>
                </a:solidFill>
                <a:ea typeface="Calibri"/>
                <a:cs typeface="Arial" pitchFamily="34" charset="0"/>
                <a:sym typeface="Calibri"/>
              </a:rPr>
              <a:t>Syllabus</a:t>
            </a:r>
            <a:r>
              <a:rPr lang="en-US" sz="3600" b="0" i="0" u="none" strike="noStrike" cap="none" baseline="0" dirty="0" smtClean="0">
                <a:solidFill>
                  <a:schemeClr val="tx1"/>
                </a:solidFill>
                <a:ea typeface="Calibri"/>
                <a:cs typeface="Arial" pitchFamily="34" charset="0"/>
                <a:sym typeface="Calibri"/>
              </a:rPr>
              <a:t> (1.2)</a:t>
            </a:r>
            <a:endParaRPr lang="x-none" sz="3600" b="0" i="0" u="none" strike="noStrike" cap="none" baseline="0" dirty="0">
              <a:solidFill>
                <a:schemeClr val="tx1"/>
              </a:solidFill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idx="1"/>
          </p:nvPr>
        </p:nvSpPr>
        <p:spPr>
          <a:xfrm>
            <a:off x="0" y="2209800"/>
            <a:ext cx="7467600" cy="38676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1102487" lvl="2" indent="-342900">
              <a:buSzPct val="126666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Provide access to your syllabus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39037" lvl="3" indent="-342900">
              <a:buSzPct val="126666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States </a:t>
            </a:r>
            <a:r>
              <a:rPr lang="x-non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x-non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purpose of the course</a:t>
            </a:r>
          </a:p>
          <a:p>
            <a:pPr marL="1439037" lvl="3" indent="-342900">
              <a:buSzPct val="126666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Explains how the </a:t>
            </a:r>
            <a:r>
              <a:rPr lang="x-non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content </a:t>
            </a:r>
            <a:r>
              <a:rPr lang="x-non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structured and carried out</a:t>
            </a:r>
          </a:p>
          <a:p>
            <a:pPr marL="1439037" lvl="3" indent="-342900">
              <a:buSzPct val="126666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Contains a c</a:t>
            </a:r>
            <a:r>
              <a:rPr lang="x-non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ourse </a:t>
            </a:r>
            <a:r>
              <a:rPr lang="x-non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schedule</a:t>
            </a:r>
          </a:p>
          <a:p>
            <a:pPr marL="1439037" lvl="3" indent="-342900">
              <a:buSzPct val="126666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Explains d</a:t>
            </a:r>
            <a:r>
              <a:rPr lang="x-non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elivery </a:t>
            </a:r>
            <a:r>
              <a:rPr lang="x-non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modalities (online or blended)</a:t>
            </a:r>
          </a:p>
          <a:p>
            <a:pPr marL="1439037" lvl="3" indent="-342900">
              <a:buSzPct val="126666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Discusses m</a:t>
            </a:r>
            <a:r>
              <a:rPr lang="x-non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odes </a:t>
            </a:r>
            <a:r>
              <a:rPr lang="x-non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communication</a:t>
            </a:r>
          </a:p>
          <a:p>
            <a:pPr marL="1439037" lvl="3" indent="-342900">
              <a:buSzPct val="126666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Describes t</a:t>
            </a:r>
            <a:r>
              <a:rPr lang="x-non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ypes </a:t>
            </a:r>
            <a:r>
              <a:rPr lang="x-non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learning activities</a:t>
            </a:r>
          </a:p>
          <a:p>
            <a:pPr marL="1439037" lvl="3" indent="-342900">
              <a:buSzPct val="126666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States h</a:t>
            </a:r>
            <a:r>
              <a:rPr lang="x-non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ow </a:t>
            </a:r>
            <a:r>
              <a:rPr lang="x-non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learning will be assessed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tx2"/>
              </a:buClr>
              <a:buNone/>
            </a:pPr>
            <a:endParaRPr lang="x-none" sz="25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04800" y="559460"/>
            <a:ext cx="8382000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4: </a:t>
            </a:r>
            <a:r>
              <a:rPr lang="x-none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Outline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x-none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Pacing </a:t>
            </a:r>
            <a:r>
              <a:rPr lang="x-none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(1.2)</a:t>
            </a:r>
            <a:endParaRPr lang="x-none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idx="1"/>
          </p:nvPr>
        </p:nvSpPr>
        <p:spPr>
          <a:xfrm>
            <a:off x="457200" y="2590800"/>
            <a:ext cx="8229600" cy="29238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rtl="0">
              <a:buNone/>
            </a:pPr>
            <a:r>
              <a:rPr lang="x-non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course outline or pacing guide provides an overview of your course and should include </a:t>
            </a:r>
            <a:r>
              <a:rPr lang="x-non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x-none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Times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x-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Places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x-none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Scheduled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Events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x-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Assignments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x-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Assessments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x-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Due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Dates</a:t>
            </a:r>
            <a:endParaRPr lang="x-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Sandy\AppData\Local\Microsoft\Windows\Temporary Internet Files\Content.IE5\NQLIKTWZ\MC90010487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3932" y="3733800"/>
            <a:ext cx="2373668" cy="18288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04800" y="559460"/>
            <a:ext cx="7024744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i="0" u="none" strike="noStrike" cap="none" baseline="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Step 5: </a:t>
            </a:r>
            <a:r>
              <a:rPr lang="x-none" sz="3600" b="0" i="0" u="none" strike="noStrike" cap="none" baseline="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Netiquette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(1.3)</a:t>
            </a:r>
            <a:endParaRPr lang="x-none" sz="3600" b="0" i="0" u="none" strike="noStrike" cap="none" baseline="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idx="1"/>
          </p:nvPr>
        </p:nvSpPr>
        <p:spPr>
          <a:xfrm>
            <a:off x="1066800" y="2057400"/>
            <a:ext cx="6777317" cy="45981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40"/>
              </a:spcBef>
              <a:buNone/>
            </a:pPr>
            <a:r>
              <a:rPr lang="x-non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x-non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etiquette or "Netiquette" statement provides-</a:t>
            </a:r>
          </a:p>
          <a:p>
            <a:pPr marL="800100" marR="0" lvl="0" indent="-342900" algn="l" rtl="0">
              <a:spcBef>
                <a:spcPts val="640"/>
              </a:spcBef>
              <a:buSzPct val="131944"/>
              <a:buFont typeface="Courier New" pitchFamily="49" charset="0"/>
              <a:buChar char="o"/>
            </a:pPr>
            <a:r>
              <a:rPr lang="x-non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x-none" sz="2000" b="0" i="0" u="none" strike="noStrike" cap="none" baseline="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xpectations for communication </a:t>
            </a:r>
          </a:p>
          <a:p>
            <a:pPr marL="800100" marR="0" lvl="0" indent="-342900" algn="l" rtl="0">
              <a:spcBef>
                <a:spcPts val="640"/>
              </a:spcBef>
              <a:buSzPct val="131944"/>
              <a:buFont typeface="Courier New" pitchFamily="49" charset="0"/>
              <a:buChar char="o"/>
            </a:pPr>
            <a:r>
              <a:rPr lang="x-none" sz="2000" b="0" i="0" u="none" strike="noStrike" cap="none" baseline="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Examples </a:t>
            </a:r>
            <a:r>
              <a:rPr lang="x-none" sz="2000" b="0" i="0" u="none" strike="noStrike" cap="none" baseline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of </a:t>
            </a: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n</a:t>
            </a:r>
            <a:r>
              <a:rPr lang="x-none" sz="2000" b="0" i="0" u="none" strike="noStrike" cap="none" baseline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etiquette </a:t>
            </a:r>
            <a:r>
              <a:rPr lang="x-none" sz="2000" b="0" i="0" u="none" strike="noStrike" cap="none" baseline="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considerations:</a:t>
            </a:r>
          </a:p>
          <a:p>
            <a:pPr marL="1244600" marR="0" lvl="1" indent="-342900" algn="l" rtl="0">
              <a:spcBef>
                <a:spcPts val="640"/>
              </a:spcBef>
              <a:buSzPct val="131944"/>
              <a:buFont typeface="Courier New" pitchFamily="49" charset="0"/>
              <a:buChar char="o"/>
            </a:pPr>
            <a:r>
              <a:rPr lang="x-none" sz="2000" b="0" i="0" u="none" strike="noStrike" cap="none" baseline="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Expectations for the tone and civility used in communica</a:t>
            </a:r>
            <a:r>
              <a:rPr lang="x-non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tion</a:t>
            </a:r>
          </a:p>
          <a:p>
            <a:pPr marL="1244600" marR="0" lvl="1" indent="-342900" algn="l" rtl="0">
              <a:spcBef>
                <a:spcPts val="640"/>
              </a:spcBef>
              <a:buSzPct val="131944"/>
              <a:buFont typeface="Courier New" pitchFamily="49" charset="0"/>
              <a:buChar char="o"/>
            </a:pPr>
            <a:r>
              <a:rPr lang="x-none" sz="2000" b="0" i="0" u="none" strike="noStrike" cap="none" baseline="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Expectations for email </a:t>
            </a:r>
            <a:r>
              <a:rPr lang="x-none" sz="2000" b="0" i="0" u="none" strike="noStrike" cap="none" baseline="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conten</a:t>
            </a: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t</a:t>
            </a:r>
            <a:endParaRPr lang="x-none" sz="2000" b="0" i="0" u="none" strike="noStrike" cap="none" baseline="0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  <a:p>
            <a:pPr marL="1244600" marR="0" lvl="1" indent="-342900" algn="l" rtl="0">
              <a:spcBef>
                <a:spcPts val="640"/>
              </a:spcBef>
              <a:buSzPct val="131944"/>
              <a:buFont typeface="Courier New" pitchFamily="49" charset="0"/>
              <a:buChar char="o"/>
            </a:pPr>
            <a:r>
              <a:rPr lang="x-none" sz="2000" b="0" i="0" u="none" strike="noStrike" cap="none" baseline="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“</a:t>
            </a:r>
            <a:r>
              <a:rPr lang="x-non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x-none" sz="2000" b="0" i="0" u="none" strike="noStrike" cap="none" baseline="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peaking style” requirements (abbreviations, emoticons, etc)</a:t>
            </a:r>
          </a:p>
          <a:p>
            <a:pPr marL="1244600" marR="0" lvl="1" indent="-342900" algn="l" rtl="0">
              <a:spcBef>
                <a:spcPts val="640"/>
              </a:spcBef>
              <a:buSzPct val="131944"/>
              <a:buFont typeface="Courier New" pitchFamily="49" charset="0"/>
              <a:buChar char="o"/>
            </a:pPr>
            <a:r>
              <a:rPr lang="x-none" sz="2000" b="0" i="0" u="none" strike="noStrike" cap="none" baseline="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Spelling and grammar expectations</a:t>
            </a:r>
          </a:p>
          <a:p>
            <a:pPr marL="1244600" marR="0" lvl="1" indent="-342900" algn="l" rtl="0">
              <a:spcBef>
                <a:spcPts val="640"/>
              </a:spcBef>
              <a:buSzPct val="131944"/>
              <a:buFont typeface="Courier New" pitchFamily="49" charset="0"/>
              <a:buChar char="o"/>
            </a:pPr>
            <a:r>
              <a:rPr lang="x-non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x-none" sz="2000" b="0" i="0" u="none" strike="noStrike" cap="none" baseline="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iscussion board participation</a:t>
            </a:r>
          </a:p>
          <a:p>
            <a:pPr marL="0" marR="0" lvl="0" indent="0" algn="l" rtl="0">
              <a:spcBef>
                <a:spcPts val="640"/>
              </a:spcBef>
              <a:buNone/>
            </a:pPr>
            <a:endParaRPr lang="x-none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x-none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C:\Users\Sandy\AppData\Local\Microsoft\Windows\Temporary Internet Files\Content.IE5\5R6VJ7HD\MC90030434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648200"/>
            <a:ext cx="1783994" cy="150876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683</TotalTime>
  <Words>1125</Words>
  <Application>Microsoft Macintosh PowerPoint</Application>
  <PresentationFormat>On-screen Show (4:3)</PresentationFormat>
  <Paragraphs>130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Pixel</vt:lpstr>
      <vt:lpstr> Twelve Step Program to Meeting Quality Matters</vt:lpstr>
      <vt:lpstr>Agenda</vt:lpstr>
      <vt:lpstr>Some Background on Online Course Improvement Program (OCIP) at NMSU</vt:lpstr>
      <vt:lpstr>Developed Checklists</vt:lpstr>
      <vt:lpstr>Step 1: Welcome Email (1.1)</vt:lpstr>
      <vt:lpstr>Step 2: What do students do first? (1.1)</vt:lpstr>
      <vt:lpstr>Step 3: The Foundation-Your Syllabus (1.2)</vt:lpstr>
      <vt:lpstr>Step 4: Course Outline/Pacing Guide (1.2)</vt:lpstr>
      <vt:lpstr>Step 5: Netiquette (1.3)</vt:lpstr>
      <vt:lpstr>Step 6: Student Resources (1.4)</vt:lpstr>
      <vt:lpstr>Step 7: Prerequisites Needed (1.5)</vt:lpstr>
      <vt:lpstr>Step 8: Competencies &amp; Tech Skills (1.6)</vt:lpstr>
      <vt:lpstr>Step 9:  Instructor Information (1.7)</vt:lpstr>
      <vt:lpstr>Step 10: Student Introductions (1.8)</vt:lpstr>
      <vt:lpstr>Let’s apply what we have learned!</vt:lpstr>
      <vt:lpstr> Websites for Help with Best Practice</vt:lpstr>
      <vt:lpstr>Resources</vt:lpstr>
      <vt:lpstr>Thank you for attending!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Twelve Step Program to Meeting Quality Matters Standard One</dc:title>
  <dc:creator>CEL</dc:creator>
  <cp:lastModifiedBy>Miley Grandjean</cp:lastModifiedBy>
  <cp:revision>65</cp:revision>
  <dcterms:modified xsi:type="dcterms:W3CDTF">2014-04-25T05:10:50Z</dcterms:modified>
</cp:coreProperties>
</file>