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 id="2147483669" r:id="rId3"/>
  </p:sldMasterIdLst>
  <p:notesMasterIdLst>
    <p:notesMasterId r:id="rId4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ett Christie" initials="" lastIdx="5" clrIdx="0"/>
  <p:cmAuthor id="1" name="ashley skylar"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8426423-FC2D-472D-B311-57974EB13E07}">
  <a:tblStyle styleId="{B8426423-FC2D-472D-B311-57974EB13E07}"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3EA99AFF-CD09-456D-A7CB-3D36EB63CB20}"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4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idx="2">
    <p:pos x="6000" y="0"/>
    <p:text>campus logos 
just overall numbers...</p:text>
  </p:cm>
  <p:cm authorId="1" idx="3">
    <p:pos x="6000" y="100"/>
    <p:text>vertical cut tool take out coordinator and leave numbers for each campus</p:text>
  </p:cm>
  <p:cm authorId="0" idx="3">
    <p:pos x="6000" y="200"/>
    <p:text>Given that this table is hard to read and not very attractive in slide format, I would suggest deleting this slide. I copied the "16 CSU QM Campus Affiliaties" text box to the next slide. You can mention the next slide "depicts training numbers across these affiliate campuses, three of which are represented today." I know the actual trained numbers go slightly outside the 16 campuses but that's not a bit number/deal.</p:text>
  </p:cm>
  <p:cm authorId="0" idx="5">
    <p:pos x="6000" y="300"/>
    <p:text>Text only. Not very compelling.</p:text>
  </p:cm>
</p:cmLst>
</file>

<file path=ppt/comments/comment2.xml><?xml version="1.0" encoding="utf-8"?>
<p:cmLst xmlns:a="http://schemas.openxmlformats.org/drawingml/2006/main" xmlns:r="http://schemas.openxmlformats.org/officeDocument/2006/relationships" xmlns:p="http://schemas.openxmlformats.org/presentationml/2006/main">
  <p:cm authorId="1" idx="1">
    <p:pos x="6000" y="0"/>
    <p:text>vertical tool to take out coordinators</p:text>
  </p:cm>
  <p:cm authorId="0" idx="2">
    <p:pos x="6000" y="100"/>
    <p:text>I think you can skip taking out the coordinators column on this one. However, go ahead and take a bigger screen shot showing more QA Project Titles and then horizontal crop the "In May 2014..." paragraph. That will allow making everything else bigger.</p:text>
  </p:cm>
</p:cmLst>
</file>

<file path=ppt/comments/comment3.xml><?xml version="1.0" encoding="utf-8"?>
<p:cmLst xmlns:a="http://schemas.openxmlformats.org/drawingml/2006/main" xmlns:r="http://schemas.openxmlformats.org/officeDocument/2006/relationships" xmlns:p="http://schemas.openxmlformats.org/presentationml/2006/main">
  <p:cm authorId="0" idx="4">
    <p:pos x="6000" y="0"/>
    <p:text>could insert blackboard collaborate logo in white space here</p:text>
  </p:cm>
</p:cmLst>
</file>

<file path=ppt/comments/comment4.xml><?xml version="1.0" encoding="utf-8"?>
<p:cmLst xmlns:a="http://schemas.openxmlformats.org/drawingml/2006/main" xmlns:r="http://schemas.openxmlformats.org/officeDocument/2006/relationships" xmlns:p="http://schemas.openxmlformats.org/presentationml/2006/main">
  <p:cm authorId="0" idx="1">
    <p:pos x="6000" y="0"/>
    <p:text>Guessing these were copy and paste from the respective campus websites. If you go to images.google.com and enter "csueb logo" you will get an image you can copy and paste without the distracting borders. If you have time to replace...will look even better.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100" b="0" i="0" u="none" strike="noStrike" cap="none" baseline="0">
                <a:solidFill>
                  <a:schemeClr val="dk1"/>
                </a:solidFill>
                <a:latin typeface="Arial"/>
                <a:ea typeface="Arial"/>
                <a:cs typeface="Arial"/>
                <a:sym typeface="Arial"/>
              </a:defRPr>
            </a:lvl1pPr>
            <a:lvl2pPr marL="457200" marR="0" indent="0" algn="l" rtl="0">
              <a:spcBef>
                <a:spcPts val="0"/>
              </a:spcBef>
              <a:defRPr sz="1100" b="0" i="0" u="none" strike="noStrike" cap="none" baseline="0">
                <a:solidFill>
                  <a:schemeClr val="dk1"/>
                </a:solidFill>
                <a:latin typeface="Arial"/>
                <a:ea typeface="Arial"/>
                <a:cs typeface="Arial"/>
                <a:sym typeface="Arial"/>
              </a:defRPr>
            </a:lvl2pPr>
            <a:lvl3pPr marL="914400" marR="0" indent="0" algn="l" rtl="0">
              <a:spcBef>
                <a:spcPts val="0"/>
              </a:spcBef>
              <a:defRPr sz="1100" b="0" i="0" u="none" strike="noStrike" cap="none" baseline="0">
                <a:solidFill>
                  <a:schemeClr val="dk1"/>
                </a:solidFill>
                <a:latin typeface="Arial"/>
                <a:ea typeface="Arial"/>
                <a:cs typeface="Arial"/>
                <a:sym typeface="Arial"/>
              </a:defRPr>
            </a:lvl3pPr>
            <a:lvl4pPr marL="1371600" marR="0" indent="0" algn="l" rtl="0">
              <a:spcBef>
                <a:spcPts val="0"/>
              </a:spcBef>
              <a:defRPr sz="1100" b="0" i="0" u="none" strike="noStrike" cap="none" baseline="0">
                <a:solidFill>
                  <a:schemeClr val="dk1"/>
                </a:solidFill>
                <a:latin typeface="Arial"/>
                <a:ea typeface="Arial"/>
                <a:cs typeface="Arial"/>
                <a:sym typeface="Arial"/>
              </a:defRPr>
            </a:lvl4pPr>
            <a:lvl5pPr marL="1828800" marR="0" indent="0" algn="l" rtl="0">
              <a:spcBef>
                <a:spcPts val="0"/>
              </a:spcBef>
              <a:defRPr sz="1100" b="0" i="0" u="none" strike="noStrike" cap="none" baseline="0">
                <a:solidFill>
                  <a:schemeClr val="dk1"/>
                </a:solidFill>
                <a:latin typeface="Arial"/>
                <a:ea typeface="Arial"/>
                <a:cs typeface="Arial"/>
                <a:sym typeface="Arial"/>
              </a:defRPr>
            </a:lvl5pPr>
            <a:lvl6pPr marL="2286000" marR="0" indent="0" algn="l" rtl="0">
              <a:spcBef>
                <a:spcPts val="0"/>
              </a:spcBef>
              <a:defRPr sz="1100" b="0" i="0" u="none" strike="noStrike" cap="none" baseline="0">
                <a:solidFill>
                  <a:schemeClr val="dk1"/>
                </a:solidFill>
                <a:latin typeface="Arial"/>
                <a:ea typeface="Arial"/>
                <a:cs typeface="Arial"/>
                <a:sym typeface="Arial"/>
              </a:defRPr>
            </a:lvl6pPr>
            <a:lvl7pPr marL="2743200" marR="0" indent="0" algn="l" rtl="0">
              <a:spcBef>
                <a:spcPts val="0"/>
              </a:spcBef>
              <a:defRPr sz="1100" b="0" i="0" u="none" strike="noStrike" cap="none" baseline="0">
                <a:solidFill>
                  <a:schemeClr val="dk1"/>
                </a:solidFill>
                <a:latin typeface="Arial"/>
                <a:ea typeface="Arial"/>
                <a:cs typeface="Arial"/>
                <a:sym typeface="Arial"/>
              </a:defRPr>
            </a:lvl7pPr>
            <a:lvl8pPr marL="3200400" marR="0" indent="0" algn="l" rtl="0">
              <a:spcBef>
                <a:spcPts val="0"/>
              </a:spcBef>
              <a:defRPr sz="1100" b="0" i="0" u="none" strike="noStrike" cap="none" baseline="0">
                <a:solidFill>
                  <a:schemeClr val="dk1"/>
                </a:solidFill>
                <a:latin typeface="Arial"/>
                <a:ea typeface="Arial"/>
                <a:cs typeface="Arial"/>
                <a:sym typeface="Arial"/>
              </a:defRPr>
            </a:lvl8pPr>
            <a:lvl9pPr marL="3657600" marR="0" indent="0" algn="l" rtl="0">
              <a:spcBef>
                <a:spcPts val="0"/>
              </a:spcBef>
              <a:defRPr sz="11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9891394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 name="Shape 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8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US"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4" name="Shape 4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0" name="Shape 4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0" name="Shape 4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4" name="Shape 4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0" name="Shape 4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marR="0" indent="0" algn="ctr" rtl="0">
              <a:lnSpc>
                <a:spcPct val="100000"/>
              </a:lnSpc>
              <a:spcBef>
                <a:spcPts val="0"/>
              </a:spcBef>
              <a:spcAft>
                <a:spcPts val="0"/>
              </a:spcAft>
              <a:buClr>
                <a:schemeClr val="dk1"/>
              </a:buClr>
              <a:buFont typeface="Arial"/>
              <a:buNone/>
              <a:defRPr sz="4800" b="1" i="0" u="none" strike="noStrike" cap="none" baseline="0">
                <a:solidFill>
                  <a:schemeClr val="dk1"/>
                </a:solidFill>
                <a:latin typeface="Arial"/>
                <a:ea typeface="Arial"/>
                <a:cs typeface="Arial"/>
                <a:sym typeface="Arial"/>
                <a:rtl val="0"/>
              </a:defRPr>
            </a:lvl1pPr>
            <a:lvl2pPr marL="0" marR="0" indent="0" algn="ctr" rtl="0">
              <a:spcBef>
                <a:spcPts val="0"/>
              </a:spcBef>
              <a:buClr>
                <a:schemeClr val="dk1"/>
              </a:buClr>
              <a:buFont typeface="Arial"/>
              <a:buNone/>
              <a:defRPr sz="4800" b="1" i="0" u="none" strike="noStrike" cap="none" baseline="0">
                <a:solidFill>
                  <a:schemeClr val="dk1"/>
                </a:solidFill>
              </a:defRPr>
            </a:lvl2pPr>
            <a:lvl3pPr marL="0" marR="0" indent="0" algn="ctr" rtl="0">
              <a:spcBef>
                <a:spcPts val="0"/>
              </a:spcBef>
              <a:buClr>
                <a:schemeClr val="dk1"/>
              </a:buClr>
              <a:buFont typeface="Arial"/>
              <a:buNone/>
              <a:defRPr sz="4800" b="1" i="0" u="none" strike="noStrike" cap="none" baseline="0">
                <a:solidFill>
                  <a:schemeClr val="dk1"/>
                </a:solidFill>
              </a:defRPr>
            </a:lvl3pPr>
            <a:lvl4pPr marL="0" marR="0" indent="0" algn="ctr" rtl="0">
              <a:spcBef>
                <a:spcPts val="0"/>
              </a:spcBef>
              <a:buClr>
                <a:schemeClr val="dk1"/>
              </a:buClr>
              <a:buFont typeface="Arial"/>
              <a:buNone/>
              <a:defRPr sz="4800" b="1" i="0" u="none" strike="noStrike" cap="none" baseline="0">
                <a:solidFill>
                  <a:schemeClr val="dk1"/>
                </a:solidFill>
              </a:defRPr>
            </a:lvl4pPr>
            <a:lvl5pPr marL="0" marR="0" indent="0" algn="ctr" rtl="0">
              <a:spcBef>
                <a:spcPts val="0"/>
              </a:spcBef>
              <a:buClr>
                <a:schemeClr val="dk1"/>
              </a:buClr>
              <a:buFont typeface="Arial"/>
              <a:buNone/>
              <a:defRPr sz="4800" b="1" i="0" u="none" strike="noStrike" cap="none" baseline="0">
                <a:solidFill>
                  <a:schemeClr val="dk1"/>
                </a:solidFill>
              </a:defRPr>
            </a:lvl5pPr>
            <a:lvl6pPr marL="0" marR="0" indent="0" algn="ctr" rtl="0">
              <a:spcBef>
                <a:spcPts val="0"/>
              </a:spcBef>
              <a:buClr>
                <a:schemeClr val="dk1"/>
              </a:buClr>
              <a:buFont typeface="Arial"/>
              <a:buNone/>
              <a:defRPr sz="4800" b="1" i="0" u="none" strike="noStrike" cap="none" baseline="0">
                <a:solidFill>
                  <a:schemeClr val="dk1"/>
                </a:solidFill>
              </a:defRPr>
            </a:lvl6pPr>
            <a:lvl7pPr marL="0" marR="0" indent="0" algn="ctr" rtl="0">
              <a:spcBef>
                <a:spcPts val="0"/>
              </a:spcBef>
              <a:buClr>
                <a:schemeClr val="dk1"/>
              </a:buClr>
              <a:buFont typeface="Arial"/>
              <a:buNone/>
              <a:defRPr sz="4800" b="1" i="0" u="none" strike="noStrike" cap="none" baseline="0">
                <a:solidFill>
                  <a:schemeClr val="dk1"/>
                </a:solidFill>
              </a:defRPr>
            </a:lvl7pPr>
            <a:lvl8pPr marL="0" marR="0" indent="0" algn="ctr" rtl="0">
              <a:spcBef>
                <a:spcPts val="0"/>
              </a:spcBef>
              <a:buClr>
                <a:schemeClr val="dk1"/>
              </a:buClr>
              <a:buFont typeface="Arial"/>
              <a:buNone/>
              <a:defRPr sz="4800" b="1" i="0" u="none" strike="noStrike" cap="none" baseline="0">
                <a:solidFill>
                  <a:schemeClr val="dk1"/>
                </a:solidFill>
              </a:defRPr>
            </a:lvl8pPr>
            <a:lvl9pPr marL="0" marR="0" indent="0" algn="ctr" rtl="0">
              <a:spcBef>
                <a:spcPts val="0"/>
              </a:spcBef>
              <a:buClr>
                <a:schemeClr val="dk1"/>
              </a:buClr>
              <a:buFont typeface="Arial"/>
              <a:buNone/>
              <a:defRPr sz="4800" b="1" i="0" u="none" strike="noStrike" cap="none" baseline="0">
                <a:solidFill>
                  <a:schemeClr val="dk1"/>
                </a:solidFill>
              </a:defRPr>
            </a:lvl9pPr>
          </a:lstStyle>
          <a:p>
            <a:endParaRPr/>
          </a:p>
        </p:txBody>
      </p:sp>
      <p:sp>
        <p:nvSpPr>
          <p:cNvPr id="11" name="Shape 11"/>
          <p:cNvSpPr txBox="1">
            <a:spLocks noGrp="1"/>
          </p:cNvSpPr>
          <p:nvPr>
            <p:ph type="subTitle" idx="1"/>
          </p:nvPr>
        </p:nvSpPr>
        <p:spPr>
          <a:xfrm>
            <a:off x="685800" y="4929737"/>
            <a:ext cx="7772400" cy="1046400"/>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1pPr>
            <a:lvl2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2pPr>
            <a:lvl3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3pPr>
            <a:lvl4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4pPr>
            <a:lvl5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5pPr>
            <a:lvl6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6pPr>
            <a:lvl7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7pPr>
            <a:lvl8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8pPr>
            <a:lvl9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9pPr>
          </a:lstStyle>
          <a:p>
            <a:endParaRPr/>
          </a:p>
        </p:txBody>
      </p:sp>
      <p:sp>
        <p:nvSpPr>
          <p:cNvPr id="12" name="Shape 12"/>
          <p:cNvSpPr txBox="1">
            <a:spLocks noGrp="1"/>
          </p:cNvSpPr>
          <p:nvPr>
            <p:ph type="sldNum" idx="12"/>
          </p:nvPr>
        </p:nvSpPr>
        <p:spPr>
          <a:xfrm>
            <a:off x="8556790" y="6333133"/>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a:t>
            </a:fld>
            <a:endParaRPr lang="en-US" sz="1400" b="0" i="0" u="none" strike="noStrike" cap="none" baseline="0">
              <a:solidFill>
                <a:srgbClr val="000000"/>
              </a:solidFill>
              <a:latin typeface="Arial"/>
              <a:ea typeface="Arial"/>
              <a:cs typeface="Arial"/>
              <a:sym typeface="Arial"/>
              <a:rtl val="0"/>
            </a:endParaRPr>
          </a:p>
        </p:txBody>
      </p:sp>
      <p:pic>
        <p:nvPicPr>
          <p:cNvPr id="13" name="Shape 13"/>
          <p:cNvPicPr preferRelativeResize="0"/>
          <p:nvPr/>
        </p:nvPicPr>
        <p:blipFill rotWithShape="1">
          <a:blip r:embed="rId2">
            <a:alphaModFix/>
          </a:blip>
          <a:srcRect/>
          <a:stretch/>
        </p:blipFill>
        <p:spPr>
          <a:xfrm>
            <a:off x="0" y="2172725"/>
            <a:ext cx="9144000" cy="24383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57"/>
            <a:ext cx="8229600" cy="18242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8" name="Shape 118"/>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aption">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lgn="ctr" rtl="0">
              <a:spcBef>
                <a:spcPts val="360"/>
              </a:spcBef>
              <a:buSzPct val="100000"/>
              <a:buNone/>
              <a:defRPr sz="1800"/>
            </a:lvl1pPr>
          </a:lstStyle>
          <a:p>
            <a:endParaRPr/>
          </a:p>
        </p:txBody>
      </p:sp>
      <p:sp>
        <p:nvSpPr>
          <p:cNvPr id="121" name="Shape 121"/>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2614" y="284407"/>
            <a:ext cx="8518800" cy="770700"/>
          </a:xfrm>
          <a:prstGeom prst="rect">
            <a:avLst/>
          </a:prstGeom>
          <a:noFill/>
          <a:ln>
            <a:noFill/>
          </a:ln>
        </p:spPr>
        <p:txBody>
          <a:bodyPr lIns="91425" tIns="91425" rIns="91425" bIns="91425" anchor="b" anchorCtr="0"/>
          <a:lstStyle>
            <a:lvl1pPr algn="l" rtl="0">
              <a:spcBef>
                <a:spcPts val="0"/>
              </a:spcBef>
              <a:buClr>
                <a:schemeClr val="dk1"/>
              </a:buClr>
              <a:buFont typeface="Camb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6" name="Shape 126"/>
          <p:cNvSpPr txBox="1">
            <a:spLocks noGrp="1"/>
          </p:cNvSpPr>
          <p:nvPr>
            <p:ph type="body" idx="1"/>
          </p:nvPr>
        </p:nvSpPr>
        <p:spPr>
          <a:xfrm>
            <a:off x="311151" y="1544637"/>
            <a:ext cx="8520300" cy="4678499"/>
          </a:xfrm>
          <a:prstGeom prst="rect">
            <a:avLst/>
          </a:prstGeom>
          <a:noFill/>
          <a:ln>
            <a:noFill/>
          </a:ln>
        </p:spPr>
        <p:txBody>
          <a:bodyPr lIns="91425" tIns="91425" rIns="91425" bIns="91425" anchor="t" anchorCtr="0"/>
          <a:lstStyle>
            <a:lvl1pPr marL="282575" indent="-130175" algn="l" rtl="0">
              <a:spcBef>
                <a:spcPts val="1776"/>
              </a:spcBef>
              <a:buClr>
                <a:schemeClr val="accent1"/>
              </a:buClr>
              <a:buFont typeface="Cambria"/>
              <a:buChar char="•"/>
              <a:defRPr/>
            </a:lvl1pPr>
            <a:lvl2pPr marL="742950" indent="-158750" algn="l" rtl="0">
              <a:spcBef>
                <a:spcPts val="400"/>
              </a:spcBef>
              <a:buClr>
                <a:schemeClr val="accent1"/>
              </a:buClr>
              <a:buFont typeface="Cambria"/>
              <a:buChar char="–"/>
              <a:defRPr/>
            </a:lvl2pPr>
            <a:lvl3pPr marL="1143000" indent="-114300" algn="l" rtl="0">
              <a:spcBef>
                <a:spcPts val="360"/>
              </a:spcBef>
              <a:buClr>
                <a:schemeClr val="accent1"/>
              </a:buClr>
              <a:buFont typeface="Cambria"/>
              <a:buChar char="•"/>
              <a:defRPr/>
            </a:lvl3pPr>
            <a:lvl4pPr marL="1600200" indent="-127000" algn="l" rtl="0">
              <a:spcBef>
                <a:spcPts val="320"/>
              </a:spcBef>
              <a:buClr>
                <a:schemeClr val="accent1"/>
              </a:buClr>
              <a:buFont typeface="Cambria"/>
              <a:buChar char="–"/>
              <a:defRPr/>
            </a:lvl4pPr>
            <a:lvl5pPr marL="2057400" indent="-127000" algn="l" rtl="0">
              <a:spcBef>
                <a:spcPts val="320"/>
              </a:spcBef>
              <a:buClr>
                <a:schemeClr val="accent1"/>
              </a:buClr>
              <a:buFont typeface="Cambria"/>
              <a:buChar char="»"/>
              <a:defRPr/>
            </a:lvl5pPr>
            <a:lvl6pPr marL="2514600" indent="-101600" algn="l" rtl="0">
              <a:spcBef>
                <a:spcPts val="400"/>
              </a:spcBef>
              <a:buClr>
                <a:schemeClr val="dk1"/>
              </a:buClr>
              <a:buFont typeface="Cambria"/>
              <a:buChar char="•"/>
              <a:defRPr/>
            </a:lvl6pPr>
            <a:lvl7pPr marL="2971800" indent="-101600" algn="l" rtl="0">
              <a:spcBef>
                <a:spcPts val="400"/>
              </a:spcBef>
              <a:buClr>
                <a:schemeClr val="dk1"/>
              </a:buClr>
              <a:buFont typeface="Cambria"/>
              <a:buChar char="•"/>
              <a:defRPr/>
            </a:lvl7pPr>
            <a:lvl8pPr marL="3429000" indent="-101600" algn="l" rtl="0">
              <a:spcBef>
                <a:spcPts val="400"/>
              </a:spcBef>
              <a:buClr>
                <a:schemeClr val="dk1"/>
              </a:buClr>
              <a:buFont typeface="Cambria"/>
              <a:buChar char="•"/>
              <a:defRPr/>
            </a:lvl8pPr>
            <a:lvl9pPr marL="3886200" indent="-101600" algn="l" rtl="0">
              <a:spcBef>
                <a:spcPts val="400"/>
              </a:spcBef>
              <a:buClr>
                <a:schemeClr val="dk1"/>
              </a:buClr>
              <a:buFont typeface="Cambria"/>
              <a:buChar char="•"/>
              <a:defRPr/>
            </a:lvl9pPr>
          </a:lstStyle>
          <a:p>
            <a:endParaRPr/>
          </a:p>
        </p:txBody>
      </p:sp>
      <p:sp>
        <p:nvSpPr>
          <p:cNvPr id="127" name="Shape 127"/>
          <p:cNvSpPr txBox="1">
            <a:spLocks noGrp="1"/>
          </p:cNvSpPr>
          <p:nvPr>
            <p:ph type="sldNum" idx="12"/>
          </p:nvPr>
        </p:nvSpPr>
        <p:spPr>
          <a:xfrm>
            <a:off x="134816" y="6356350"/>
            <a:ext cx="656399" cy="365099"/>
          </a:xfrm>
          <a:prstGeom prst="rect">
            <a:avLst/>
          </a:prstGeom>
          <a:noFill/>
          <a:ln>
            <a:noFill/>
          </a:ln>
        </p:spPr>
        <p:txBody>
          <a:bodyPr lIns="91425" tIns="91425" rIns="91425" bIns="91425" anchor="ctr"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57"/>
        <p:cNvGrpSpPr/>
        <p:nvPr/>
      </p:nvGrpSpPr>
      <p:grpSpPr>
        <a:xfrm>
          <a:off x="0" y="0"/>
          <a:ext cx="0" cy="0"/>
          <a:chOff x="0" y="0"/>
          <a:chExt cx="0" cy="0"/>
        </a:xfrm>
      </p:grpSpPr>
      <p:sp>
        <p:nvSpPr>
          <p:cNvPr id="358" name="Shape 358"/>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marR="0" indent="0" algn="ctr" rtl="0">
              <a:lnSpc>
                <a:spcPct val="100000"/>
              </a:lnSpc>
              <a:spcBef>
                <a:spcPts val="0"/>
              </a:spcBef>
              <a:spcAft>
                <a:spcPts val="0"/>
              </a:spcAft>
              <a:buClr>
                <a:schemeClr val="dk1"/>
              </a:buClr>
              <a:buFont typeface="Arial"/>
              <a:buNone/>
              <a:defRPr sz="4800" b="1" i="0" u="none" strike="noStrike" cap="none" baseline="0">
                <a:solidFill>
                  <a:schemeClr val="dk1"/>
                </a:solidFill>
                <a:latin typeface="Arial"/>
                <a:ea typeface="Arial"/>
                <a:cs typeface="Arial"/>
                <a:sym typeface="Arial"/>
              </a:defRPr>
            </a:lvl1pPr>
            <a:lvl2pPr marL="0" marR="0" indent="0" algn="ctr" rtl="0">
              <a:spcBef>
                <a:spcPts val="0"/>
              </a:spcBef>
              <a:buClr>
                <a:schemeClr val="dk1"/>
              </a:buClr>
              <a:buFont typeface="Arial"/>
              <a:buNone/>
              <a:defRPr sz="4800" b="1" i="0" u="none" strike="noStrike" cap="none" baseline="0">
                <a:solidFill>
                  <a:schemeClr val="dk1"/>
                </a:solidFill>
              </a:defRPr>
            </a:lvl2pPr>
            <a:lvl3pPr marL="0" marR="0" indent="0" algn="ctr" rtl="0">
              <a:spcBef>
                <a:spcPts val="0"/>
              </a:spcBef>
              <a:buClr>
                <a:schemeClr val="dk1"/>
              </a:buClr>
              <a:buFont typeface="Arial"/>
              <a:buNone/>
              <a:defRPr sz="4800" b="1" i="0" u="none" strike="noStrike" cap="none" baseline="0">
                <a:solidFill>
                  <a:schemeClr val="dk1"/>
                </a:solidFill>
              </a:defRPr>
            </a:lvl3pPr>
            <a:lvl4pPr marL="0" marR="0" indent="0" algn="ctr" rtl="0">
              <a:spcBef>
                <a:spcPts val="0"/>
              </a:spcBef>
              <a:buClr>
                <a:schemeClr val="dk1"/>
              </a:buClr>
              <a:buFont typeface="Arial"/>
              <a:buNone/>
              <a:defRPr sz="4800" b="1" i="0" u="none" strike="noStrike" cap="none" baseline="0">
                <a:solidFill>
                  <a:schemeClr val="dk1"/>
                </a:solidFill>
              </a:defRPr>
            </a:lvl4pPr>
            <a:lvl5pPr marL="0" marR="0" indent="0" algn="ctr" rtl="0">
              <a:spcBef>
                <a:spcPts val="0"/>
              </a:spcBef>
              <a:buClr>
                <a:schemeClr val="dk1"/>
              </a:buClr>
              <a:buFont typeface="Arial"/>
              <a:buNone/>
              <a:defRPr sz="4800" b="1" i="0" u="none" strike="noStrike" cap="none" baseline="0">
                <a:solidFill>
                  <a:schemeClr val="dk1"/>
                </a:solidFill>
              </a:defRPr>
            </a:lvl5pPr>
            <a:lvl6pPr marL="0" marR="0" indent="0" algn="ctr" rtl="0">
              <a:spcBef>
                <a:spcPts val="0"/>
              </a:spcBef>
              <a:buClr>
                <a:schemeClr val="dk1"/>
              </a:buClr>
              <a:buFont typeface="Arial"/>
              <a:buNone/>
              <a:defRPr sz="4800" b="1" i="0" u="none" strike="noStrike" cap="none" baseline="0">
                <a:solidFill>
                  <a:schemeClr val="dk1"/>
                </a:solidFill>
              </a:defRPr>
            </a:lvl6pPr>
            <a:lvl7pPr marL="0" marR="0" indent="0" algn="ctr" rtl="0">
              <a:spcBef>
                <a:spcPts val="0"/>
              </a:spcBef>
              <a:buClr>
                <a:schemeClr val="dk1"/>
              </a:buClr>
              <a:buFont typeface="Arial"/>
              <a:buNone/>
              <a:defRPr sz="4800" b="1" i="0" u="none" strike="noStrike" cap="none" baseline="0">
                <a:solidFill>
                  <a:schemeClr val="dk1"/>
                </a:solidFill>
              </a:defRPr>
            </a:lvl7pPr>
            <a:lvl8pPr marL="0" marR="0" indent="0" algn="ctr" rtl="0">
              <a:spcBef>
                <a:spcPts val="0"/>
              </a:spcBef>
              <a:buClr>
                <a:schemeClr val="dk1"/>
              </a:buClr>
              <a:buFont typeface="Arial"/>
              <a:buNone/>
              <a:defRPr sz="4800" b="1" i="0" u="none" strike="noStrike" cap="none" baseline="0">
                <a:solidFill>
                  <a:schemeClr val="dk1"/>
                </a:solidFill>
              </a:defRPr>
            </a:lvl8pPr>
            <a:lvl9pPr marL="0" marR="0" indent="0" algn="ctr" rtl="0">
              <a:spcBef>
                <a:spcPts val="0"/>
              </a:spcBef>
              <a:buClr>
                <a:schemeClr val="dk1"/>
              </a:buClr>
              <a:buFont typeface="Arial"/>
              <a:buNone/>
              <a:defRPr sz="4800" b="1" i="0" u="none" strike="noStrike" cap="none" baseline="0">
                <a:solidFill>
                  <a:schemeClr val="dk1"/>
                </a:solidFill>
              </a:defRPr>
            </a:lvl9pPr>
          </a:lstStyle>
          <a:p>
            <a:endParaRPr/>
          </a:p>
        </p:txBody>
      </p:sp>
      <p:sp>
        <p:nvSpPr>
          <p:cNvPr id="359" name="Shape 359"/>
          <p:cNvSpPr txBox="1">
            <a:spLocks noGrp="1"/>
          </p:cNvSpPr>
          <p:nvPr>
            <p:ph type="subTitle" idx="1"/>
          </p:nvPr>
        </p:nvSpPr>
        <p:spPr>
          <a:xfrm>
            <a:off x="685800" y="4929737"/>
            <a:ext cx="7772400" cy="1046400"/>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1pPr>
            <a:lvl2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2pPr>
            <a:lvl3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3pPr>
            <a:lvl4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4pPr>
            <a:lvl5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5pPr>
            <a:lvl6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6pPr>
            <a:lvl7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7pPr>
            <a:lvl8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8pPr>
            <a:lvl9pPr marL="0" marR="0" indent="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9pPr>
          </a:lstStyle>
          <a:p>
            <a:endParaRPr/>
          </a:p>
        </p:txBody>
      </p:sp>
      <p:sp>
        <p:nvSpPr>
          <p:cNvPr id="360" name="Shape 360"/>
          <p:cNvSpPr txBox="1">
            <a:spLocks noGrp="1"/>
          </p:cNvSpPr>
          <p:nvPr>
            <p:ph type="sldNum" idx="12"/>
          </p:nvPr>
        </p:nvSpPr>
        <p:spPr>
          <a:xfrm>
            <a:off x="8556789" y="6333132"/>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pic>
        <p:nvPicPr>
          <p:cNvPr id="361" name="Shape 361"/>
          <p:cNvPicPr preferRelativeResize="0"/>
          <p:nvPr/>
        </p:nvPicPr>
        <p:blipFill rotWithShape="1">
          <a:blip r:embed="rId2">
            <a:alphaModFix/>
          </a:blip>
          <a:srcRect/>
          <a:stretch/>
        </p:blipFill>
        <p:spPr>
          <a:xfrm>
            <a:off x="0" y="2172725"/>
            <a:ext cx="9144000" cy="24383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457200" y="924762"/>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4" name="Shape 364"/>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5" name="Shape 365"/>
          <p:cNvSpPr txBox="1">
            <a:spLocks noGrp="1"/>
          </p:cNvSpPr>
          <p:nvPr>
            <p:ph type="sldNum" idx="12"/>
          </p:nvPr>
        </p:nvSpPr>
        <p:spPr>
          <a:xfrm>
            <a:off x="8556789" y="6333132"/>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pic>
        <p:nvPicPr>
          <p:cNvPr id="366" name="Shape 366"/>
          <p:cNvPicPr preferRelativeResize="0"/>
          <p:nvPr/>
        </p:nvPicPr>
        <p:blipFill rotWithShape="1">
          <a:blip r:embed="rId2">
            <a:alphaModFix/>
          </a:blip>
          <a:srcRect/>
          <a:stretch/>
        </p:blipFill>
        <p:spPr>
          <a:xfrm>
            <a:off x="0" y="76203"/>
            <a:ext cx="4558800" cy="1143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7"/>
        <p:cNvGrpSpPr/>
        <p:nvPr/>
      </p:nvGrpSpPr>
      <p:grpSpPr>
        <a:xfrm>
          <a:off x="0" y="0"/>
          <a:ext cx="0" cy="0"/>
          <a:chOff x="0" y="0"/>
          <a:chExt cx="0" cy="0"/>
        </a:xfrm>
      </p:grpSpPr>
      <p:sp>
        <p:nvSpPr>
          <p:cNvPr id="368" name="Shape 368"/>
          <p:cNvSpPr txBox="1">
            <a:spLocks noGrp="1"/>
          </p:cNvSpPr>
          <p:nvPr>
            <p:ph type="sldNum" idx="12"/>
          </p:nvPr>
        </p:nvSpPr>
        <p:spPr>
          <a:xfrm>
            <a:off x="8556789" y="6333132"/>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pic>
        <p:nvPicPr>
          <p:cNvPr id="369" name="Shape 369"/>
          <p:cNvPicPr preferRelativeResize="0"/>
          <p:nvPr/>
        </p:nvPicPr>
        <p:blipFill rotWithShape="1">
          <a:blip r:embed="rId2">
            <a:alphaModFix/>
          </a:blip>
          <a:srcRect/>
          <a:stretch/>
        </p:blipFill>
        <p:spPr>
          <a:xfrm>
            <a:off x="0" y="76203"/>
            <a:ext cx="4558800" cy="1143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924762"/>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2" name="Shape 372"/>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3" name="Shape 373"/>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4" name="Shape 374"/>
          <p:cNvSpPr txBox="1">
            <a:spLocks noGrp="1"/>
          </p:cNvSpPr>
          <p:nvPr>
            <p:ph type="sldNum" idx="12"/>
          </p:nvPr>
        </p:nvSpPr>
        <p:spPr>
          <a:xfrm>
            <a:off x="8556789" y="6333132"/>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pic>
        <p:nvPicPr>
          <p:cNvPr id="375" name="Shape 375"/>
          <p:cNvPicPr preferRelativeResize="0"/>
          <p:nvPr/>
        </p:nvPicPr>
        <p:blipFill rotWithShape="1">
          <a:blip r:embed="rId2">
            <a:alphaModFix/>
          </a:blip>
          <a:srcRect/>
          <a:stretch/>
        </p:blipFill>
        <p:spPr>
          <a:xfrm>
            <a:off x="0" y="76203"/>
            <a:ext cx="4558800" cy="1143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924762"/>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8" name="Shape 378"/>
          <p:cNvSpPr txBox="1">
            <a:spLocks noGrp="1"/>
          </p:cNvSpPr>
          <p:nvPr>
            <p:ph type="sldNum" idx="12"/>
          </p:nvPr>
        </p:nvSpPr>
        <p:spPr>
          <a:xfrm>
            <a:off x="8556789" y="6333132"/>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pic>
        <p:nvPicPr>
          <p:cNvPr id="379" name="Shape 379"/>
          <p:cNvPicPr preferRelativeResize="0"/>
          <p:nvPr/>
        </p:nvPicPr>
        <p:blipFill rotWithShape="1">
          <a:blip r:embed="rId2">
            <a:alphaModFix/>
          </a:blip>
          <a:srcRect/>
          <a:stretch/>
        </p:blipFill>
        <p:spPr>
          <a:xfrm>
            <a:off x="0" y="76203"/>
            <a:ext cx="4558800" cy="11430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aption">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algn="ctr" rtl="0">
              <a:spcBef>
                <a:spcPts val="360"/>
              </a:spcBef>
              <a:buFont typeface="Arial"/>
              <a:buNone/>
              <a:defRPr sz="1800"/>
            </a:lvl1pPr>
            <a:lvl2pPr rtl="0">
              <a:spcBef>
                <a:spcPts val="0"/>
              </a:spcBef>
              <a:defRPr sz="2400">
                <a:solidFill>
                  <a:schemeClr val="dk1"/>
                </a:solidFill>
              </a:defRPr>
            </a:lvl2pPr>
            <a:lvl3pPr rtl="0">
              <a:spcBef>
                <a:spcPts val="0"/>
              </a:spcBef>
              <a:defRPr sz="2400">
                <a:solidFill>
                  <a:schemeClr val="dk1"/>
                </a:solidFill>
              </a:defRPr>
            </a:lvl3pPr>
            <a:lvl4pPr rtl="0">
              <a:spcBef>
                <a:spcPts val="0"/>
              </a:spcBef>
              <a:defRPr sz="1800">
                <a:solidFill>
                  <a:schemeClr val="dk1"/>
                </a:solidFill>
              </a:defRPr>
            </a:lvl4pPr>
            <a:lvl5pPr rtl="0">
              <a:spcBef>
                <a:spcPts val="0"/>
              </a:spcBef>
              <a:defRPr sz="1800">
                <a:solidFill>
                  <a:schemeClr val="dk1"/>
                </a:solidFill>
              </a:defRPr>
            </a:lvl5pPr>
            <a:lvl6pPr rtl="0">
              <a:spcBef>
                <a:spcPts val="0"/>
              </a:spcBef>
              <a:defRPr sz="1800">
                <a:solidFill>
                  <a:schemeClr val="dk1"/>
                </a:solidFill>
              </a:defRPr>
            </a:lvl6pPr>
            <a:lvl7pPr rtl="0">
              <a:spcBef>
                <a:spcPts val="0"/>
              </a:spcBef>
              <a:defRPr sz="1800">
                <a:solidFill>
                  <a:schemeClr val="dk1"/>
                </a:solidFill>
              </a:defRPr>
            </a:lvl7pPr>
            <a:lvl8pPr rtl="0">
              <a:spcBef>
                <a:spcPts val="0"/>
              </a:spcBef>
              <a:defRPr sz="1800">
                <a:solidFill>
                  <a:schemeClr val="dk1"/>
                </a:solidFill>
              </a:defRPr>
            </a:lvl8pPr>
            <a:lvl9pPr rtl="0">
              <a:spcBef>
                <a:spcPts val="0"/>
              </a:spcBef>
              <a:defRPr sz="1800">
                <a:solidFill>
                  <a:schemeClr val="dk1"/>
                </a:solidFill>
              </a:defRPr>
            </a:lvl9pPr>
          </a:lstStyle>
          <a:p>
            <a:endParaRPr/>
          </a:p>
        </p:txBody>
      </p:sp>
      <p:sp>
        <p:nvSpPr>
          <p:cNvPr id="382" name="Shape 382"/>
          <p:cNvSpPr txBox="1">
            <a:spLocks noGrp="1"/>
          </p:cNvSpPr>
          <p:nvPr>
            <p:ph type="sldNum" idx="12"/>
          </p:nvPr>
        </p:nvSpPr>
        <p:spPr>
          <a:xfrm>
            <a:off x="8556789" y="6333132"/>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pic>
        <p:nvPicPr>
          <p:cNvPr id="383" name="Shape 383"/>
          <p:cNvPicPr preferRelativeResize="0"/>
          <p:nvPr/>
        </p:nvPicPr>
        <p:blipFill rotWithShape="1">
          <a:blip r:embed="rId2">
            <a:alphaModFix/>
          </a:blip>
          <a:srcRect/>
          <a:stretch/>
        </p:blipFill>
        <p:spPr>
          <a:xfrm>
            <a:off x="0" y="76203"/>
            <a:ext cx="4558800" cy="1143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924762"/>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 name="Shape 17"/>
          <p:cNvSpPr txBox="1">
            <a:spLocks noGrp="1"/>
          </p:cNvSpPr>
          <p:nvPr>
            <p:ph type="sldNum" idx="12"/>
          </p:nvPr>
        </p:nvSpPr>
        <p:spPr>
          <a:xfrm>
            <a:off x="8556790" y="6333133"/>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a:t>
            </a:fld>
            <a:endParaRPr lang="en-US" sz="1400" b="0" i="0" u="none" strike="noStrike" cap="none" baseline="0">
              <a:solidFill>
                <a:srgbClr val="000000"/>
              </a:solidFill>
              <a:latin typeface="Arial"/>
              <a:ea typeface="Arial"/>
              <a:cs typeface="Arial"/>
              <a:sym typeface="Arial"/>
              <a:rtl val="0"/>
            </a:endParaRPr>
          </a:p>
        </p:txBody>
      </p:sp>
      <p:pic>
        <p:nvPicPr>
          <p:cNvPr id="18" name="Shape 18"/>
          <p:cNvPicPr preferRelativeResize="0"/>
          <p:nvPr/>
        </p:nvPicPr>
        <p:blipFill rotWithShape="1">
          <a:blip r:embed="rId2">
            <a:alphaModFix/>
          </a:blip>
          <a:srcRect/>
          <a:stretch/>
        </p:blipFill>
        <p:spPr>
          <a:xfrm>
            <a:off x="0" y="76203"/>
            <a:ext cx="4558835" cy="114299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924762"/>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sldNum" idx="12"/>
          </p:nvPr>
        </p:nvSpPr>
        <p:spPr>
          <a:xfrm>
            <a:off x="8556790" y="6333133"/>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a:t>
            </a:fld>
            <a:endParaRPr lang="en-US" sz="1400" b="0" i="0" u="none" strike="noStrike" cap="none" baseline="0">
              <a:solidFill>
                <a:srgbClr val="000000"/>
              </a:solidFill>
              <a:latin typeface="Arial"/>
              <a:ea typeface="Arial"/>
              <a:cs typeface="Arial"/>
              <a:sym typeface="Arial"/>
              <a:rtl val="0"/>
            </a:endParaRPr>
          </a:p>
        </p:txBody>
      </p:sp>
      <p:pic>
        <p:nvPicPr>
          <p:cNvPr id="24" name="Shape 24"/>
          <p:cNvPicPr preferRelativeResize="0"/>
          <p:nvPr/>
        </p:nvPicPr>
        <p:blipFill rotWithShape="1">
          <a:blip r:embed="rId2">
            <a:alphaModFix/>
          </a:blip>
          <a:srcRect/>
          <a:stretch/>
        </p:blipFill>
        <p:spPr>
          <a:xfrm>
            <a:off x="0" y="76203"/>
            <a:ext cx="4558835" cy="114299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924762"/>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sldNum" idx="12"/>
          </p:nvPr>
        </p:nvSpPr>
        <p:spPr>
          <a:xfrm>
            <a:off x="8556790" y="6333133"/>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a:t>
            </a:fld>
            <a:endParaRPr lang="en-US" sz="1400" b="0" i="0" u="none" strike="noStrike" cap="none" baseline="0">
              <a:solidFill>
                <a:srgbClr val="000000"/>
              </a:solidFill>
              <a:latin typeface="Arial"/>
              <a:ea typeface="Arial"/>
              <a:cs typeface="Arial"/>
              <a:sym typeface="Arial"/>
              <a:rtl val="0"/>
            </a:endParaRPr>
          </a:p>
        </p:txBody>
      </p:sp>
      <p:pic>
        <p:nvPicPr>
          <p:cNvPr id="28" name="Shape 28"/>
          <p:cNvPicPr preferRelativeResize="0"/>
          <p:nvPr/>
        </p:nvPicPr>
        <p:blipFill rotWithShape="1">
          <a:blip r:embed="rId2">
            <a:alphaModFix/>
          </a:blip>
          <a:srcRect/>
          <a:stretch/>
        </p:blipFill>
        <p:spPr>
          <a:xfrm>
            <a:off x="0" y="76203"/>
            <a:ext cx="4558835" cy="114299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algn="ctr" rtl="0">
              <a:spcBef>
                <a:spcPts val="360"/>
              </a:spcBef>
              <a:buFont typeface="Arial"/>
              <a:buNone/>
              <a:defRPr sz="1800"/>
            </a:lvl1pPr>
            <a:lvl2pPr rtl="0">
              <a:spcBef>
                <a:spcPts val="0"/>
              </a:spcBef>
              <a:defRPr sz="2400">
                <a:solidFill>
                  <a:schemeClr val="dk1"/>
                </a:solidFill>
              </a:defRPr>
            </a:lvl2pPr>
            <a:lvl3pPr rtl="0">
              <a:spcBef>
                <a:spcPts val="0"/>
              </a:spcBef>
              <a:defRPr sz="2400">
                <a:solidFill>
                  <a:schemeClr val="dk1"/>
                </a:solidFill>
              </a:defRPr>
            </a:lvl3pPr>
            <a:lvl4pPr rtl="0">
              <a:spcBef>
                <a:spcPts val="0"/>
              </a:spcBef>
              <a:defRPr sz="1800">
                <a:solidFill>
                  <a:schemeClr val="dk1"/>
                </a:solidFill>
              </a:defRPr>
            </a:lvl4pPr>
            <a:lvl5pPr rtl="0">
              <a:spcBef>
                <a:spcPts val="0"/>
              </a:spcBef>
              <a:defRPr sz="1800">
                <a:solidFill>
                  <a:schemeClr val="dk1"/>
                </a:solidFill>
              </a:defRPr>
            </a:lvl5pPr>
            <a:lvl6pPr rtl="0">
              <a:spcBef>
                <a:spcPts val="0"/>
              </a:spcBef>
              <a:defRPr sz="1800">
                <a:solidFill>
                  <a:schemeClr val="dk1"/>
                </a:solidFill>
              </a:defRPr>
            </a:lvl6pPr>
            <a:lvl7pPr rtl="0">
              <a:spcBef>
                <a:spcPts val="0"/>
              </a:spcBef>
              <a:defRPr sz="1800">
                <a:solidFill>
                  <a:schemeClr val="dk1"/>
                </a:solidFill>
              </a:defRPr>
            </a:lvl7pPr>
            <a:lvl8pPr rtl="0">
              <a:spcBef>
                <a:spcPts val="0"/>
              </a:spcBef>
              <a:defRPr sz="1800">
                <a:solidFill>
                  <a:schemeClr val="dk1"/>
                </a:solidFill>
              </a:defRPr>
            </a:lvl8pPr>
            <a:lvl9pPr rtl="0">
              <a:spcBef>
                <a:spcPts val="0"/>
              </a:spcBef>
              <a:defRPr sz="1800">
                <a:solidFill>
                  <a:schemeClr val="dk1"/>
                </a:solidFill>
              </a:defRPr>
            </a:lvl9pPr>
          </a:lstStyle>
          <a:p>
            <a:endParaRPr/>
          </a:p>
        </p:txBody>
      </p:sp>
      <p:sp>
        <p:nvSpPr>
          <p:cNvPr id="31" name="Shape 31"/>
          <p:cNvSpPr txBox="1">
            <a:spLocks noGrp="1"/>
          </p:cNvSpPr>
          <p:nvPr>
            <p:ph type="sldNum" idx="12"/>
          </p:nvPr>
        </p:nvSpPr>
        <p:spPr>
          <a:xfrm>
            <a:off x="8556790" y="6333133"/>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a:t>
            </a:fld>
            <a:endParaRPr lang="en-US" sz="1400" b="0" i="0" u="none" strike="noStrike" cap="none" baseline="0">
              <a:solidFill>
                <a:srgbClr val="000000"/>
              </a:solidFill>
              <a:latin typeface="Arial"/>
              <a:ea typeface="Arial"/>
              <a:cs typeface="Arial"/>
              <a:sym typeface="Arial"/>
              <a:rtl val="0"/>
            </a:endParaRPr>
          </a:p>
        </p:txBody>
      </p:sp>
      <p:pic>
        <p:nvPicPr>
          <p:cNvPr id="32" name="Shape 32"/>
          <p:cNvPicPr preferRelativeResize="0"/>
          <p:nvPr/>
        </p:nvPicPr>
        <p:blipFill rotWithShape="1">
          <a:blip r:embed="rId2">
            <a:alphaModFix/>
          </a:blip>
          <a:srcRect/>
          <a:stretch/>
        </p:blipFill>
        <p:spPr>
          <a:xfrm>
            <a:off x="0" y="76203"/>
            <a:ext cx="4558835" cy="11429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
        <p:nvSpPr>
          <p:cNvPr id="34" name="Shape 34"/>
          <p:cNvSpPr txBox="1">
            <a:spLocks noGrp="1"/>
          </p:cNvSpPr>
          <p:nvPr>
            <p:ph type="sldNum" idx="12"/>
          </p:nvPr>
        </p:nvSpPr>
        <p:spPr>
          <a:xfrm>
            <a:off x="8556790" y="6333133"/>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a:t>
            </a:fld>
            <a:endParaRPr lang="en-US" sz="1400" b="0" i="0" u="none" strike="noStrike" cap="none" baseline="0">
              <a:solidFill>
                <a:srgbClr val="000000"/>
              </a:solidFill>
              <a:latin typeface="Arial"/>
              <a:ea typeface="Arial"/>
              <a:cs typeface="Arial"/>
              <a:sym typeface="Arial"/>
              <a:rtl val="0"/>
            </a:endParaRPr>
          </a:p>
        </p:txBody>
      </p:sp>
      <p:pic>
        <p:nvPicPr>
          <p:cNvPr id="35" name="Shape 35"/>
          <p:cNvPicPr preferRelativeResize="0"/>
          <p:nvPr/>
        </p:nvPicPr>
        <p:blipFill rotWithShape="1">
          <a:blip r:embed="rId2">
            <a:alphaModFix/>
          </a:blip>
          <a:srcRect/>
          <a:stretch/>
        </p:blipFill>
        <p:spPr>
          <a:xfrm>
            <a:off x="0" y="76203"/>
            <a:ext cx="4558835" cy="114299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
        <p:nvSpPr>
          <p:cNvPr id="105" name="Shape 105"/>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algn="ctr" rtl="0">
              <a:spcBef>
                <a:spcPts val="0"/>
              </a:spcBef>
              <a:buClr>
                <a:schemeClr val="dk2"/>
              </a:buClr>
              <a:buNone/>
              <a:defRPr>
                <a:solidFill>
                  <a:schemeClr val="dk2"/>
                </a:solidFill>
              </a:defRPr>
            </a:lvl1pPr>
            <a:lvl2pPr algn="ctr" rtl="0">
              <a:spcBef>
                <a:spcPts val="0"/>
              </a:spcBef>
              <a:buClr>
                <a:schemeClr val="dk2"/>
              </a:buClr>
              <a:buSzPct val="100000"/>
              <a:buNone/>
              <a:defRPr sz="3000">
                <a:solidFill>
                  <a:schemeClr val="dk2"/>
                </a:solidFill>
              </a:defRPr>
            </a:lvl2pPr>
            <a:lvl3pPr algn="ctr" rtl="0">
              <a:spcBef>
                <a:spcPts val="0"/>
              </a:spcBef>
              <a:buClr>
                <a:schemeClr val="dk2"/>
              </a:buClr>
              <a:buSzPct val="100000"/>
              <a:buNone/>
              <a:defRPr sz="3000">
                <a:solidFill>
                  <a:schemeClr val="dk2"/>
                </a:solidFill>
              </a:defRPr>
            </a:lvl3pPr>
            <a:lvl4pPr algn="ctr" rtl="0">
              <a:spcBef>
                <a:spcPts val="0"/>
              </a:spcBef>
              <a:buClr>
                <a:schemeClr val="dk2"/>
              </a:buClr>
              <a:buSzPct val="100000"/>
              <a:buNone/>
              <a:defRPr sz="3000">
                <a:solidFill>
                  <a:schemeClr val="dk2"/>
                </a:solidFill>
              </a:defRPr>
            </a:lvl4pPr>
            <a:lvl5pPr algn="ctr" rtl="0">
              <a:spcBef>
                <a:spcPts val="0"/>
              </a:spcBef>
              <a:buClr>
                <a:schemeClr val="dk2"/>
              </a:buClr>
              <a:buSzPct val="100000"/>
              <a:buNone/>
              <a:defRPr sz="3000">
                <a:solidFill>
                  <a:schemeClr val="dk2"/>
                </a:solidFill>
              </a:defRPr>
            </a:lvl5pPr>
            <a:lvl6pPr algn="ctr" rtl="0">
              <a:spcBef>
                <a:spcPts val="0"/>
              </a:spcBef>
              <a:buClr>
                <a:schemeClr val="dk2"/>
              </a:buClr>
              <a:buSzPct val="100000"/>
              <a:buNone/>
              <a:defRPr sz="3000">
                <a:solidFill>
                  <a:schemeClr val="dk2"/>
                </a:solidFill>
              </a:defRPr>
            </a:lvl6pPr>
            <a:lvl7pPr algn="ctr" rtl="0">
              <a:spcBef>
                <a:spcPts val="0"/>
              </a:spcBef>
              <a:buClr>
                <a:schemeClr val="dk2"/>
              </a:buClr>
              <a:buSzPct val="100000"/>
              <a:buNone/>
              <a:defRPr sz="3000">
                <a:solidFill>
                  <a:schemeClr val="dk2"/>
                </a:solidFill>
              </a:defRPr>
            </a:lvl7pPr>
            <a:lvl8pPr algn="ctr" rtl="0">
              <a:spcBef>
                <a:spcPts val="0"/>
              </a:spcBef>
              <a:buClr>
                <a:schemeClr val="dk2"/>
              </a:buClr>
              <a:buSzPct val="100000"/>
              <a:buNone/>
              <a:defRPr sz="3000">
                <a:solidFill>
                  <a:schemeClr val="dk2"/>
                </a:solidFill>
              </a:defRPr>
            </a:lvl8pPr>
            <a:lvl9pPr algn="ctr" rtl="0">
              <a:spcBef>
                <a:spcPts val="0"/>
              </a:spcBef>
              <a:buClr>
                <a:schemeClr val="dk2"/>
              </a:buClr>
              <a:buSzPct val="100000"/>
              <a:buNone/>
              <a:defRPr sz="3000">
                <a:solidFill>
                  <a:schemeClr val="dk2"/>
                </a:solidFill>
              </a:defRPr>
            </a:lvl9pPr>
          </a:lstStyle>
          <a:p>
            <a:endParaRPr/>
          </a:p>
        </p:txBody>
      </p:sp>
      <p:sp>
        <p:nvSpPr>
          <p:cNvPr id="106" name="Shape 106"/>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57"/>
            <a:ext cx="8229600" cy="18242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9" name="Shape 109"/>
          <p:cNvSpPr txBox="1">
            <a:spLocks noGrp="1"/>
          </p:cNvSpPr>
          <p:nvPr>
            <p:ph type="body" idx="1"/>
          </p:nvPr>
        </p:nvSpPr>
        <p:spPr>
          <a:xfrm>
            <a:off x="457200" y="2272975"/>
            <a:ext cx="8229600" cy="42947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0" name="Shape 110"/>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57"/>
            <a:ext cx="8229600" cy="18242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3" name="Shape 113"/>
          <p:cNvSpPr txBox="1">
            <a:spLocks noGrp="1"/>
          </p:cNvSpPr>
          <p:nvPr>
            <p:ph type="body" idx="1"/>
          </p:nvPr>
        </p:nvSpPr>
        <p:spPr>
          <a:xfrm>
            <a:off x="457200" y="2023575"/>
            <a:ext cx="3994500" cy="45443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4" name="Shape 114"/>
          <p:cNvSpPr txBox="1">
            <a:spLocks noGrp="1"/>
          </p:cNvSpPr>
          <p:nvPr>
            <p:ph type="body" idx="2"/>
          </p:nvPr>
        </p:nvSpPr>
        <p:spPr>
          <a:xfrm>
            <a:off x="4692274" y="2023575"/>
            <a:ext cx="3994500" cy="45443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5" name="Shape 11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theme" Target="../theme/theme2.xml"/><Relationship Id="rId9"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924762"/>
            <a:ext cx="8229600" cy="11430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Arial"/>
              <a:buNone/>
              <a:defRPr sz="3600" b="1" i="0" u="none" strike="noStrike" cap="none" baseline="0">
                <a:solidFill>
                  <a:schemeClr val="dk1"/>
                </a:solidFill>
                <a:latin typeface="Arial"/>
                <a:ea typeface="Arial"/>
                <a:cs typeface="Arial"/>
                <a:sym typeface="Arial"/>
                <a:rtl val="0"/>
              </a:defRPr>
            </a:lvl1pPr>
            <a:lvl2pPr marL="0" marR="0" indent="0" algn="l" rtl="0">
              <a:spcBef>
                <a:spcPts val="0"/>
              </a:spcBef>
              <a:buClr>
                <a:schemeClr val="dk1"/>
              </a:buClr>
              <a:buFont typeface="Arial"/>
              <a:buNone/>
              <a:defRPr sz="3600" b="1" i="0" u="none" strike="noStrike" cap="none" baseline="0">
                <a:solidFill>
                  <a:schemeClr val="dk1"/>
                </a:solidFill>
              </a:defRPr>
            </a:lvl2pPr>
            <a:lvl3pPr marL="0" marR="0" indent="0" algn="l" rtl="0">
              <a:spcBef>
                <a:spcPts val="0"/>
              </a:spcBef>
              <a:buClr>
                <a:schemeClr val="dk1"/>
              </a:buClr>
              <a:buFont typeface="Arial"/>
              <a:buNone/>
              <a:defRPr sz="3600" b="1" i="0" u="none" strike="noStrike" cap="none" baseline="0">
                <a:solidFill>
                  <a:schemeClr val="dk1"/>
                </a:solidFill>
              </a:defRPr>
            </a:lvl3pPr>
            <a:lvl4pPr marL="0" marR="0" indent="0" algn="l" rtl="0">
              <a:spcBef>
                <a:spcPts val="0"/>
              </a:spcBef>
              <a:buClr>
                <a:schemeClr val="dk1"/>
              </a:buClr>
              <a:buFont typeface="Arial"/>
              <a:buNone/>
              <a:defRPr sz="3600" b="1" i="0" u="none" strike="noStrike" cap="none" baseline="0">
                <a:solidFill>
                  <a:schemeClr val="dk1"/>
                </a:solidFill>
              </a:defRPr>
            </a:lvl4pPr>
            <a:lvl5pPr marL="0" marR="0" indent="0" algn="l" rtl="0">
              <a:spcBef>
                <a:spcPts val="0"/>
              </a:spcBef>
              <a:buClr>
                <a:schemeClr val="dk1"/>
              </a:buClr>
              <a:buFont typeface="Arial"/>
              <a:buNone/>
              <a:defRPr sz="3600" b="1" i="0" u="none" strike="noStrike" cap="none" baseline="0">
                <a:solidFill>
                  <a:schemeClr val="dk1"/>
                </a:solidFill>
              </a:defRPr>
            </a:lvl5pPr>
            <a:lvl6pPr marL="0" marR="0" indent="0" algn="l" rtl="0">
              <a:spcBef>
                <a:spcPts val="0"/>
              </a:spcBef>
              <a:buClr>
                <a:schemeClr val="dk1"/>
              </a:buClr>
              <a:buFont typeface="Arial"/>
              <a:buNone/>
              <a:defRPr sz="3600" b="1" i="0" u="none" strike="noStrike" cap="none" baseline="0">
                <a:solidFill>
                  <a:schemeClr val="dk1"/>
                </a:solidFill>
              </a:defRPr>
            </a:lvl6pPr>
            <a:lvl7pPr marL="0" marR="0" indent="0" algn="l" rtl="0">
              <a:spcBef>
                <a:spcPts val="0"/>
              </a:spcBef>
              <a:buClr>
                <a:schemeClr val="dk1"/>
              </a:buClr>
              <a:buFont typeface="Arial"/>
              <a:buNone/>
              <a:defRPr sz="3600" b="1" i="0" u="none" strike="noStrike" cap="none" baseline="0">
                <a:solidFill>
                  <a:schemeClr val="dk1"/>
                </a:solidFill>
              </a:defRPr>
            </a:lvl7pPr>
            <a:lvl8pPr marL="0" marR="0" indent="0" algn="l" rtl="0">
              <a:spcBef>
                <a:spcPts val="0"/>
              </a:spcBef>
              <a:buClr>
                <a:schemeClr val="dk1"/>
              </a:buClr>
              <a:buFont typeface="Arial"/>
              <a:buNone/>
              <a:defRPr sz="3600" b="1" i="0" u="none" strike="noStrike" cap="none" baseline="0">
                <a:solidFill>
                  <a:schemeClr val="dk1"/>
                </a:solidFill>
              </a:defRPr>
            </a:lvl8pPr>
            <a:lvl9pPr marL="0" marR="0" indent="0" algn="l" rtl="0">
              <a:spcBef>
                <a:spcPts val="0"/>
              </a:spcBef>
              <a:buClr>
                <a:schemeClr val="dk1"/>
              </a:buClr>
              <a:buFont typeface="Arial"/>
              <a:buNone/>
              <a:defRPr sz="3600" b="1" i="0" u="none" strike="noStrike" cap="none" baseline="0">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0" marR="0" indent="0" algn="l" rtl="0">
              <a:lnSpc>
                <a:spcPct val="100000"/>
              </a:lnSpc>
              <a:spcBef>
                <a:spcPts val="600"/>
              </a:spcBef>
              <a:spcAft>
                <a:spcPts val="0"/>
              </a:spcAft>
              <a:buClr>
                <a:schemeClr val="dk1"/>
              </a:buClr>
              <a:buFont typeface="Arial"/>
              <a:buNone/>
              <a:defRPr sz="3000" b="0" i="0" u="none" strike="noStrike" cap="none" baseline="0">
                <a:solidFill>
                  <a:schemeClr val="dk1"/>
                </a:solidFill>
                <a:latin typeface="Arial"/>
                <a:ea typeface="Arial"/>
                <a:cs typeface="Arial"/>
                <a:sym typeface="Arial"/>
                <a:rtl val="0"/>
              </a:defRPr>
            </a:lvl1pPr>
            <a:lvl2pPr marL="0" marR="0" indent="0" algn="l" rtl="0">
              <a:lnSpc>
                <a:spcPct val="100000"/>
              </a:lnSpc>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rtl val="0"/>
              </a:defRPr>
            </a:lvl2pPr>
            <a:lvl3pPr marL="0" marR="0" indent="0" algn="l" rtl="0">
              <a:lnSpc>
                <a:spcPct val="100000"/>
              </a:lnSpc>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rtl val="0"/>
              </a:defRPr>
            </a:lvl3pPr>
            <a:lvl4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7" name="Shape 7"/>
          <p:cNvSpPr txBox="1">
            <a:spLocks noGrp="1"/>
          </p:cNvSpPr>
          <p:nvPr>
            <p:ph type="sldNum" idx="12"/>
          </p:nvPr>
        </p:nvSpPr>
        <p:spPr>
          <a:xfrm>
            <a:off x="8556790" y="6333133"/>
            <a:ext cx="548699" cy="5246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300" b="0" i="0" u="none" strike="noStrike" cap="none" baseline="0">
                <a:solidFill>
                  <a:schemeClr val="dk1"/>
                </a:solidFill>
                <a:latin typeface="Arial"/>
                <a:ea typeface="Arial"/>
                <a:cs typeface="Arial"/>
                <a:sym typeface="Arial"/>
                <a:rtl val="0"/>
              </a:rPr>
              <a:t>‹#›</a:t>
            </a:fld>
            <a:endParaRPr lang="en-US" sz="1300" b="0" i="0" u="none" strike="noStrike" cap="none" baseline="0">
              <a:solidFill>
                <a:schemeClr val="dk1"/>
              </a:solidFill>
              <a:latin typeface="Arial"/>
              <a:ea typeface="Arial"/>
              <a:cs typeface="Arial"/>
              <a:sym typeface="Arial"/>
              <a:rtl val="0"/>
            </a:endParaRPr>
          </a:p>
        </p:txBody>
      </p:sp>
      <p:cxnSp>
        <p:nvCxnSpPr>
          <p:cNvPr id="8" name="Shape 8"/>
          <p:cNvCxnSpPr/>
          <p:nvPr/>
        </p:nvCxnSpPr>
        <p:spPr>
          <a:xfrm>
            <a:off x="-10475" y="-10475"/>
            <a:ext cx="9175500" cy="10500"/>
          </a:xfrm>
          <a:prstGeom prst="straightConnector1">
            <a:avLst/>
          </a:prstGeom>
          <a:noFill/>
          <a:ln w="114300" cap="flat" cmpd="sng">
            <a:solidFill>
              <a:schemeClr val="dk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57"/>
            <a:ext cx="8229600" cy="1824299"/>
          </a:xfrm>
          <a:prstGeom prst="rect">
            <a:avLst/>
          </a:prstGeom>
          <a:noFill/>
          <a:ln>
            <a:noFill/>
          </a:ln>
        </p:spPr>
        <p:txBody>
          <a:bodyPr lIns="91425" tIns="91425" rIns="91425" bIns="91425" anchor="b" anchorCtr="0"/>
          <a:lstStyle>
            <a:lvl1pPr rtl="0">
              <a:spcBef>
                <a:spcPts val="0"/>
              </a:spcBef>
              <a:buClr>
                <a:schemeClr val="dk1"/>
              </a:buClr>
              <a:buSzPct val="100000"/>
              <a:buNone/>
              <a:defRPr sz="3600" b="1">
                <a:solidFill>
                  <a:schemeClr val="dk1"/>
                </a:solidFill>
              </a:defRPr>
            </a:lvl1pPr>
            <a:lvl2pPr rtl="0">
              <a:spcBef>
                <a:spcPts val="0"/>
              </a:spcBef>
              <a:buClr>
                <a:schemeClr val="dk1"/>
              </a:buClr>
              <a:buSzPct val="100000"/>
              <a:buNone/>
              <a:defRPr sz="3600" b="1">
                <a:solidFill>
                  <a:schemeClr val="dk1"/>
                </a:solidFill>
              </a:defRPr>
            </a:lvl2pPr>
            <a:lvl3pPr rtl="0">
              <a:spcBef>
                <a:spcPts val="0"/>
              </a:spcBef>
              <a:buClr>
                <a:schemeClr val="dk1"/>
              </a:buClr>
              <a:buSzPct val="100000"/>
              <a:buNone/>
              <a:defRPr sz="3600" b="1">
                <a:solidFill>
                  <a:schemeClr val="dk1"/>
                </a:solidFill>
              </a:defRPr>
            </a:lvl3pPr>
            <a:lvl4pPr rtl="0">
              <a:spcBef>
                <a:spcPts val="0"/>
              </a:spcBef>
              <a:buClr>
                <a:schemeClr val="dk1"/>
              </a:buClr>
              <a:buSzPct val="100000"/>
              <a:buNone/>
              <a:defRPr sz="3600" b="1">
                <a:solidFill>
                  <a:schemeClr val="dk1"/>
                </a:solidFill>
              </a:defRPr>
            </a:lvl4pPr>
            <a:lvl5pPr rtl="0">
              <a:spcBef>
                <a:spcPts val="0"/>
              </a:spcBef>
              <a:buClr>
                <a:schemeClr val="dk1"/>
              </a:buClr>
              <a:buSzPct val="100000"/>
              <a:buNone/>
              <a:defRPr sz="3600" b="1">
                <a:solidFill>
                  <a:schemeClr val="dk1"/>
                </a:solidFill>
              </a:defRPr>
            </a:lvl5pPr>
            <a:lvl6pPr rtl="0">
              <a:spcBef>
                <a:spcPts val="0"/>
              </a:spcBef>
              <a:buClr>
                <a:schemeClr val="dk1"/>
              </a:buClr>
              <a:buSzPct val="100000"/>
              <a:buNone/>
              <a:defRPr sz="3600" b="1">
                <a:solidFill>
                  <a:schemeClr val="dk1"/>
                </a:solidFill>
              </a:defRPr>
            </a:lvl6pPr>
            <a:lvl7pPr rtl="0">
              <a:spcBef>
                <a:spcPts val="0"/>
              </a:spcBef>
              <a:buClr>
                <a:schemeClr val="dk1"/>
              </a:buClr>
              <a:buSzPct val="100000"/>
              <a:buNone/>
              <a:defRPr sz="3600" b="1">
                <a:solidFill>
                  <a:schemeClr val="dk1"/>
                </a:solidFill>
              </a:defRPr>
            </a:lvl7pPr>
            <a:lvl8pPr rtl="0">
              <a:spcBef>
                <a:spcPts val="0"/>
              </a:spcBef>
              <a:buClr>
                <a:schemeClr val="dk1"/>
              </a:buClr>
              <a:buSzPct val="100000"/>
              <a:buNone/>
              <a:defRPr sz="3600" b="1">
                <a:solidFill>
                  <a:schemeClr val="dk1"/>
                </a:solidFill>
              </a:defRPr>
            </a:lvl8pPr>
            <a:lvl9pPr rtl="0">
              <a:spcBef>
                <a:spcPts val="0"/>
              </a:spcBef>
              <a:buClr>
                <a:schemeClr val="dk1"/>
              </a:buClr>
              <a:buSzPct val="100000"/>
              <a:buNone/>
              <a:defRPr sz="3600" b="1">
                <a:solidFill>
                  <a:schemeClr val="dk1"/>
                </a:solidFill>
              </a:defRPr>
            </a:lvl9pPr>
          </a:lstStyle>
          <a:p>
            <a:endParaRPr/>
          </a:p>
        </p:txBody>
      </p:sp>
      <p:sp>
        <p:nvSpPr>
          <p:cNvPr id="99" name="Shape 99"/>
          <p:cNvSpPr txBox="1">
            <a:spLocks noGrp="1"/>
          </p:cNvSpPr>
          <p:nvPr>
            <p:ph type="body" idx="1"/>
          </p:nvPr>
        </p:nvSpPr>
        <p:spPr>
          <a:xfrm>
            <a:off x="457200" y="2272975"/>
            <a:ext cx="8229600" cy="42947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a:p>
        </p:txBody>
      </p:sp>
      <p:sp>
        <p:nvSpPr>
          <p:cNvPr id="100" name="Shape 100"/>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US" sz="1300">
                <a:solidFill>
                  <a:schemeClr val="dk1"/>
                </a:solidFill>
              </a:rPr>
              <a:t>‹#›</a:t>
            </a:fld>
            <a:endParaRPr lang="en-US" sz="1300">
              <a:solidFill>
                <a:schemeClr val="dk1"/>
              </a:solidFill>
            </a:endParaRPr>
          </a:p>
        </p:txBody>
      </p:sp>
      <p:pic>
        <p:nvPicPr>
          <p:cNvPr id="101" name="Shape 101"/>
          <p:cNvPicPr preferRelativeResize="0"/>
          <p:nvPr/>
        </p:nvPicPr>
        <p:blipFill>
          <a:blip r:embed="rId9">
            <a:alphaModFix/>
          </a:blip>
          <a:stretch>
            <a:fillRect/>
          </a:stretch>
        </p:blipFill>
        <p:spPr>
          <a:xfrm>
            <a:off x="0" y="-56865"/>
            <a:ext cx="9143999" cy="1247940"/>
          </a:xfrm>
          <a:prstGeom prst="rect">
            <a:avLst/>
          </a:prstGeom>
          <a:noFill/>
          <a:ln>
            <a:noFill/>
          </a:ln>
        </p:spPr>
      </p:pic>
      <p:sp>
        <p:nvSpPr>
          <p:cNvPr id="102" name="Shape 102"/>
          <p:cNvSpPr/>
          <p:nvPr/>
        </p:nvSpPr>
        <p:spPr>
          <a:xfrm>
            <a:off x="2250" y="6741750"/>
            <a:ext cx="9144000" cy="148499"/>
          </a:xfrm>
          <a:prstGeom prst="rect">
            <a:avLst/>
          </a:prstGeom>
          <a:solidFill>
            <a:srgbClr val="CC0000"/>
          </a:solidFill>
          <a:ln>
            <a:noFill/>
          </a:ln>
        </p:spPr>
        <p:txBody>
          <a:bodyPr lIns="91425" tIns="91425" rIns="91425" bIns="91425" anchor="ctr" anchorCtr="0">
            <a:noAutofit/>
          </a:bodyPr>
          <a:lstStyle/>
          <a:p>
            <a:pPr>
              <a:spcBef>
                <a:spcPts val="0"/>
              </a:spcBef>
              <a:buNone/>
            </a:pPr>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924762"/>
            <a:ext cx="8229600" cy="11430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Arial"/>
              <a:buNone/>
              <a:defRPr sz="3600" b="1" i="0" u="none" strike="noStrike" cap="none" baseline="0">
                <a:solidFill>
                  <a:schemeClr val="dk1"/>
                </a:solidFill>
                <a:latin typeface="Arial"/>
                <a:ea typeface="Arial"/>
                <a:cs typeface="Arial"/>
                <a:sym typeface="Arial"/>
              </a:defRPr>
            </a:lvl1pPr>
            <a:lvl2pPr marL="0" marR="0" indent="0" algn="l" rtl="0">
              <a:spcBef>
                <a:spcPts val="0"/>
              </a:spcBef>
              <a:buClr>
                <a:schemeClr val="dk1"/>
              </a:buClr>
              <a:buFont typeface="Arial"/>
              <a:buNone/>
              <a:defRPr sz="3600" b="1" i="0" u="none" strike="noStrike" cap="none" baseline="0">
                <a:solidFill>
                  <a:schemeClr val="dk1"/>
                </a:solidFill>
              </a:defRPr>
            </a:lvl2pPr>
            <a:lvl3pPr marL="0" marR="0" indent="0" algn="l" rtl="0">
              <a:spcBef>
                <a:spcPts val="0"/>
              </a:spcBef>
              <a:buClr>
                <a:schemeClr val="dk1"/>
              </a:buClr>
              <a:buFont typeface="Arial"/>
              <a:buNone/>
              <a:defRPr sz="3600" b="1" i="0" u="none" strike="noStrike" cap="none" baseline="0">
                <a:solidFill>
                  <a:schemeClr val="dk1"/>
                </a:solidFill>
              </a:defRPr>
            </a:lvl3pPr>
            <a:lvl4pPr marL="0" marR="0" indent="0" algn="l" rtl="0">
              <a:spcBef>
                <a:spcPts val="0"/>
              </a:spcBef>
              <a:buClr>
                <a:schemeClr val="dk1"/>
              </a:buClr>
              <a:buFont typeface="Arial"/>
              <a:buNone/>
              <a:defRPr sz="3600" b="1" i="0" u="none" strike="noStrike" cap="none" baseline="0">
                <a:solidFill>
                  <a:schemeClr val="dk1"/>
                </a:solidFill>
              </a:defRPr>
            </a:lvl4pPr>
            <a:lvl5pPr marL="0" marR="0" indent="0" algn="l" rtl="0">
              <a:spcBef>
                <a:spcPts val="0"/>
              </a:spcBef>
              <a:buClr>
                <a:schemeClr val="dk1"/>
              </a:buClr>
              <a:buFont typeface="Arial"/>
              <a:buNone/>
              <a:defRPr sz="3600" b="1" i="0" u="none" strike="noStrike" cap="none" baseline="0">
                <a:solidFill>
                  <a:schemeClr val="dk1"/>
                </a:solidFill>
              </a:defRPr>
            </a:lvl5pPr>
            <a:lvl6pPr marL="0" marR="0" indent="0" algn="l" rtl="0">
              <a:spcBef>
                <a:spcPts val="0"/>
              </a:spcBef>
              <a:buClr>
                <a:schemeClr val="dk1"/>
              </a:buClr>
              <a:buFont typeface="Arial"/>
              <a:buNone/>
              <a:defRPr sz="3600" b="1" i="0" u="none" strike="noStrike" cap="none" baseline="0">
                <a:solidFill>
                  <a:schemeClr val="dk1"/>
                </a:solidFill>
              </a:defRPr>
            </a:lvl6pPr>
            <a:lvl7pPr marL="0" marR="0" indent="0" algn="l" rtl="0">
              <a:spcBef>
                <a:spcPts val="0"/>
              </a:spcBef>
              <a:buClr>
                <a:schemeClr val="dk1"/>
              </a:buClr>
              <a:buFont typeface="Arial"/>
              <a:buNone/>
              <a:defRPr sz="3600" b="1" i="0" u="none" strike="noStrike" cap="none" baseline="0">
                <a:solidFill>
                  <a:schemeClr val="dk1"/>
                </a:solidFill>
              </a:defRPr>
            </a:lvl7pPr>
            <a:lvl8pPr marL="0" marR="0" indent="0" algn="l" rtl="0">
              <a:spcBef>
                <a:spcPts val="0"/>
              </a:spcBef>
              <a:buClr>
                <a:schemeClr val="dk1"/>
              </a:buClr>
              <a:buFont typeface="Arial"/>
              <a:buNone/>
              <a:defRPr sz="3600" b="1" i="0" u="none" strike="noStrike" cap="none" baseline="0">
                <a:solidFill>
                  <a:schemeClr val="dk1"/>
                </a:solidFill>
              </a:defRPr>
            </a:lvl8pPr>
            <a:lvl9pPr marL="0" marR="0" indent="0" algn="l" rtl="0">
              <a:spcBef>
                <a:spcPts val="0"/>
              </a:spcBef>
              <a:buClr>
                <a:schemeClr val="dk1"/>
              </a:buClr>
              <a:buFont typeface="Arial"/>
              <a:buNone/>
              <a:defRPr sz="3600" b="1" i="0" u="none" strike="noStrike" cap="none" baseline="0">
                <a:solidFill>
                  <a:schemeClr val="dk1"/>
                </a:solidFill>
              </a:defRPr>
            </a:lvl9pPr>
          </a:lstStyle>
          <a:p>
            <a:endParaRPr/>
          </a:p>
        </p:txBody>
      </p:sp>
      <p:sp>
        <p:nvSpPr>
          <p:cNvPr id="354" name="Shape 354"/>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0" marR="0" indent="0" algn="l" rtl="0">
              <a:lnSpc>
                <a:spcPct val="100000"/>
              </a:lnSpc>
              <a:spcBef>
                <a:spcPts val="600"/>
              </a:spcBef>
              <a:spcAft>
                <a:spcPts val="0"/>
              </a:spcAft>
              <a:buClr>
                <a:schemeClr val="dk1"/>
              </a:buClr>
              <a:buFont typeface="Arial"/>
              <a:buNone/>
              <a:defRPr sz="3000" b="0" i="0" u="none" strike="noStrike" cap="none" baseline="0">
                <a:solidFill>
                  <a:schemeClr val="dk1"/>
                </a:solidFill>
                <a:latin typeface="Arial"/>
                <a:ea typeface="Arial"/>
                <a:cs typeface="Arial"/>
                <a:sym typeface="Arial"/>
              </a:defRPr>
            </a:lvl1pPr>
            <a:lvl2pPr marL="0" marR="0" indent="0" algn="l" rtl="0">
              <a:lnSpc>
                <a:spcPct val="100000"/>
              </a:lnSpc>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0" marR="0" indent="0" algn="l" rtl="0">
              <a:lnSpc>
                <a:spcPct val="100000"/>
              </a:lnSpc>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a:p>
        </p:txBody>
      </p:sp>
      <p:sp>
        <p:nvSpPr>
          <p:cNvPr id="355" name="Shape 355"/>
          <p:cNvSpPr txBox="1">
            <a:spLocks noGrp="1"/>
          </p:cNvSpPr>
          <p:nvPr>
            <p:ph type="sldNum" idx="12"/>
          </p:nvPr>
        </p:nvSpPr>
        <p:spPr>
          <a:xfrm>
            <a:off x="8556789" y="6333132"/>
            <a:ext cx="548699" cy="5246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300" b="0" i="0" u="none" strike="noStrike" cap="none" baseline="0">
                <a:solidFill>
                  <a:schemeClr val="dk1"/>
                </a:solidFill>
                <a:latin typeface="Arial"/>
                <a:ea typeface="Arial"/>
                <a:cs typeface="Arial"/>
                <a:sym typeface="Arial"/>
              </a:rPr>
              <a:t>‹#›</a:t>
            </a:fld>
            <a:endParaRPr lang="en-US" sz="1300" b="0" i="0" u="none" strike="noStrike" cap="none" baseline="0">
              <a:solidFill>
                <a:schemeClr val="dk1"/>
              </a:solidFill>
              <a:latin typeface="Arial"/>
              <a:ea typeface="Arial"/>
              <a:cs typeface="Arial"/>
              <a:sym typeface="Arial"/>
            </a:endParaRPr>
          </a:p>
        </p:txBody>
      </p:sp>
      <p:cxnSp>
        <p:nvCxnSpPr>
          <p:cNvPr id="356" name="Shape 356"/>
          <p:cNvCxnSpPr/>
          <p:nvPr/>
        </p:nvCxnSpPr>
        <p:spPr>
          <a:xfrm>
            <a:off x="-10475" y="-10475"/>
            <a:ext cx="9175500" cy="10500"/>
          </a:xfrm>
          <a:prstGeom prst="straightConnector1">
            <a:avLst/>
          </a:prstGeom>
          <a:noFill/>
          <a:ln w="114300" cap="flat" cmpd="sng">
            <a:solidFill>
              <a:schemeClr val="dk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comments" Target="../comments/comment3.xm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comments" Target="../comments/comment4.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29.jp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36.jp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contentbuilder.merlot.org/toolkit/html/snapshot.php?id=21377770715745" TargetMode="External"/><Relationship Id="rId4" Type="http://schemas.openxmlformats.org/officeDocument/2006/relationships/hyperlink" Target="http://www.newyorker.com/magazine/2013/07/29/slow-ideas" TargetMode="External"/><Relationship Id="rId5" Type="http://schemas.openxmlformats.org/officeDocument/2006/relationships/hyperlink" Target="http://www.changemag.org/Archives/Back%20Issues/2012/January-February%202012/index.html"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9.jpg"/><Relationship Id="rId5" Type="http://schemas.openxmlformats.org/officeDocument/2006/relationships/image" Target="../media/image40.jp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41.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42.jp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jpg"/><Relationship Id="rId6" Type="http://schemas.openxmlformats.org/officeDocument/2006/relationships/image" Target="../media/image48.png"/><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9.jpg"/><Relationship Id="rId5" Type="http://schemas.openxmlformats.org/officeDocument/2006/relationships/image" Target="../media/image50.jpg"/><Relationship Id="rId6" Type="http://schemas.openxmlformats.org/officeDocument/2006/relationships/image" Target="../media/image51.png"/><Relationship Id="rId7" Type="http://schemas.openxmlformats.org/officeDocument/2006/relationships/image" Target="../media/image52.png"/><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1" Type="http://schemas.openxmlformats.org/officeDocument/2006/relationships/image" Target="../media/image59.png"/><Relationship Id="rId12" Type="http://schemas.openxmlformats.org/officeDocument/2006/relationships/image" Target="../media/image60.png"/><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45.png"/><Relationship Id="rId8" Type="http://schemas.openxmlformats.org/officeDocument/2006/relationships/image" Target="../media/image51.png"/><Relationship Id="rId9" Type="http://schemas.openxmlformats.org/officeDocument/2006/relationships/image" Target="../media/image57.png"/><Relationship Id="rId10"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61.png"/><Relationship Id="rId5" Type="http://schemas.openxmlformats.org/officeDocument/2006/relationships/image" Target="../media/image62.png"/><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1" Type="http://schemas.openxmlformats.org/officeDocument/2006/relationships/slideLayout" Target="../slideLayouts/slideLayout1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mailto:askylar@calstate.edu" TargetMode="External"/><Relationship Id="rId4" Type="http://schemas.openxmlformats.org/officeDocument/2006/relationships/hyperlink" Target="mailto:emagruder@calstate.edu" TargetMode="External"/><Relationship Id="rId5" Type="http://schemas.openxmlformats.org/officeDocument/2006/relationships/hyperlink" Target="mailto:marshaorr@exchange.fullerton.edu" TargetMode="External"/><Relationship Id="rId6" Type="http://schemas.openxmlformats.org/officeDocument/2006/relationships/hyperlink" Target="mailto:bbondad@calstatela.edu"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tinyurl.com/QA-eportfolios" TargetMode="External"/><Relationship Id="rId4" Type="http://schemas.openxmlformats.org/officeDocument/2006/relationships/image" Target="../media/image12.jpg"/><Relationship Id="rId5"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subTitle" idx="1"/>
          </p:nvPr>
        </p:nvSpPr>
        <p:spPr>
          <a:xfrm>
            <a:off x="607500" y="5184000"/>
            <a:ext cx="8144999" cy="1355998"/>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Font typeface="Arial"/>
              <a:buNone/>
            </a:pPr>
            <a:endParaRPr sz="1000" b="0" i="0" u="none" strike="noStrike" cap="none" baseline="0">
              <a:solidFill>
                <a:schemeClr val="dk1"/>
              </a:solidFill>
              <a:latin typeface="Arial"/>
              <a:ea typeface="Arial"/>
              <a:cs typeface="Arial"/>
              <a:sym typeface="Arial"/>
              <a:rtl val="0"/>
            </a:endParaRPr>
          </a:p>
          <a:p>
            <a:pPr marL="0" marR="0" lvl="0" indent="0" algn="ctr" rtl="0">
              <a:lnSpc>
                <a:spcPct val="115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tl val="0"/>
              </a:rPr>
              <a:t>California State University System </a:t>
            </a:r>
          </a:p>
        </p:txBody>
      </p:sp>
      <p:sp>
        <p:nvSpPr>
          <p:cNvPr id="38" name="Shape 38"/>
          <p:cNvSpPr txBox="1">
            <a:spLocks noGrp="1"/>
          </p:cNvSpPr>
          <p:nvPr>
            <p:ph type="ctrTitle"/>
          </p:nvPr>
        </p:nvSpPr>
        <p:spPr>
          <a:xfrm>
            <a:off x="136769" y="834050"/>
            <a:ext cx="8890000" cy="1046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1" i="0" u="none" strike="noStrike" cap="none" baseline="0">
                <a:solidFill>
                  <a:srgbClr val="0B5394"/>
                </a:solidFill>
                <a:latin typeface="Arial"/>
                <a:ea typeface="Arial"/>
                <a:cs typeface="Arial"/>
                <a:sym typeface="Arial"/>
                <a:rtl val="0"/>
              </a:rPr>
              <a:t>Systemwide Support for </a:t>
            </a:r>
            <a:br>
              <a:rPr lang="en-US" sz="3200" b="1" i="0" u="none" strike="noStrike" cap="none" baseline="0">
                <a:solidFill>
                  <a:srgbClr val="0B5394"/>
                </a:solidFill>
                <a:latin typeface="Arial"/>
                <a:ea typeface="Arial"/>
                <a:cs typeface="Arial"/>
                <a:sym typeface="Arial"/>
                <a:rtl val="0"/>
              </a:rPr>
            </a:br>
            <a:r>
              <a:rPr lang="en-US" sz="3200" b="1" i="0" u="none" strike="noStrike" cap="none" baseline="0">
                <a:solidFill>
                  <a:srgbClr val="0B5394"/>
                </a:solidFill>
                <a:latin typeface="Arial"/>
                <a:ea typeface="Arial"/>
                <a:cs typeface="Arial"/>
                <a:sym typeface="Arial"/>
                <a:rtl val="0"/>
              </a:rPr>
              <a:t>Development of Quality Matters</a:t>
            </a:r>
            <a:r>
              <a:rPr lang="en-US" sz="3200">
                <a:solidFill>
                  <a:srgbClr val="0B5394"/>
                </a:solidFill>
                <a:rtl val="0"/>
              </a:rPr>
              <a:t>:</a:t>
            </a:r>
            <a:r>
              <a:rPr lang="en-US" sz="3200" b="1" i="0" u="none" strike="noStrike" cap="none" baseline="0">
                <a:solidFill>
                  <a:srgbClr val="0B5394"/>
                </a:solidFill>
                <a:latin typeface="Arial"/>
                <a:ea typeface="Arial"/>
                <a:cs typeface="Arial"/>
                <a:sym typeface="Arial"/>
                <a:rtl val="0"/>
              </a:rPr>
              <a:t> </a:t>
            </a:r>
            <a:br>
              <a:rPr lang="en-US" sz="3200" b="1" i="0" u="none" strike="noStrike" cap="none" baseline="0">
                <a:solidFill>
                  <a:srgbClr val="0B5394"/>
                </a:solidFill>
                <a:latin typeface="Arial"/>
                <a:ea typeface="Arial"/>
                <a:cs typeface="Arial"/>
                <a:sym typeface="Arial"/>
                <a:rtl val="0"/>
              </a:rPr>
            </a:br>
            <a:r>
              <a:rPr lang="en-US" sz="3200" b="1" i="0" u="none" strike="noStrike" cap="none" baseline="0">
                <a:solidFill>
                  <a:srgbClr val="0B5394"/>
                </a:solidFill>
                <a:latin typeface="Arial"/>
                <a:ea typeface="Arial"/>
                <a:cs typeface="Arial"/>
                <a:sym typeface="Arial"/>
                <a:rtl val="0"/>
              </a:rPr>
              <a:t>Backing Campuses to Implement QM</a:t>
            </a:r>
          </a:p>
        </p:txBody>
      </p:sp>
      <p:pic>
        <p:nvPicPr>
          <p:cNvPr id="39" name="Shape 39"/>
          <p:cNvPicPr preferRelativeResize="0"/>
          <p:nvPr/>
        </p:nvPicPr>
        <p:blipFill rotWithShape="1">
          <a:blip r:embed="rId3">
            <a:alphaModFix/>
          </a:blip>
          <a:srcRect/>
          <a:stretch/>
        </p:blipFill>
        <p:spPr>
          <a:xfrm>
            <a:off x="2775439" y="5304692"/>
            <a:ext cx="3873499" cy="495299"/>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34850" y="1227050"/>
            <a:ext cx="8502300" cy="999000"/>
          </a:xfrm>
          <a:prstGeom prst="rect">
            <a:avLst/>
          </a:prstGeom>
        </p:spPr>
        <p:txBody>
          <a:bodyPr lIns="91425" tIns="91425" rIns="91425" bIns="91425" anchor="b" anchorCtr="0">
            <a:noAutofit/>
          </a:bodyPr>
          <a:lstStyle/>
          <a:p>
            <a:pPr>
              <a:spcBef>
                <a:spcPts val="0"/>
              </a:spcBef>
              <a:buNone/>
            </a:pPr>
            <a:r>
              <a:rPr lang="en-US" sz="3000"/>
              <a:t>Chancellor’s Office </a:t>
            </a:r>
            <a:r>
              <a:rPr lang="en-US" sz="3000" u="sng"/>
              <a:t>Sponsored</a:t>
            </a:r>
            <a:r>
              <a:rPr lang="en-US" sz="3000"/>
              <a:t> APPQMR’s</a:t>
            </a:r>
          </a:p>
        </p:txBody>
      </p:sp>
      <p:sp>
        <p:nvSpPr>
          <p:cNvPr id="138" name="Shape 138"/>
          <p:cNvSpPr txBox="1">
            <a:spLocks noGrp="1"/>
          </p:cNvSpPr>
          <p:nvPr>
            <p:ph type="body" idx="1"/>
          </p:nvPr>
        </p:nvSpPr>
        <p:spPr>
          <a:xfrm>
            <a:off x="382250" y="2595200"/>
            <a:ext cx="8229600" cy="4274700"/>
          </a:xfrm>
          <a:prstGeom prst="rect">
            <a:avLst/>
          </a:prstGeom>
        </p:spPr>
        <p:txBody>
          <a:bodyPr lIns="91425" tIns="91425" rIns="91425" bIns="91425" anchor="t" anchorCtr="0">
            <a:noAutofit/>
          </a:bodyPr>
          <a:lstStyle/>
          <a:p>
            <a:pPr marL="457200" lvl="0" indent="-342900" rtl="0">
              <a:spcBef>
                <a:spcPts val="0"/>
              </a:spcBef>
              <a:buSzPct val="100000"/>
              <a:buChar char="●"/>
            </a:pPr>
            <a:r>
              <a:rPr lang="en-US" sz="1800"/>
              <a:t>12/05/14: 	11 (ONLINE) </a:t>
            </a:r>
          </a:p>
          <a:p>
            <a:pPr marL="457200" lvl="0" indent="-342900" rtl="0">
              <a:spcBef>
                <a:spcPts val="0"/>
              </a:spcBef>
              <a:buSzPct val="100000"/>
              <a:buChar char="●"/>
            </a:pPr>
            <a:r>
              <a:rPr lang="en-US" sz="1800"/>
              <a:t>01/05/15: 	12 (ONLINE)</a:t>
            </a:r>
          </a:p>
          <a:p>
            <a:pPr marL="457200" lvl="0" indent="-342900" rtl="0">
              <a:spcBef>
                <a:spcPts val="0"/>
              </a:spcBef>
              <a:buSzPct val="100000"/>
              <a:buChar char="●"/>
            </a:pPr>
            <a:r>
              <a:rPr lang="en-US" sz="1800"/>
              <a:t>01/09/15:   	  6 (F2F)</a:t>
            </a:r>
          </a:p>
          <a:p>
            <a:pPr marL="457200" lvl="0" indent="-342900" rtl="0">
              <a:spcBef>
                <a:spcPts val="0"/>
              </a:spcBef>
              <a:buSzPct val="100000"/>
              <a:buChar char="●"/>
            </a:pPr>
            <a:r>
              <a:rPr lang="en-US" sz="1800"/>
              <a:t>01/14/15: 	26 (F2F)</a:t>
            </a:r>
          </a:p>
          <a:p>
            <a:pPr marL="457200" lvl="0" indent="-342900" rtl="0">
              <a:spcBef>
                <a:spcPts val="0"/>
              </a:spcBef>
              <a:buSzPct val="100000"/>
              <a:buChar char="●"/>
            </a:pPr>
            <a:r>
              <a:rPr lang="en-US" sz="1800"/>
              <a:t>02/02/15: 	14 (ONLINE)</a:t>
            </a:r>
          </a:p>
          <a:p>
            <a:pPr marL="457200" lvl="0" indent="-342900" rtl="0">
              <a:spcBef>
                <a:spcPts val="0"/>
              </a:spcBef>
              <a:buSzPct val="100000"/>
              <a:buChar char="●"/>
            </a:pPr>
            <a:r>
              <a:rPr lang="en-US" sz="1800"/>
              <a:t>03/02/15: 	15 (ONLINE)</a:t>
            </a:r>
          </a:p>
          <a:p>
            <a:pPr marL="457200" lvl="0" indent="-342900" rtl="0">
              <a:spcBef>
                <a:spcPts val="0"/>
              </a:spcBef>
              <a:buSzPct val="100000"/>
              <a:buChar char="●"/>
            </a:pPr>
            <a:r>
              <a:rPr lang="en-US" sz="1800"/>
              <a:t>04/13/15: 	15 (ONLINE)</a:t>
            </a:r>
          </a:p>
          <a:p>
            <a:pPr marL="457200" lvl="0" indent="-342900" rtl="0">
              <a:spcBef>
                <a:spcPts val="0"/>
              </a:spcBef>
              <a:buSzPct val="100000"/>
              <a:buChar char="●"/>
            </a:pPr>
            <a:r>
              <a:rPr lang="en-US" sz="1800"/>
              <a:t>04/17/15: 	19 (F2F) </a:t>
            </a:r>
          </a:p>
          <a:p>
            <a:pPr marL="457200" lvl="0" indent="-342900" rtl="0">
              <a:spcBef>
                <a:spcPts val="0"/>
              </a:spcBef>
              <a:buSzPct val="100000"/>
              <a:buChar char="●"/>
            </a:pPr>
            <a:r>
              <a:rPr lang="en-US" sz="1800"/>
              <a:t>04/24/15: 	11 (F2F) </a:t>
            </a:r>
          </a:p>
          <a:p>
            <a:pPr marL="457200" lvl="0" indent="-342900" rtl="0">
              <a:spcBef>
                <a:spcPts val="0"/>
              </a:spcBef>
              <a:buSzPct val="100000"/>
              <a:buChar char="●"/>
            </a:pPr>
            <a:r>
              <a:rPr lang="en-US" sz="1800"/>
              <a:t>06/26/15:  	  9 (ONLINE)</a:t>
            </a:r>
          </a:p>
          <a:p>
            <a:pPr marL="457200" lvl="0" indent="-342900" rtl="0">
              <a:spcBef>
                <a:spcPts val="0"/>
              </a:spcBef>
              <a:buSzPct val="100000"/>
              <a:buChar char="●"/>
            </a:pPr>
            <a:r>
              <a:rPr lang="en-US" sz="1800"/>
              <a:t>08/03/15: 	14 (ONLINE)</a:t>
            </a:r>
          </a:p>
          <a:p>
            <a:pPr marL="457200" lvl="0" indent="-342900" rtl="0">
              <a:spcBef>
                <a:spcPts val="0"/>
              </a:spcBef>
              <a:buSzPct val="100000"/>
              <a:buChar char="●"/>
            </a:pPr>
            <a:r>
              <a:rPr lang="en-US" sz="1800"/>
              <a:t>10/02/15: 	16 (F2F) </a:t>
            </a:r>
          </a:p>
          <a:p>
            <a:pPr marL="457200" lvl="0" indent="-342900" rtl="0">
              <a:spcBef>
                <a:spcPts val="0"/>
              </a:spcBef>
              <a:buSzPct val="100000"/>
              <a:buChar char="●"/>
            </a:pPr>
            <a:r>
              <a:rPr lang="en-US" sz="1800"/>
              <a:t>10/23/15: 	20 (F2F) </a:t>
            </a:r>
          </a:p>
          <a:p>
            <a:pPr lvl="0" rtl="0">
              <a:spcBef>
                <a:spcPts val="0"/>
              </a:spcBef>
              <a:buNone/>
            </a:pPr>
            <a:r>
              <a:rPr lang="en-US" sz="1800"/>
              <a:t>           </a:t>
            </a:r>
            <a:r>
              <a:rPr lang="en-US" sz="2400" b="1">
                <a:solidFill>
                  <a:srgbClr val="980000"/>
                </a:solidFill>
              </a:rPr>
              <a:t>Total: 188 Faculty Trained</a:t>
            </a:r>
            <a:r>
              <a:rPr lang="en-US" sz="1800" b="1">
                <a:solidFill>
                  <a:srgbClr val="980000"/>
                </a:solidFill>
              </a:rPr>
              <a:t> </a:t>
            </a:r>
          </a:p>
        </p:txBody>
      </p:sp>
      <p:sp>
        <p:nvSpPr>
          <p:cNvPr id="139" name="Shape 139"/>
          <p:cNvSpPr txBox="1"/>
          <p:nvPr/>
        </p:nvSpPr>
        <p:spPr>
          <a:xfrm>
            <a:off x="5298600" y="2581200"/>
            <a:ext cx="3464400" cy="1548900"/>
          </a:xfrm>
          <a:prstGeom prst="rect">
            <a:avLst/>
          </a:prstGeom>
          <a:noFill/>
          <a:ln>
            <a:noFill/>
          </a:ln>
        </p:spPr>
        <p:txBody>
          <a:bodyPr lIns="91425" tIns="91425" rIns="91425" bIns="91425" anchor="t" anchorCtr="0">
            <a:noAutofit/>
          </a:bodyPr>
          <a:lstStyle/>
          <a:p>
            <a:pPr algn="ctr" rtl="0">
              <a:spcBef>
                <a:spcPts val="0"/>
              </a:spcBef>
              <a:buNone/>
            </a:pPr>
            <a:r>
              <a:rPr lang="en-US" sz="1800"/>
              <a:t>Sponsored 4 faculty/staff to obtain APPQMR Facilitator Certifications:</a:t>
            </a:r>
          </a:p>
          <a:p>
            <a:pPr algn="ctr">
              <a:spcBef>
                <a:spcPts val="0"/>
              </a:spcBef>
              <a:buNone/>
            </a:pPr>
            <a:r>
              <a:rPr lang="en-US" sz="1800" b="1"/>
              <a:t>3 Online, 1 F2F </a:t>
            </a:r>
          </a:p>
        </p:txBody>
      </p:sp>
      <p:pic>
        <p:nvPicPr>
          <p:cNvPr id="140" name="Shape 140"/>
          <p:cNvPicPr preferRelativeResize="0"/>
          <p:nvPr/>
        </p:nvPicPr>
        <p:blipFill>
          <a:blip r:embed="rId3">
            <a:alphaModFix/>
          </a:blip>
          <a:stretch>
            <a:fillRect/>
          </a:stretch>
        </p:blipFill>
        <p:spPr>
          <a:xfrm>
            <a:off x="6177212" y="4095750"/>
            <a:ext cx="1707175" cy="1707175"/>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924749"/>
            <a:ext cx="8229600" cy="8406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000"/>
              <a:t>QM Systemwide Subscription Cost Savings</a:t>
            </a:r>
          </a:p>
        </p:txBody>
      </p:sp>
      <p:pic>
        <p:nvPicPr>
          <p:cNvPr id="146" name="Shape 146"/>
          <p:cNvPicPr preferRelativeResize="0"/>
          <p:nvPr/>
        </p:nvPicPr>
        <p:blipFill>
          <a:blip r:embed="rId3">
            <a:alphaModFix/>
          </a:blip>
          <a:stretch>
            <a:fillRect/>
          </a:stretch>
        </p:blipFill>
        <p:spPr>
          <a:xfrm>
            <a:off x="1676250" y="1763700"/>
            <a:ext cx="5897416" cy="4999500"/>
          </a:xfrm>
          <a:prstGeom prst="rect">
            <a:avLst/>
          </a:prstGeom>
          <a:noFill/>
          <a:ln w="19050" cap="flat" cmpd="sng">
            <a:solidFill>
              <a:srgbClr val="1155CC"/>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p:cNvPicPr preferRelativeResize="0"/>
          <p:nvPr/>
        </p:nvPicPr>
        <p:blipFill>
          <a:blip r:embed="rId3">
            <a:alphaModFix/>
          </a:blip>
          <a:stretch>
            <a:fillRect/>
          </a:stretch>
        </p:blipFill>
        <p:spPr>
          <a:xfrm>
            <a:off x="4380202" y="2626800"/>
            <a:ext cx="4854925" cy="3915624"/>
          </a:xfrm>
          <a:prstGeom prst="rect">
            <a:avLst/>
          </a:prstGeom>
          <a:noFill/>
          <a:ln>
            <a:noFill/>
          </a:ln>
        </p:spPr>
      </p:pic>
      <p:sp>
        <p:nvSpPr>
          <p:cNvPr id="152" name="Shape 152"/>
          <p:cNvSpPr txBox="1">
            <a:spLocks noGrp="1"/>
          </p:cNvSpPr>
          <p:nvPr>
            <p:ph type="title"/>
          </p:nvPr>
        </p:nvSpPr>
        <p:spPr>
          <a:xfrm>
            <a:off x="637700" y="962125"/>
            <a:ext cx="8239200" cy="1273499"/>
          </a:xfrm>
          <a:prstGeom prst="rect">
            <a:avLst/>
          </a:prstGeom>
        </p:spPr>
        <p:txBody>
          <a:bodyPr lIns="91425" tIns="91425" rIns="91425" bIns="91425" anchor="b" anchorCtr="0">
            <a:noAutofit/>
          </a:bodyPr>
          <a:lstStyle/>
          <a:p>
            <a:pPr>
              <a:spcBef>
                <a:spcPts val="0"/>
              </a:spcBef>
              <a:buNone/>
            </a:pPr>
            <a:r>
              <a:rPr lang="en-US"/>
              <a:t>Professional Learning Community</a:t>
            </a:r>
          </a:p>
        </p:txBody>
      </p:sp>
      <p:pic>
        <p:nvPicPr>
          <p:cNvPr id="153" name="Shape 153"/>
          <p:cNvPicPr preferRelativeResize="0"/>
          <p:nvPr/>
        </p:nvPicPr>
        <p:blipFill>
          <a:blip r:embed="rId4">
            <a:alphaModFix/>
          </a:blip>
          <a:stretch>
            <a:fillRect/>
          </a:stretch>
        </p:blipFill>
        <p:spPr>
          <a:xfrm>
            <a:off x="0" y="2819275"/>
            <a:ext cx="4380199" cy="2822157"/>
          </a:xfrm>
          <a:prstGeom prst="rect">
            <a:avLst/>
          </a:prstGeom>
          <a:noFill/>
          <a:ln>
            <a:noFill/>
          </a:ln>
        </p:spPr>
      </p:pic>
      <p:pic>
        <p:nvPicPr>
          <p:cNvPr id="154" name="Shape 154"/>
          <p:cNvPicPr preferRelativeResize="0"/>
          <p:nvPr/>
        </p:nvPicPr>
        <p:blipFill>
          <a:blip r:embed="rId5">
            <a:alphaModFix/>
          </a:blip>
          <a:stretch>
            <a:fillRect/>
          </a:stretch>
        </p:blipFill>
        <p:spPr>
          <a:xfrm>
            <a:off x="2335371" y="4395675"/>
            <a:ext cx="1226775" cy="551075"/>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79000" y="924750"/>
            <a:ext cx="8804700" cy="1143000"/>
          </a:xfrm>
          <a:prstGeom prst="rect">
            <a:avLst/>
          </a:prstGeom>
        </p:spPr>
        <p:txBody>
          <a:bodyPr lIns="91425" tIns="91425" rIns="91425" bIns="91425" anchor="b" anchorCtr="0">
            <a:noAutofit/>
          </a:bodyPr>
          <a:lstStyle/>
          <a:p>
            <a:pPr>
              <a:spcBef>
                <a:spcPts val="0"/>
              </a:spcBef>
              <a:buNone/>
            </a:pPr>
            <a:r>
              <a:rPr lang="en-US"/>
              <a:t>Building a Cadre of CSU QM Reviewers</a:t>
            </a:r>
          </a:p>
        </p:txBody>
      </p:sp>
      <p:sp>
        <p:nvSpPr>
          <p:cNvPr id="160" name="Shape 160"/>
          <p:cNvSpPr txBox="1">
            <a:spLocks noGrp="1"/>
          </p:cNvSpPr>
          <p:nvPr>
            <p:ph type="body" idx="1"/>
          </p:nvPr>
        </p:nvSpPr>
        <p:spPr>
          <a:xfrm>
            <a:off x="457200" y="2170187"/>
            <a:ext cx="8229600" cy="4444200"/>
          </a:xfrm>
          <a:prstGeom prst="rect">
            <a:avLst/>
          </a:prstGeom>
        </p:spPr>
        <p:txBody>
          <a:bodyPr lIns="91425" tIns="91425" rIns="91425" bIns="91425" anchor="t" anchorCtr="0">
            <a:noAutofit/>
          </a:bodyPr>
          <a:lstStyle/>
          <a:p>
            <a:pPr marL="457200" lvl="0" indent="-228600" rtl="0">
              <a:lnSpc>
                <a:spcPct val="115000"/>
              </a:lnSpc>
              <a:spcBef>
                <a:spcPts val="0"/>
              </a:spcBef>
              <a:buChar char="●"/>
            </a:pPr>
            <a:r>
              <a:rPr lang="en-US"/>
              <a:t>Work over Spring/Summer 2015 to “fast track” CSU faculty/staff who have PRC      certification to serve on “2” QM Reviews</a:t>
            </a:r>
          </a:p>
          <a:p>
            <a:pPr marL="457200" lvl="0" indent="-228600" rtl="0">
              <a:lnSpc>
                <a:spcPct val="115000"/>
              </a:lnSpc>
              <a:spcBef>
                <a:spcPts val="0"/>
              </a:spcBef>
              <a:buChar char="●"/>
            </a:pPr>
            <a:r>
              <a:rPr lang="en-US"/>
              <a:t> 39 Total CSU Peer Reviewers</a:t>
            </a:r>
          </a:p>
          <a:p>
            <a:pPr rtl="0">
              <a:lnSpc>
                <a:spcPct val="115000"/>
              </a:lnSpc>
              <a:spcBef>
                <a:spcPts val="0"/>
              </a:spcBef>
              <a:buNone/>
            </a:pPr>
            <a:endParaRPr/>
          </a:p>
          <a:p>
            <a:pPr rtl="0">
              <a:lnSpc>
                <a:spcPct val="115000"/>
              </a:lnSpc>
              <a:spcBef>
                <a:spcPts val="0"/>
              </a:spcBef>
              <a:buNone/>
            </a:pPr>
            <a:endParaRPr/>
          </a:p>
          <a:p>
            <a:pPr lvl="0" rtl="0">
              <a:lnSpc>
                <a:spcPct val="115000"/>
              </a:lnSpc>
              <a:spcBef>
                <a:spcPts val="0"/>
              </a:spcBef>
              <a:buNone/>
            </a:pPr>
            <a:endParaRPr/>
          </a:p>
          <a:p>
            <a:pPr marL="457200" lvl="0" indent="-228600" rtl="0">
              <a:lnSpc>
                <a:spcPct val="115000"/>
              </a:lnSpc>
              <a:spcBef>
                <a:spcPts val="0"/>
              </a:spcBef>
              <a:buChar char="●"/>
            </a:pPr>
            <a:r>
              <a:rPr lang="en-US"/>
              <a:t>14  MRC</a:t>
            </a:r>
          </a:p>
        </p:txBody>
      </p:sp>
      <p:pic>
        <p:nvPicPr>
          <p:cNvPr id="161" name="Shape 161"/>
          <p:cNvPicPr preferRelativeResize="0"/>
          <p:nvPr/>
        </p:nvPicPr>
        <p:blipFill>
          <a:blip r:embed="rId3">
            <a:alphaModFix/>
          </a:blip>
          <a:stretch>
            <a:fillRect/>
          </a:stretch>
        </p:blipFill>
        <p:spPr>
          <a:xfrm>
            <a:off x="1120975" y="4356825"/>
            <a:ext cx="3524775" cy="1373174"/>
          </a:xfrm>
          <a:prstGeom prst="rect">
            <a:avLst/>
          </a:prstGeom>
          <a:noFill/>
          <a:ln>
            <a:noFill/>
          </a:ln>
        </p:spPr>
      </p:pic>
      <p:pic>
        <p:nvPicPr>
          <p:cNvPr id="162" name="Shape 162"/>
          <p:cNvPicPr preferRelativeResize="0"/>
          <p:nvPr/>
        </p:nvPicPr>
        <p:blipFill>
          <a:blip r:embed="rId4">
            <a:alphaModFix/>
          </a:blip>
          <a:stretch>
            <a:fillRect/>
          </a:stretch>
        </p:blipFill>
        <p:spPr>
          <a:xfrm>
            <a:off x="7928071" y="2453325"/>
            <a:ext cx="921328" cy="751100"/>
          </a:xfrm>
          <a:prstGeom prst="rect">
            <a:avLst/>
          </a:prstGeom>
          <a:noFill/>
          <a:ln>
            <a:noFill/>
          </a:ln>
        </p:spPr>
      </p:pic>
      <p:pic>
        <p:nvPicPr>
          <p:cNvPr id="163" name="Shape 163"/>
          <p:cNvPicPr preferRelativeResize="0"/>
          <p:nvPr/>
        </p:nvPicPr>
        <p:blipFill>
          <a:blip r:embed="rId5">
            <a:alphaModFix/>
          </a:blip>
          <a:stretch>
            <a:fillRect/>
          </a:stretch>
        </p:blipFill>
        <p:spPr>
          <a:xfrm>
            <a:off x="2698420" y="5730000"/>
            <a:ext cx="888200" cy="751099"/>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228600" y="783825"/>
            <a:ext cx="8686800" cy="1143000"/>
          </a:xfrm>
          <a:prstGeom prst="rect">
            <a:avLst/>
          </a:prstGeom>
        </p:spPr>
        <p:txBody>
          <a:bodyPr lIns="91425" tIns="91425" rIns="91425" bIns="91425" anchor="b" anchorCtr="0">
            <a:noAutofit/>
          </a:bodyPr>
          <a:lstStyle/>
          <a:p>
            <a:pPr>
              <a:spcBef>
                <a:spcPts val="0"/>
              </a:spcBef>
              <a:buNone/>
            </a:pPr>
            <a:r>
              <a:rPr lang="en-US" sz="3000"/>
              <a:t>Fall 2015: Pilot Subscriber Managed Reviews</a:t>
            </a:r>
          </a:p>
        </p:txBody>
      </p:sp>
      <p:sp>
        <p:nvSpPr>
          <p:cNvPr id="169" name="Shape 169"/>
          <p:cNvSpPr txBox="1">
            <a:spLocks noGrp="1"/>
          </p:cNvSpPr>
          <p:nvPr>
            <p:ph type="body" idx="1"/>
          </p:nvPr>
        </p:nvSpPr>
        <p:spPr>
          <a:xfrm>
            <a:off x="457200" y="2079225"/>
            <a:ext cx="8458200" cy="4577399"/>
          </a:xfrm>
          <a:prstGeom prst="rect">
            <a:avLst/>
          </a:prstGeom>
        </p:spPr>
        <p:txBody>
          <a:bodyPr lIns="91425" tIns="91425" rIns="91425" bIns="91425" anchor="t" anchorCtr="0">
            <a:noAutofit/>
          </a:bodyPr>
          <a:lstStyle/>
          <a:p>
            <a:pPr lvl="0" algn="ctr" rtl="0">
              <a:spcBef>
                <a:spcPts val="0"/>
              </a:spcBef>
              <a:buNone/>
            </a:pPr>
            <a:r>
              <a:rPr lang="en-US"/>
              <a:t>2 CSU Campuses </a:t>
            </a:r>
          </a:p>
          <a:p>
            <a:pPr lvl="0" rtl="0">
              <a:spcBef>
                <a:spcPts val="0"/>
              </a:spcBef>
              <a:buNone/>
            </a:pPr>
            <a:endParaRPr/>
          </a:p>
          <a:p>
            <a:pPr marL="457200" lvl="0" indent="-381000" rtl="0">
              <a:spcBef>
                <a:spcPts val="0"/>
              </a:spcBef>
              <a:buSzPct val="100000"/>
              <a:buChar char="●"/>
            </a:pPr>
            <a:r>
              <a:rPr lang="en-US" sz="2400"/>
              <a:t>3 Courses Per Campus </a:t>
            </a:r>
          </a:p>
          <a:p>
            <a:pPr marL="457200" lvl="0" indent="-381000" rtl="0">
              <a:spcBef>
                <a:spcPts val="0"/>
              </a:spcBef>
              <a:buSzPct val="100000"/>
              <a:buChar char="●"/>
            </a:pPr>
            <a:r>
              <a:rPr lang="en-US" sz="2400"/>
              <a:t>Meet Monthly During Pilot</a:t>
            </a:r>
          </a:p>
          <a:p>
            <a:pPr marL="457200" lvl="0" indent="-381000" rtl="0">
              <a:spcBef>
                <a:spcPts val="0"/>
              </a:spcBef>
              <a:buSzPct val="100000"/>
              <a:buChar char="●"/>
            </a:pPr>
            <a:r>
              <a:rPr lang="en-US" sz="2400"/>
              <a:t>Sponsored by CSU Academic Technology Services </a:t>
            </a:r>
          </a:p>
          <a:p>
            <a:pPr marL="457200" lvl="0" indent="-381000" rtl="0">
              <a:spcBef>
                <a:spcPts val="0"/>
              </a:spcBef>
              <a:buSzPct val="100000"/>
              <a:buChar char="●"/>
            </a:pPr>
            <a:r>
              <a:rPr lang="en-US" sz="2400"/>
              <a:t>Using Cadre of CSU QM Peer Reviewers</a:t>
            </a:r>
          </a:p>
          <a:p>
            <a:pPr marL="457200" lvl="0" indent="-381000" rtl="0">
              <a:spcBef>
                <a:spcPts val="0"/>
              </a:spcBef>
              <a:buSzPct val="100000"/>
              <a:buChar char="●"/>
            </a:pPr>
            <a:r>
              <a:rPr lang="en-US" sz="2400"/>
              <a:t>CSU QM Course Review Manager</a:t>
            </a:r>
          </a:p>
          <a:p>
            <a:pPr rtl="0">
              <a:spcBef>
                <a:spcPts val="0"/>
              </a:spcBef>
              <a:buNone/>
            </a:pPr>
            <a:endParaRPr sz="2400"/>
          </a:p>
          <a:p>
            <a:pPr rtl="0">
              <a:spcBef>
                <a:spcPts val="0"/>
              </a:spcBef>
              <a:buNone/>
            </a:pPr>
            <a:r>
              <a:rPr lang="en-US" sz="2400"/>
              <a:t>Additionally, CSU Bakersfield been submitting </a:t>
            </a:r>
          </a:p>
          <a:p>
            <a:pPr rtl="0">
              <a:spcBef>
                <a:spcPts val="0"/>
              </a:spcBef>
              <a:buNone/>
            </a:pPr>
            <a:r>
              <a:rPr lang="en-US" sz="2400"/>
              <a:t>courses for QM recognition since 2012 </a:t>
            </a:r>
          </a:p>
          <a:p>
            <a:pPr lvl="0">
              <a:spcBef>
                <a:spcPts val="0"/>
              </a:spcBef>
              <a:buNone/>
            </a:pPr>
            <a:r>
              <a:rPr lang="en-US" sz="2400" b="1"/>
              <a:t>11 Courses QM Certification</a:t>
            </a:r>
          </a:p>
        </p:txBody>
      </p:sp>
      <p:pic>
        <p:nvPicPr>
          <p:cNvPr id="170" name="Shape 170"/>
          <p:cNvPicPr preferRelativeResize="0"/>
          <p:nvPr/>
        </p:nvPicPr>
        <p:blipFill>
          <a:blip r:embed="rId3">
            <a:alphaModFix/>
          </a:blip>
          <a:stretch>
            <a:fillRect/>
          </a:stretch>
        </p:blipFill>
        <p:spPr>
          <a:xfrm>
            <a:off x="6600725" y="1896228"/>
            <a:ext cx="1232174" cy="1232197"/>
          </a:xfrm>
          <a:prstGeom prst="rect">
            <a:avLst/>
          </a:prstGeom>
          <a:noFill/>
          <a:ln>
            <a:noFill/>
          </a:ln>
        </p:spPr>
      </p:pic>
      <p:pic>
        <p:nvPicPr>
          <p:cNvPr id="171" name="Shape 171"/>
          <p:cNvPicPr preferRelativeResize="0"/>
          <p:nvPr/>
        </p:nvPicPr>
        <p:blipFill>
          <a:blip r:embed="rId4">
            <a:alphaModFix/>
          </a:blip>
          <a:stretch>
            <a:fillRect/>
          </a:stretch>
        </p:blipFill>
        <p:spPr>
          <a:xfrm>
            <a:off x="1353174" y="1825899"/>
            <a:ext cx="1232179" cy="1232200"/>
          </a:xfrm>
          <a:prstGeom prst="rect">
            <a:avLst/>
          </a:prstGeom>
          <a:noFill/>
          <a:ln>
            <a:noFill/>
          </a:ln>
        </p:spPr>
      </p:pic>
      <p:pic>
        <p:nvPicPr>
          <p:cNvPr id="172" name="Shape 172"/>
          <p:cNvPicPr preferRelativeResize="0"/>
          <p:nvPr/>
        </p:nvPicPr>
        <p:blipFill>
          <a:blip r:embed="rId5">
            <a:alphaModFix/>
          </a:blip>
          <a:stretch>
            <a:fillRect/>
          </a:stretch>
        </p:blipFill>
        <p:spPr>
          <a:xfrm>
            <a:off x="6984575" y="5108275"/>
            <a:ext cx="1372849" cy="1372849"/>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a:blip r:embed="rId3">
            <a:alphaModFix/>
          </a:blip>
          <a:stretch>
            <a:fillRect/>
          </a:stretch>
        </p:blipFill>
        <p:spPr>
          <a:xfrm>
            <a:off x="5495950" y="227000"/>
            <a:ext cx="3178024" cy="1051399"/>
          </a:xfrm>
          <a:prstGeom prst="rect">
            <a:avLst/>
          </a:prstGeom>
          <a:noFill/>
          <a:ln>
            <a:noFill/>
          </a:ln>
        </p:spPr>
      </p:pic>
      <p:sp>
        <p:nvSpPr>
          <p:cNvPr id="178" name="Shape 178"/>
          <p:cNvSpPr txBox="1"/>
          <p:nvPr/>
        </p:nvSpPr>
        <p:spPr>
          <a:xfrm>
            <a:off x="74200" y="1589050"/>
            <a:ext cx="8696399" cy="4603199"/>
          </a:xfrm>
          <a:prstGeom prst="rect">
            <a:avLst/>
          </a:prstGeom>
          <a:noFill/>
          <a:ln>
            <a:noFill/>
          </a:ln>
        </p:spPr>
        <p:txBody>
          <a:bodyPr lIns="91425" tIns="91425" rIns="91425" bIns="91425" anchor="t" anchorCtr="0">
            <a:noAutofit/>
          </a:bodyPr>
          <a:lstStyle/>
          <a:p>
            <a:pPr>
              <a:spcBef>
                <a:spcPts val="0"/>
              </a:spcBef>
              <a:buNone/>
            </a:pPr>
            <a:endParaRPr/>
          </a:p>
        </p:txBody>
      </p:sp>
      <p:sp>
        <p:nvSpPr>
          <p:cNvPr id="179" name="Shape 179"/>
          <p:cNvSpPr/>
          <p:nvPr/>
        </p:nvSpPr>
        <p:spPr>
          <a:xfrm>
            <a:off x="723000" y="2589850"/>
            <a:ext cx="3417000" cy="3154199"/>
          </a:xfrm>
          <a:prstGeom prst="pentagon">
            <a:avLst>
              <a:gd name="hf" fmla="val 105146"/>
              <a:gd name="vf" fmla="val 110557"/>
            </a:avLst>
          </a:prstGeom>
          <a:noFill/>
          <a:ln w="38100" cap="flat" cmpd="sng">
            <a:solidFill>
              <a:srgbClr val="5B0F00"/>
            </a:solidFill>
            <a:prstDash val="dashDot"/>
            <a:round/>
            <a:headEnd type="none" w="med" len="med"/>
            <a:tailEnd type="none" w="med" len="med"/>
          </a:ln>
        </p:spPr>
        <p:txBody>
          <a:bodyPr lIns="91425" tIns="91425" rIns="91425" bIns="91425" anchor="ctr" anchorCtr="0">
            <a:noAutofit/>
          </a:bodyPr>
          <a:lstStyle/>
          <a:p>
            <a:pPr algn="ctr">
              <a:spcBef>
                <a:spcPts val="0"/>
              </a:spcBef>
              <a:buNone/>
            </a:pPr>
            <a:endParaRPr sz="3000">
              <a:latin typeface="Impact"/>
              <a:ea typeface="Impact"/>
              <a:cs typeface="Impact"/>
              <a:sym typeface="Impact"/>
            </a:endParaRPr>
          </a:p>
        </p:txBody>
      </p:sp>
      <p:sp>
        <p:nvSpPr>
          <p:cNvPr id="180" name="Shape 180"/>
          <p:cNvSpPr txBox="1"/>
          <p:nvPr/>
        </p:nvSpPr>
        <p:spPr>
          <a:xfrm>
            <a:off x="1185900" y="3852000"/>
            <a:ext cx="2458200" cy="802799"/>
          </a:xfrm>
          <a:prstGeom prst="rect">
            <a:avLst/>
          </a:prstGeom>
          <a:solidFill>
            <a:srgbClr val="FFE599"/>
          </a:solidFill>
          <a:ln w="19050" cap="flat" cmpd="sng">
            <a:solidFill>
              <a:srgbClr val="85200C"/>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3200">
                <a:solidFill>
                  <a:srgbClr val="5B0F00"/>
                </a:solidFill>
                <a:latin typeface="Trebuchet MS"/>
                <a:ea typeface="Trebuchet MS"/>
                <a:cs typeface="Trebuchet MS"/>
                <a:sym typeface="Trebuchet MS"/>
              </a:rPr>
              <a:t>DH Network</a:t>
            </a:r>
          </a:p>
        </p:txBody>
      </p:sp>
      <p:sp>
        <p:nvSpPr>
          <p:cNvPr id="181" name="Shape 181"/>
          <p:cNvSpPr/>
          <p:nvPr/>
        </p:nvSpPr>
        <p:spPr>
          <a:xfrm>
            <a:off x="2144700" y="2222275"/>
            <a:ext cx="573600" cy="573600"/>
          </a:xfrm>
          <a:prstGeom prst="flowChartConnector">
            <a:avLst/>
          </a:prstGeom>
          <a:solidFill>
            <a:srgbClr val="674EA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2" name="Shape 182"/>
          <p:cNvSpPr/>
          <p:nvPr/>
        </p:nvSpPr>
        <p:spPr>
          <a:xfrm>
            <a:off x="349625" y="3500950"/>
            <a:ext cx="573600" cy="573600"/>
          </a:xfrm>
          <a:prstGeom prst="flowChartConnector">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3" name="Shape 183"/>
          <p:cNvSpPr/>
          <p:nvPr/>
        </p:nvSpPr>
        <p:spPr>
          <a:xfrm>
            <a:off x="1039675" y="5499150"/>
            <a:ext cx="573600" cy="573600"/>
          </a:xfrm>
          <a:prstGeom prst="flowChartConnector">
            <a:avLst/>
          </a:prstGeom>
          <a:solidFill>
            <a:srgbClr val="E066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4" name="Shape 184"/>
          <p:cNvSpPr/>
          <p:nvPr/>
        </p:nvSpPr>
        <p:spPr>
          <a:xfrm>
            <a:off x="3220150" y="5499150"/>
            <a:ext cx="573600" cy="573600"/>
          </a:xfrm>
          <a:prstGeom prst="flowChartConnector">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5" name="Shape 185"/>
          <p:cNvSpPr/>
          <p:nvPr/>
        </p:nvSpPr>
        <p:spPr>
          <a:xfrm>
            <a:off x="3793750" y="3500950"/>
            <a:ext cx="573600" cy="573600"/>
          </a:xfrm>
          <a:prstGeom prst="flowChartConnector">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86" name="Shape 186"/>
          <p:cNvCxnSpPr>
            <a:endCxn id="180" idx="0"/>
          </p:cNvCxnSpPr>
          <p:nvPr/>
        </p:nvCxnSpPr>
        <p:spPr>
          <a:xfrm>
            <a:off x="2409000" y="2771999"/>
            <a:ext cx="6000" cy="1080000"/>
          </a:xfrm>
          <a:prstGeom prst="straightConnector1">
            <a:avLst/>
          </a:prstGeom>
          <a:noFill/>
          <a:ln w="9525" cap="flat" cmpd="sng">
            <a:solidFill>
              <a:schemeClr val="dk2"/>
            </a:solidFill>
            <a:prstDash val="solid"/>
            <a:round/>
            <a:headEnd type="none" w="lg" len="lg"/>
            <a:tailEnd type="none" w="lg" len="lg"/>
          </a:ln>
        </p:spPr>
      </p:cxnSp>
      <p:cxnSp>
        <p:nvCxnSpPr>
          <p:cNvPr id="187" name="Shape 187"/>
          <p:cNvCxnSpPr>
            <a:stCxn id="185" idx="2"/>
          </p:cNvCxnSpPr>
          <p:nvPr/>
        </p:nvCxnSpPr>
        <p:spPr>
          <a:xfrm flipH="1">
            <a:off x="3632050" y="3787750"/>
            <a:ext cx="161700" cy="119100"/>
          </a:xfrm>
          <a:prstGeom prst="straightConnector1">
            <a:avLst/>
          </a:prstGeom>
          <a:noFill/>
          <a:ln w="9525" cap="flat" cmpd="sng">
            <a:solidFill>
              <a:schemeClr val="dk2"/>
            </a:solidFill>
            <a:prstDash val="solid"/>
            <a:round/>
            <a:headEnd type="none" w="lg" len="lg"/>
            <a:tailEnd type="none" w="lg" len="lg"/>
          </a:ln>
        </p:spPr>
      </p:cxnSp>
      <p:cxnSp>
        <p:nvCxnSpPr>
          <p:cNvPr id="188" name="Shape 188"/>
          <p:cNvCxnSpPr>
            <a:stCxn id="182" idx="6"/>
          </p:cNvCxnSpPr>
          <p:nvPr/>
        </p:nvCxnSpPr>
        <p:spPr>
          <a:xfrm>
            <a:off x="923225" y="3787750"/>
            <a:ext cx="271500" cy="119100"/>
          </a:xfrm>
          <a:prstGeom prst="straightConnector1">
            <a:avLst/>
          </a:prstGeom>
          <a:noFill/>
          <a:ln w="9525" cap="flat" cmpd="sng">
            <a:solidFill>
              <a:schemeClr val="dk2"/>
            </a:solidFill>
            <a:prstDash val="solid"/>
            <a:round/>
            <a:headEnd type="none" w="lg" len="lg"/>
            <a:tailEnd type="none" w="lg" len="lg"/>
          </a:ln>
        </p:spPr>
      </p:cxnSp>
      <p:cxnSp>
        <p:nvCxnSpPr>
          <p:cNvPr id="189" name="Shape 189"/>
          <p:cNvCxnSpPr/>
          <p:nvPr/>
        </p:nvCxnSpPr>
        <p:spPr>
          <a:xfrm rot="10800000" flipH="1">
            <a:off x="1541250" y="4647750"/>
            <a:ext cx="633299" cy="943799"/>
          </a:xfrm>
          <a:prstGeom prst="straightConnector1">
            <a:avLst/>
          </a:prstGeom>
          <a:noFill/>
          <a:ln w="9525" cap="flat" cmpd="sng">
            <a:solidFill>
              <a:schemeClr val="dk2"/>
            </a:solidFill>
            <a:prstDash val="solid"/>
            <a:round/>
            <a:headEnd type="none" w="lg" len="lg"/>
            <a:tailEnd type="none" w="lg" len="lg"/>
          </a:ln>
        </p:spPr>
      </p:cxnSp>
      <p:cxnSp>
        <p:nvCxnSpPr>
          <p:cNvPr id="190" name="Shape 190"/>
          <p:cNvCxnSpPr/>
          <p:nvPr/>
        </p:nvCxnSpPr>
        <p:spPr>
          <a:xfrm rot="10800000">
            <a:off x="2688224" y="4659749"/>
            <a:ext cx="621300" cy="931800"/>
          </a:xfrm>
          <a:prstGeom prst="straightConnector1">
            <a:avLst/>
          </a:prstGeom>
          <a:noFill/>
          <a:ln w="9525" cap="flat" cmpd="sng">
            <a:solidFill>
              <a:schemeClr val="dk2"/>
            </a:solidFill>
            <a:prstDash val="solid"/>
            <a:round/>
            <a:headEnd type="none" w="lg" len="lg"/>
            <a:tailEnd type="none" w="lg" len="lg"/>
          </a:ln>
        </p:spPr>
      </p:cxnSp>
      <p:sp>
        <p:nvSpPr>
          <p:cNvPr id="191" name="Shape 191"/>
          <p:cNvSpPr/>
          <p:nvPr/>
        </p:nvSpPr>
        <p:spPr>
          <a:xfrm>
            <a:off x="723000" y="1971475"/>
            <a:ext cx="271499" cy="250799"/>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2" name="Shape 192"/>
          <p:cNvSpPr/>
          <p:nvPr/>
        </p:nvSpPr>
        <p:spPr>
          <a:xfrm>
            <a:off x="3632050" y="1645875"/>
            <a:ext cx="271499" cy="250799"/>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3" name="Shape 193"/>
          <p:cNvSpPr/>
          <p:nvPr/>
        </p:nvSpPr>
        <p:spPr>
          <a:xfrm>
            <a:off x="173400" y="4522350"/>
            <a:ext cx="271499" cy="250799"/>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4" name="Shape 194"/>
          <p:cNvSpPr/>
          <p:nvPr/>
        </p:nvSpPr>
        <p:spPr>
          <a:xfrm>
            <a:off x="349625" y="5340750"/>
            <a:ext cx="271499" cy="250799"/>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5" name="Shape 195"/>
          <p:cNvSpPr/>
          <p:nvPr/>
        </p:nvSpPr>
        <p:spPr>
          <a:xfrm>
            <a:off x="5224450" y="5493250"/>
            <a:ext cx="271499" cy="250799"/>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6" name="Shape 196"/>
          <p:cNvSpPr/>
          <p:nvPr/>
        </p:nvSpPr>
        <p:spPr>
          <a:xfrm>
            <a:off x="4501650" y="4773150"/>
            <a:ext cx="271499" cy="250799"/>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7" name="Shape 197"/>
          <p:cNvSpPr/>
          <p:nvPr/>
        </p:nvSpPr>
        <p:spPr>
          <a:xfrm>
            <a:off x="349625" y="6409950"/>
            <a:ext cx="271499" cy="250799"/>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8" name="Shape 198"/>
          <p:cNvSpPr/>
          <p:nvPr/>
        </p:nvSpPr>
        <p:spPr>
          <a:xfrm>
            <a:off x="2963200" y="6404500"/>
            <a:ext cx="271499" cy="250799"/>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99" name="Shape 199"/>
          <p:cNvCxnSpPr>
            <a:endCxn id="191" idx="4"/>
          </p:cNvCxnSpPr>
          <p:nvPr/>
        </p:nvCxnSpPr>
        <p:spPr>
          <a:xfrm rot="10800000" flipH="1">
            <a:off x="621149" y="2222274"/>
            <a:ext cx="237599" cy="1266600"/>
          </a:xfrm>
          <a:prstGeom prst="straightConnector1">
            <a:avLst/>
          </a:prstGeom>
          <a:noFill/>
          <a:ln w="9525" cap="flat" cmpd="sng">
            <a:solidFill>
              <a:schemeClr val="dk2"/>
            </a:solidFill>
            <a:prstDash val="solid"/>
            <a:round/>
            <a:headEnd type="none" w="lg" len="lg"/>
            <a:tailEnd type="none" w="lg" len="lg"/>
          </a:ln>
        </p:spPr>
      </p:cxnSp>
      <p:cxnSp>
        <p:nvCxnSpPr>
          <p:cNvPr id="200" name="Shape 200"/>
          <p:cNvCxnSpPr>
            <a:stCxn id="191" idx="6"/>
            <a:endCxn id="181" idx="1"/>
          </p:cNvCxnSpPr>
          <p:nvPr/>
        </p:nvCxnSpPr>
        <p:spPr>
          <a:xfrm>
            <a:off x="994499" y="2096875"/>
            <a:ext cx="1234200" cy="209400"/>
          </a:xfrm>
          <a:prstGeom prst="straightConnector1">
            <a:avLst/>
          </a:prstGeom>
          <a:noFill/>
          <a:ln w="9525" cap="flat" cmpd="sng">
            <a:solidFill>
              <a:schemeClr val="dk2"/>
            </a:solidFill>
            <a:prstDash val="solid"/>
            <a:round/>
            <a:headEnd type="none" w="lg" len="lg"/>
            <a:tailEnd type="none" w="lg" len="lg"/>
          </a:ln>
        </p:spPr>
      </p:cxnSp>
      <p:cxnSp>
        <p:nvCxnSpPr>
          <p:cNvPr id="201" name="Shape 201"/>
          <p:cNvCxnSpPr>
            <a:endCxn id="192" idx="3"/>
          </p:cNvCxnSpPr>
          <p:nvPr/>
        </p:nvCxnSpPr>
        <p:spPr>
          <a:xfrm rot="10800000" flipH="1">
            <a:off x="2676410" y="1859946"/>
            <a:ext cx="995400" cy="457800"/>
          </a:xfrm>
          <a:prstGeom prst="straightConnector1">
            <a:avLst/>
          </a:prstGeom>
          <a:noFill/>
          <a:ln w="9525" cap="flat" cmpd="sng">
            <a:solidFill>
              <a:schemeClr val="dk2"/>
            </a:solidFill>
            <a:prstDash val="solid"/>
            <a:round/>
            <a:headEnd type="none" w="lg" len="lg"/>
            <a:tailEnd type="none" w="lg" len="lg"/>
          </a:ln>
        </p:spPr>
      </p:cxnSp>
      <p:cxnSp>
        <p:nvCxnSpPr>
          <p:cNvPr id="202" name="Shape 202"/>
          <p:cNvCxnSpPr>
            <a:endCxn id="196" idx="0"/>
          </p:cNvCxnSpPr>
          <p:nvPr/>
        </p:nvCxnSpPr>
        <p:spPr>
          <a:xfrm>
            <a:off x="4301100" y="4026450"/>
            <a:ext cx="336300" cy="746700"/>
          </a:xfrm>
          <a:prstGeom prst="straightConnector1">
            <a:avLst/>
          </a:prstGeom>
          <a:noFill/>
          <a:ln w="9525" cap="flat" cmpd="sng">
            <a:solidFill>
              <a:schemeClr val="dk2"/>
            </a:solidFill>
            <a:prstDash val="solid"/>
            <a:round/>
            <a:headEnd type="none" w="lg" len="lg"/>
            <a:tailEnd type="none" w="lg" len="lg"/>
          </a:ln>
        </p:spPr>
      </p:cxnSp>
      <p:cxnSp>
        <p:nvCxnSpPr>
          <p:cNvPr id="203" name="Shape 203"/>
          <p:cNvCxnSpPr>
            <a:stCxn id="196" idx="5"/>
            <a:endCxn id="195" idx="1"/>
          </p:cNvCxnSpPr>
          <p:nvPr/>
        </p:nvCxnSpPr>
        <p:spPr>
          <a:xfrm>
            <a:off x="4733389" y="4987221"/>
            <a:ext cx="530700" cy="542700"/>
          </a:xfrm>
          <a:prstGeom prst="straightConnector1">
            <a:avLst/>
          </a:prstGeom>
          <a:noFill/>
          <a:ln w="9525" cap="flat" cmpd="sng">
            <a:solidFill>
              <a:schemeClr val="dk2"/>
            </a:solidFill>
            <a:prstDash val="solid"/>
            <a:round/>
            <a:headEnd type="none" w="lg" len="lg"/>
            <a:tailEnd type="none" w="lg" len="lg"/>
          </a:ln>
        </p:spPr>
      </p:cxnSp>
      <p:cxnSp>
        <p:nvCxnSpPr>
          <p:cNvPr id="204" name="Shape 204"/>
          <p:cNvCxnSpPr>
            <a:endCxn id="198" idx="0"/>
          </p:cNvCxnSpPr>
          <p:nvPr/>
        </p:nvCxnSpPr>
        <p:spPr>
          <a:xfrm flipH="1">
            <a:off x="3098950" y="6021700"/>
            <a:ext cx="210600" cy="382800"/>
          </a:xfrm>
          <a:prstGeom prst="straightConnector1">
            <a:avLst/>
          </a:prstGeom>
          <a:noFill/>
          <a:ln w="9525" cap="flat" cmpd="sng">
            <a:solidFill>
              <a:schemeClr val="dk2"/>
            </a:solidFill>
            <a:prstDash val="solid"/>
            <a:round/>
            <a:headEnd type="none" w="lg" len="lg"/>
            <a:tailEnd type="none" w="lg" len="lg"/>
          </a:ln>
        </p:spPr>
      </p:cxnSp>
      <p:cxnSp>
        <p:nvCxnSpPr>
          <p:cNvPr id="205" name="Shape 205"/>
          <p:cNvCxnSpPr>
            <a:endCxn id="183" idx="5"/>
          </p:cNvCxnSpPr>
          <p:nvPr/>
        </p:nvCxnSpPr>
        <p:spPr>
          <a:xfrm rot="10800000">
            <a:off x="1529273" y="5988748"/>
            <a:ext cx="1433400" cy="561900"/>
          </a:xfrm>
          <a:prstGeom prst="straightConnector1">
            <a:avLst/>
          </a:prstGeom>
          <a:noFill/>
          <a:ln w="9525" cap="flat" cmpd="sng">
            <a:solidFill>
              <a:schemeClr val="dk2"/>
            </a:solidFill>
            <a:prstDash val="solid"/>
            <a:round/>
            <a:headEnd type="none" w="lg" len="lg"/>
            <a:tailEnd type="none" w="lg" len="lg"/>
          </a:ln>
        </p:spPr>
      </p:cxnSp>
      <p:cxnSp>
        <p:nvCxnSpPr>
          <p:cNvPr id="206" name="Shape 206"/>
          <p:cNvCxnSpPr>
            <a:endCxn id="193" idx="0"/>
          </p:cNvCxnSpPr>
          <p:nvPr/>
        </p:nvCxnSpPr>
        <p:spPr>
          <a:xfrm flipH="1">
            <a:off x="309149" y="4015350"/>
            <a:ext cx="113400" cy="507000"/>
          </a:xfrm>
          <a:prstGeom prst="straightConnector1">
            <a:avLst/>
          </a:prstGeom>
          <a:noFill/>
          <a:ln w="9525" cap="flat" cmpd="sng">
            <a:solidFill>
              <a:schemeClr val="dk2"/>
            </a:solidFill>
            <a:prstDash val="solid"/>
            <a:round/>
            <a:headEnd type="none" w="lg" len="lg"/>
            <a:tailEnd type="none" w="lg" len="lg"/>
          </a:ln>
        </p:spPr>
      </p:cxnSp>
      <p:cxnSp>
        <p:nvCxnSpPr>
          <p:cNvPr id="207" name="Shape 207"/>
          <p:cNvCxnSpPr>
            <a:stCxn id="193" idx="4"/>
            <a:endCxn id="194" idx="1"/>
          </p:cNvCxnSpPr>
          <p:nvPr/>
        </p:nvCxnSpPr>
        <p:spPr>
          <a:xfrm>
            <a:off x="309149" y="4773149"/>
            <a:ext cx="80100" cy="604200"/>
          </a:xfrm>
          <a:prstGeom prst="straightConnector1">
            <a:avLst/>
          </a:prstGeom>
          <a:noFill/>
          <a:ln w="9525" cap="flat" cmpd="sng">
            <a:solidFill>
              <a:schemeClr val="dk2"/>
            </a:solidFill>
            <a:prstDash val="solid"/>
            <a:round/>
            <a:headEnd type="none" w="lg" len="lg"/>
            <a:tailEnd type="none" w="lg" len="lg"/>
          </a:ln>
        </p:spPr>
      </p:cxnSp>
      <p:cxnSp>
        <p:nvCxnSpPr>
          <p:cNvPr id="208" name="Shape 208"/>
          <p:cNvCxnSpPr>
            <a:stCxn id="194" idx="5"/>
            <a:endCxn id="183" idx="2"/>
          </p:cNvCxnSpPr>
          <p:nvPr/>
        </p:nvCxnSpPr>
        <p:spPr>
          <a:xfrm>
            <a:off x="581364" y="5554821"/>
            <a:ext cx="458400" cy="231000"/>
          </a:xfrm>
          <a:prstGeom prst="straightConnector1">
            <a:avLst/>
          </a:prstGeom>
          <a:noFill/>
          <a:ln w="9525" cap="flat" cmpd="sng">
            <a:solidFill>
              <a:schemeClr val="dk2"/>
            </a:solidFill>
            <a:prstDash val="solid"/>
            <a:round/>
            <a:headEnd type="none" w="lg" len="lg"/>
            <a:tailEnd type="none" w="lg" len="lg"/>
          </a:ln>
        </p:spPr>
      </p:cxnSp>
      <p:cxnSp>
        <p:nvCxnSpPr>
          <p:cNvPr id="209" name="Shape 209"/>
          <p:cNvCxnSpPr>
            <a:endCxn id="196" idx="3"/>
          </p:cNvCxnSpPr>
          <p:nvPr/>
        </p:nvCxnSpPr>
        <p:spPr>
          <a:xfrm rot="10800000" flipH="1">
            <a:off x="3804010" y="4987221"/>
            <a:ext cx="737400" cy="814200"/>
          </a:xfrm>
          <a:prstGeom prst="straightConnector1">
            <a:avLst/>
          </a:prstGeom>
          <a:noFill/>
          <a:ln w="9525" cap="flat" cmpd="sng">
            <a:solidFill>
              <a:schemeClr val="dk2"/>
            </a:solidFill>
            <a:prstDash val="solid"/>
            <a:round/>
            <a:headEnd type="none" w="lg" len="lg"/>
            <a:tailEnd type="none" w="lg" len="lg"/>
          </a:ln>
        </p:spPr>
      </p:cxnSp>
      <p:cxnSp>
        <p:nvCxnSpPr>
          <p:cNvPr id="210" name="Shape 210"/>
          <p:cNvCxnSpPr>
            <a:endCxn id="197" idx="7"/>
          </p:cNvCxnSpPr>
          <p:nvPr/>
        </p:nvCxnSpPr>
        <p:spPr>
          <a:xfrm flipH="1">
            <a:off x="581364" y="6054878"/>
            <a:ext cx="549300" cy="391800"/>
          </a:xfrm>
          <a:prstGeom prst="straightConnector1">
            <a:avLst/>
          </a:prstGeom>
          <a:noFill/>
          <a:ln w="9525" cap="flat" cmpd="sng">
            <a:solidFill>
              <a:schemeClr val="dk2"/>
            </a:solidFill>
            <a:prstDash val="solid"/>
            <a:round/>
            <a:headEnd type="none" w="lg" len="lg"/>
            <a:tailEnd type="none" w="lg" len="lg"/>
          </a:ln>
        </p:spPr>
      </p:cxnSp>
      <p:pic>
        <p:nvPicPr>
          <p:cNvPr id="211" name="Shape 211"/>
          <p:cNvPicPr preferRelativeResize="0"/>
          <p:nvPr/>
        </p:nvPicPr>
        <p:blipFill>
          <a:blip r:embed="rId4">
            <a:alphaModFix/>
          </a:blip>
          <a:stretch>
            <a:fillRect/>
          </a:stretch>
        </p:blipFill>
        <p:spPr>
          <a:xfrm>
            <a:off x="5616662" y="1197250"/>
            <a:ext cx="2936599" cy="2936599"/>
          </a:xfrm>
          <a:prstGeom prst="rect">
            <a:avLst/>
          </a:prstGeom>
          <a:noFill/>
          <a:ln>
            <a:noFill/>
          </a:ln>
        </p:spPr>
      </p:pic>
      <p:sp>
        <p:nvSpPr>
          <p:cNvPr id="212" name="Shape 212"/>
          <p:cNvSpPr txBox="1"/>
          <p:nvPr/>
        </p:nvSpPr>
        <p:spPr>
          <a:xfrm>
            <a:off x="5977475" y="3867450"/>
            <a:ext cx="2458200" cy="802799"/>
          </a:xfrm>
          <a:prstGeom prst="rect">
            <a:avLst/>
          </a:prstGeom>
          <a:solidFill>
            <a:srgbClr val="FFE599"/>
          </a:solidFill>
          <a:ln w="19050" cap="flat" cmpd="sng">
            <a:solidFill>
              <a:srgbClr val="85200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3200">
                <a:solidFill>
                  <a:srgbClr val="5B0F00"/>
                </a:solidFill>
                <a:latin typeface="Trebuchet MS"/>
                <a:ea typeface="Trebuchet MS"/>
                <a:cs typeface="Trebuchet MS"/>
                <a:sym typeface="Trebuchet MS"/>
              </a:rPr>
              <a:t>E-Academy</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126800" y="2224600"/>
            <a:ext cx="1804200" cy="4633499"/>
          </a:xfrm>
          <a:prstGeom prst="rect">
            <a:avLst/>
          </a:prstGeom>
        </p:spPr>
        <p:txBody>
          <a:bodyPr lIns="91425" tIns="91425" rIns="91425" bIns="91425" anchor="t" anchorCtr="0">
            <a:noAutofit/>
          </a:bodyPr>
          <a:lstStyle/>
          <a:p>
            <a:pPr lvl="0" rtl="0">
              <a:lnSpc>
                <a:spcPct val="115000"/>
              </a:lnSpc>
              <a:spcBef>
                <a:spcPts val="700"/>
              </a:spcBef>
              <a:buClr>
                <a:schemeClr val="dk1"/>
              </a:buClr>
              <a:buFont typeface="Arial"/>
              <a:buNone/>
            </a:pPr>
            <a:endParaRPr sz="1800"/>
          </a:p>
          <a:p>
            <a:pPr>
              <a:spcBef>
                <a:spcPts val="0"/>
              </a:spcBef>
              <a:buNone/>
            </a:pPr>
            <a:endParaRPr/>
          </a:p>
        </p:txBody>
      </p:sp>
      <p:pic>
        <p:nvPicPr>
          <p:cNvPr id="218" name="Shape 218"/>
          <p:cNvPicPr preferRelativeResize="0"/>
          <p:nvPr/>
        </p:nvPicPr>
        <p:blipFill>
          <a:blip r:embed="rId3">
            <a:alphaModFix/>
          </a:blip>
          <a:stretch>
            <a:fillRect/>
          </a:stretch>
        </p:blipFill>
        <p:spPr>
          <a:xfrm>
            <a:off x="7520825" y="135375"/>
            <a:ext cx="1553625" cy="1744174"/>
          </a:xfrm>
          <a:prstGeom prst="rect">
            <a:avLst/>
          </a:prstGeom>
          <a:noFill/>
          <a:ln>
            <a:noFill/>
          </a:ln>
        </p:spPr>
      </p:pic>
      <p:sp>
        <p:nvSpPr>
          <p:cNvPr id="219" name="Shape 219"/>
          <p:cNvSpPr txBox="1"/>
          <p:nvPr/>
        </p:nvSpPr>
        <p:spPr>
          <a:xfrm>
            <a:off x="280100" y="1379675"/>
            <a:ext cx="7057800" cy="527099"/>
          </a:xfrm>
          <a:prstGeom prst="rect">
            <a:avLst/>
          </a:prstGeom>
          <a:solidFill>
            <a:srgbClr val="FFE599"/>
          </a:solidFill>
          <a:ln w="38100" cap="flat" cmpd="sng">
            <a:solidFill>
              <a:srgbClr val="85200C"/>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800">
                <a:solidFill>
                  <a:srgbClr val="5B0F00"/>
                </a:solidFill>
                <a:latin typeface="Trebuchet MS"/>
                <a:ea typeface="Trebuchet MS"/>
                <a:cs typeface="Trebuchet MS"/>
                <a:sym typeface="Trebuchet MS"/>
              </a:rPr>
              <a:t>Dominguez Hills </a:t>
            </a:r>
            <a:r>
              <a:rPr lang="en-US" sz="2000">
                <a:solidFill>
                  <a:srgbClr val="5B0F00"/>
                </a:solidFill>
                <a:latin typeface="Trebuchet MS"/>
                <a:ea typeface="Trebuchet MS"/>
                <a:cs typeface="Trebuchet MS"/>
                <a:sym typeface="Trebuchet MS"/>
              </a:rPr>
              <a:t>circa 2013</a:t>
            </a:r>
          </a:p>
        </p:txBody>
      </p:sp>
      <p:pic>
        <p:nvPicPr>
          <p:cNvPr id="220" name="Shape 220"/>
          <p:cNvPicPr preferRelativeResize="0"/>
          <p:nvPr/>
        </p:nvPicPr>
        <p:blipFill>
          <a:blip r:embed="rId4">
            <a:alphaModFix/>
          </a:blip>
          <a:stretch>
            <a:fillRect/>
          </a:stretch>
        </p:blipFill>
        <p:spPr>
          <a:xfrm>
            <a:off x="3820050" y="1967536"/>
            <a:ext cx="3495875" cy="2309174"/>
          </a:xfrm>
          <a:prstGeom prst="rect">
            <a:avLst/>
          </a:prstGeom>
          <a:noFill/>
          <a:ln w="38100" cap="flat" cmpd="sng">
            <a:solidFill>
              <a:srgbClr val="85200C"/>
            </a:solidFill>
            <a:prstDash val="solid"/>
            <a:round/>
            <a:headEnd type="none" w="med" len="med"/>
            <a:tailEnd type="none" w="med" len="med"/>
          </a:ln>
        </p:spPr>
      </p:pic>
      <p:pic>
        <p:nvPicPr>
          <p:cNvPr id="221" name="Shape 221"/>
          <p:cNvPicPr preferRelativeResize="0"/>
          <p:nvPr/>
        </p:nvPicPr>
        <p:blipFill>
          <a:blip r:embed="rId5">
            <a:alphaModFix/>
          </a:blip>
          <a:stretch>
            <a:fillRect/>
          </a:stretch>
        </p:blipFill>
        <p:spPr>
          <a:xfrm>
            <a:off x="3798025" y="4337450"/>
            <a:ext cx="3539950" cy="2324225"/>
          </a:xfrm>
          <a:prstGeom prst="rect">
            <a:avLst/>
          </a:prstGeom>
          <a:noFill/>
          <a:ln w="38100" cap="flat" cmpd="sng">
            <a:solidFill>
              <a:srgbClr val="85200C"/>
            </a:solidFill>
            <a:prstDash val="solid"/>
            <a:round/>
            <a:headEnd type="none" w="med" len="med"/>
            <a:tailEnd type="none" w="med" len="med"/>
          </a:ln>
        </p:spPr>
      </p:pic>
      <p:pic>
        <p:nvPicPr>
          <p:cNvPr id="222" name="Shape 222"/>
          <p:cNvPicPr preferRelativeResize="0"/>
          <p:nvPr/>
        </p:nvPicPr>
        <p:blipFill>
          <a:blip r:embed="rId6">
            <a:alphaModFix/>
          </a:blip>
          <a:stretch>
            <a:fillRect/>
          </a:stretch>
        </p:blipFill>
        <p:spPr>
          <a:xfrm>
            <a:off x="280108" y="4337450"/>
            <a:ext cx="3482829" cy="2309175"/>
          </a:xfrm>
          <a:prstGeom prst="rect">
            <a:avLst/>
          </a:prstGeom>
          <a:noFill/>
          <a:ln w="38100" cap="flat" cmpd="sng">
            <a:solidFill>
              <a:srgbClr val="85200C"/>
            </a:solidFill>
            <a:prstDash val="solid"/>
            <a:round/>
            <a:headEnd type="none" w="med" len="med"/>
            <a:tailEnd type="none" w="med" len="med"/>
          </a:ln>
        </p:spPr>
      </p:pic>
      <p:pic>
        <p:nvPicPr>
          <p:cNvPr id="223" name="Shape 223"/>
          <p:cNvPicPr preferRelativeResize="0"/>
          <p:nvPr/>
        </p:nvPicPr>
        <p:blipFill>
          <a:blip r:embed="rId7">
            <a:alphaModFix/>
          </a:blip>
          <a:stretch>
            <a:fillRect/>
          </a:stretch>
        </p:blipFill>
        <p:spPr>
          <a:xfrm>
            <a:off x="280087" y="1967525"/>
            <a:ext cx="3539950" cy="2324225"/>
          </a:xfrm>
          <a:prstGeom prst="rect">
            <a:avLst/>
          </a:prstGeom>
          <a:noFill/>
          <a:ln w="38100" cap="flat" cmpd="sng">
            <a:solidFill>
              <a:srgbClr val="85200C"/>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p:nvPr/>
        </p:nvSpPr>
        <p:spPr>
          <a:xfrm>
            <a:off x="1037100" y="4375475"/>
            <a:ext cx="8106900" cy="2210999"/>
          </a:xfrm>
          <a:prstGeom prst="wedgeEllipseCallout">
            <a:avLst>
              <a:gd name="adj1" fmla="val 46647"/>
              <a:gd name="adj2" fmla="val 60000"/>
            </a:avLst>
          </a:prstGeom>
          <a:solidFill>
            <a:srgbClr val="A4C2F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Clr>
                <a:schemeClr val="dk1"/>
              </a:buClr>
              <a:buSzPct val="50000"/>
              <a:buFont typeface="Arial"/>
              <a:buNone/>
            </a:pPr>
            <a:r>
              <a:rPr lang="en-US" sz="2200">
                <a:solidFill>
                  <a:srgbClr val="73122E"/>
                </a:solidFill>
              </a:rPr>
              <a:t>“We yearn for frictionless, technological solutions. But people talking to people is still the way that norms and standards change.”</a:t>
            </a:r>
          </a:p>
          <a:p>
            <a:pPr marL="1828800" lvl="0" indent="-355600" algn="ctr" rtl="0">
              <a:lnSpc>
                <a:spcPct val="115000"/>
              </a:lnSpc>
              <a:spcBef>
                <a:spcPts val="0"/>
              </a:spcBef>
              <a:buClr>
                <a:srgbClr val="73122E"/>
              </a:buClr>
              <a:buSzPct val="100000"/>
              <a:buChar char="-"/>
            </a:pPr>
            <a:r>
              <a:rPr lang="en-US" sz="2000">
                <a:solidFill>
                  <a:srgbClr val="73122E"/>
                </a:solidFill>
              </a:rPr>
              <a:t>Gawande via Cox and Richlin</a:t>
            </a:r>
          </a:p>
        </p:txBody>
      </p:sp>
      <p:sp>
        <p:nvSpPr>
          <p:cNvPr id="229" name="Shape 229"/>
          <p:cNvSpPr txBox="1"/>
          <p:nvPr/>
        </p:nvSpPr>
        <p:spPr>
          <a:xfrm>
            <a:off x="269500" y="1326850"/>
            <a:ext cx="8696999" cy="527099"/>
          </a:xfrm>
          <a:prstGeom prst="rect">
            <a:avLst/>
          </a:prstGeom>
          <a:solidFill>
            <a:srgbClr val="FFE599"/>
          </a:solidFill>
          <a:ln w="38100" cap="flat" cmpd="sng">
            <a:solidFill>
              <a:srgbClr val="85200C"/>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800">
                <a:solidFill>
                  <a:srgbClr val="5B0F00"/>
                </a:solidFill>
                <a:latin typeface="Trebuchet MS"/>
                <a:ea typeface="Trebuchet MS"/>
                <a:cs typeface="Trebuchet MS"/>
                <a:sym typeface="Trebuchet MS"/>
              </a:rPr>
              <a:t>Research Informing Design</a:t>
            </a:r>
          </a:p>
        </p:txBody>
      </p:sp>
      <p:sp>
        <p:nvSpPr>
          <p:cNvPr id="230" name="Shape 230"/>
          <p:cNvSpPr/>
          <p:nvPr/>
        </p:nvSpPr>
        <p:spPr>
          <a:xfrm>
            <a:off x="4639225" y="2011500"/>
            <a:ext cx="4327199" cy="2033099"/>
          </a:xfrm>
          <a:prstGeom prst="wedgeRectCallout">
            <a:avLst>
              <a:gd name="adj1" fmla="val 21713"/>
              <a:gd name="adj2" fmla="val 74669"/>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rtl="0">
              <a:spcBef>
                <a:spcPts val="0"/>
              </a:spcBef>
              <a:buNone/>
            </a:pPr>
            <a:r>
              <a:rPr lang="en-US" sz="2200">
                <a:solidFill>
                  <a:srgbClr val="5B0F00"/>
                </a:solidFill>
              </a:rPr>
              <a:t>“We need not only to design change for our institutions but redesign our institutions for change.”	</a:t>
            </a:r>
          </a:p>
          <a:p>
            <a:pPr marL="3200400" lvl="0" indent="-355600" algn="ctr">
              <a:spcBef>
                <a:spcPts val="0"/>
              </a:spcBef>
              <a:buClr>
                <a:srgbClr val="5B0F00"/>
              </a:buClr>
              <a:buSzPct val="100000"/>
              <a:buChar char="-"/>
            </a:pPr>
            <a:r>
              <a:rPr lang="en-US" sz="2000">
                <a:solidFill>
                  <a:srgbClr val="5B0F00"/>
                </a:solidFill>
              </a:rPr>
              <a:t>Tagg</a:t>
            </a:r>
          </a:p>
        </p:txBody>
      </p:sp>
      <p:sp>
        <p:nvSpPr>
          <p:cNvPr id="231" name="Shape 231"/>
          <p:cNvSpPr/>
          <p:nvPr/>
        </p:nvSpPr>
        <p:spPr>
          <a:xfrm>
            <a:off x="93125" y="2011500"/>
            <a:ext cx="4437600" cy="2287499"/>
          </a:xfrm>
          <a:prstGeom prst="wedgeRoundRectCallout">
            <a:avLst>
              <a:gd name="adj1" fmla="val -39162"/>
              <a:gd name="adj2" fmla="val 70978"/>
              <a:gd name="adj3" fmla="val 0"/>
            </a:avLst>
          </a:prstGeom>
          <a:solidFill>
            <a:srgbClr val="F9CB9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Clr>
                <a:schemeClr val="dk1"/>
              </a:buClr>
              <a:buSzPct val="50000"/>
              <a:buFont typeface="Arial"/>
              <a:buNone/>
            </a:pPr>
            <a:r>
              <a:rPr lang="en-US" sz="2200">
                <a:solidFill>
                  <a:srgbClr val="5B0F00"/>
                </a:solidFill>
              </a:rPr>
              <a:t>“More radical transformations of the overall social and cultural context of the university teaching practices are . . . likely to be required.”</a:t>
            </a:r>
          </a:p>
          <a:p>
            <a:pPr marL="1828800" lvl="0" indent="-355600" rtl="0">
              <a:lnSpc>
                <a:spcPct val="115000"/>
              </a:lnSpc>
              <a:spcBef>
                <a:spcPts val="0"/>
              </a:spcBef>
              <a:buClr>
                <a:srgbClr val="5B0F00"/>
              </a:buClr>
              <a:buSzPct val="100000"/>
              <a:buChar char="-"/>
            </a:pPr>
            <a:r>
              <a:rPr lang="en-US" sz="2000">
                <a:solidFill>
                  <a:srgbClr val="5B0F00"/>
                </a:solidFill>
              </a:rPr>
              <a:t>Blin and Munroe</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p:nvPr/>
        </p:nvSpPr>
        <p:spPr>
          <a:xfrm>
            <a:off x="280100" y="1388950"/>
            <a:ext cx="8577600" cy="527099"/>
          </a:xfrm>
          <a:prstGeom prst="rect">
            <a:avLst/>
          </a:prstGeom>
          <a:solidFill>
            <a:srgbClr val="FFE599"/>
          </a:solidFill>
          <a:ln w="38100" cap="flat" cmpd="sng">
            <a:solidFill>
              <a:srgbClr val="85200C"/>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800">
                <a:solidFill>
                  <a:srgbClr val="5B0F00"/>
                </a:solidFill>
                <a:latin typeface="Trebuchet MS"/>
                <a:ea typeface="Trebuchet MS"/>
                <a:cs typeface="Trebuchet MS"/>
                <a:sym typeface="Trebuchet MS"/>
              </a:rPr>
              <a:t>DH QA Program Design</a:t>
            </a:r>
          </a:p>
        </p:txBody>
      </p:sp>
      <p:sp>
        <p:nvSpPr>
          <p:cNvPr id="237" name="Shape 237"/>
          <p:cNvSpPr txBox="1">
            <a:spLocks noGrp="1"/>
          </p:cNvSpPr>
          <p:nvPr>
            <p:ph type="body" idx="1"/>
          </p:nvPr>
        </p:nvSpPr>
        <p:spPr>
          <a:xfrm>
            <a:off x="280100" y="2170000"/>
            <a:ext cx="3077099" cy="4503899"/>
          </a:xfrm>
          <a:prstGeom prst="rect">
            <a:avLst/>
          </a:prstGeom>
          <a:solidFill>
            <a:srgbClr val="E6B8AF"/>
          </a:solidFill>
          <a:ln w="38100" cap="flat" cmpd="sng">
            <a:solidFill>
              <a:srgbClr val="85200C"/>
            </a:solidFill>
            <a:prstDash val="solid"/>
            <a:round/>
            <a:headEnd type="none" w="med" len="med"/>
            <a:tailEnd type="none" w="med" len="med"/>
          </a:ln>
        </p:spPr>
        <p:txBody>
          <a:bodyPr lIns="91425" tIns="91425" rIns="91425" bIns="91425" anchor="t" anchorCtr="0">
            <a:noAutofit/>
          </a:bodyPr>
          <a:lstStyle/>
          <a:p>
            <a:pPr lvl="0" algn="ctr" rtl="0">
              <a:lnSpc>
                <a:spcPct val="115000"/>
              </a:lnSpc>
              <a:spcBef>
                <a:spcPts val="0"/>
              </a:spcBef>
              <a:buNone/>
            </a:pPr>
            <a:r>
              <a:rPr lang="en-US" sz="2800" b="1">
                <a:solidFill>
                  <a:srgbClr val="5B0F00"/>
                </a:solidFill>
              </a:rPr>
              <a:t>Needs</a:t>
            </a:r>
          </a:p>
          <a:p>
            <a:pPr lvl="0" rtl="0">
              <a:lnSpc>
                <a:spcPct val="115000"/>
              </a:lnSpc>
              <a:spcBef>
                <a:spcPts val="0"/>
              </a:spcBef>
              <a:buClr>
                <a:schemeClr val="dk1"/>
              </a:buClr>
              <a:buFont typeface="Arial"/>
              <a:buNone/>
            </a:pPr>
            <a:endParaRPr sz="1200">
              <a:solidFill>
                <a:srgbClr val="5B0F00"/>
              </a:solidFill>
            </a:endParaRPr>
          </a:p>
          <a:p>
            <a:pPr lvl="0" rtl="0">
              <a:lnSpc>
                <a:spcPct val="115000"/>
              </a:lnSpc>
              <a:spcBef>
                <a:spcPts val="0"/>
              </a:spcBef>
              <a:buClr>
                <a:schemeClr val="dk1"/>
              </a:buClr>
              <a:buSzPct val="55000"/>
              <a:buFont typeface="Arial"/>
              <a:buNone/>
            </a:pPr>
            <a:r>
              <a:rPr lang="en-US" sz="2000">
                <a:solidFill>
                  <a:srgbClr val="5B0F00"/>
                </a:solidFill>
              </a:rPr>
              <a:t>1.Capitalize upon unique forms of engagement available online.</a:t>
            </a:r>
          </a:p>
          <a:p>
            <a:pPr lvl="0" rtl="0">
              <a:lnSpc>
                <a:spcPct val="115000"/>
              </a:lnSpc>
              <a:spcBef>
                <a:spcPts val="0"/>
              </a:spcBef>
              <a:buClr>
                <a:schemeClr val="dk1"/>
              </a:buClr>
              <a:buFont typeface="Arial"/>
              <a:buNone/>
            </a:pPr>
            <a:endParaRPr sz="2000">
              <a:solidFill>
                <a:srgbClr val="5B0F00"/>
              </a:solidFill>
            </a:endParaRPr>
          </a:p>
          <a:p>
            <a:pPr lvl="0" rtl="0">
              <a:lnSpc>
                <a:spcPct val="115000"/>
              </a:lnSpc>
              <a:spcBef>
                <a:spcPts val="0"/>
              </a:spcBef>
              <a:buClr>
                <a:schemeClr val="dk1"/>
              </a:buClr>
              <a:buSzPct val="55000"/>
              <a:buFont typeface="Arial"/>
              <a:buNone/>
            </a:pPr>
            <a:r>
              <a:rPr lang="en-US" sz="2000">
                <a:solidFill>
                  <a:srgbClr val="5B0F00"/>
                </a:solidFill>
              </a:rPr>
              <a:t>2.Provide a framework for discussing online teaching and learning.</a:t>
            </a:r>
          </a:p>
          <a:p>
            <a:pPr lvl="0" rtl="0">
              <a:lnSpc>
                <a:spcPct val="115000"/>
              </a:lnSpc>
              <a:spcBef>
                <a:spcPts val="0"/>
              </a:spcBef>
              <a:buClr>
                <a:schemeClr val="dk1"/>
              </a:buClr>
              <a:buFont typeface="Arial"/>
              <a:buNone/>
            </a:pPr>
            <a:endParaRPr sz="2000">
              <a:solidFill>
                <a:srgbClr val="5B0F00"/>
              </a:solidFill>
            </a:endParaRPr>
          </a:p>
          <a:p>
            <a:pPr lvl="0" rtl="0">
              <a:lnSpc>
                <a:spcPct val="115000"/>
              </a:lnSpc>
              <a:spcBef>
                <a:spcPts val="0"/>
              </a:spcBef>
              <a:buClr>
                <a:schemeClr val="dk1"/>
              </a:buClr>
              <a:buSzPct val="55000"/>
              <a:buFont typeface="Arial"/>
              <a:buNone/>
            </a:pPr>
            <a:r>
              <a:rPr lang="en-US" sz="2000">
                <a:solidFill>
                  <a:srgbClr val="5B0F00"/>
                </a:solidFill>
              </a:rPr>
              <a:t>3.Orient and retain faculty.</a:t>
            </a:r>
          </a:p>
          <a:p>
            <a:pPr lvl="0" rtl="0">
              <a:spcBef>
                <a:spcPts val="0"/>
              </a:spcBef>
              <a:buNone/>
            </a:pPr>
            <a:endParaRPr/>
          </a:p>
        </p:txBody>
      </p:sp>
      <p:sp>
        <p:nvSpPr>
          <p:cNvPr id="238" name="Shape 238"/>
          <p:cNvSpPr/>
          <p:nvPr/>
        </p:nvSpPr>
        <p:spPr>
          <a:xfrm>
            <a:off x="5158850" y="2047150"/>
            <a:ext cx="2190599" cy="982800"/>
          </a:xfrm>
          <a:prstGeom prst="ellipse">
            <a:avLst/>
          </a:prstGeom>
          <a:solidFill>
            <a:srgbClr val="FFF2CC"/>
          </a:solidFill>
          <a:ln w="38100" cap="flat" cmpd="sng">
            <a:solidFill>
              <a:srgbClr val="85200C"/>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2800" b="1">
                <a:solidFill>
                  <a:srgbClr val="85200C"/>
                </a:solidFill>
              </a:rPr>
              <a:t>Goals</a:t>
            </a:r>
          </a:p>
        </p:txBody>
      </p:sp>
      <p:sp>
        <p:nvSpPr>
          <p:cNvPr id="239" name="Shape 239"/>
          <p:cNvSpPr/>
          <p:nvPr/>
        </p:nvSpPr>
        <p:spPr>
          <a:xfrm>
            <a:off x="3803900" y="3610450"/>
            <a:ext cx="4900499" cy="982800"/>
          </a:xfrm>
          <a:prstGeom prst="ellipse">
            <a:avLst/>
          </a:prstGeom>
          <a:solidFill>
            <a:srgbClr val="D9D2E9"/>
          </a:solidFill>
          <a:ln w="38100" cap="flat" cmpd="sng">
            <a:solidFill>
              <a:srgbClr val="85200C"/>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sz="2200" b="1">
                <a:solidFill>
                  <a:srgbClr val="85200C"/>
                </a:solidFill>
              </a:rPr>
              <a:t>Create the DH Network</a:t>
            </a:r>
          </a:p>
        </p:txBody>
      </p:sp>
      <p:sp>
        <p:nvSpPr>
          <p:cNvPr id="240" name="Shape 240"/>
          <p:cNvSpPr/>
          <p:nvPr/>
        </p:nvSpPr>
        <p:spPr>
          <a:xfrm>
            <a:off x="3357200" y="5173750"/>
            <a:ext cx="2909399" cy="1356599"/>
          </a:xfrm>
          <a:prstGeom prst="ellipse">
            <a:avLst/>
          </a:prstGeom>
          <a:solidFill>
            <a:srgbClr val="D9EAD3"/>
          </a:solidFill>
          <a:ln w="38100" cap="flat" cmpd="sng">
            <a:solidFill>
              <a:srgbClr val="85200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a:solidFill>
                  <a:srgbClr val="85200C"/>
                </a:solidFill>
              </a:rPr>
              <a:t>DH E-Academy</a:t>
            </a:r>
          </a:p>
        </p:txBody>
      </p:sp>
      <p:sp>
        <p:nvSpPr>
          <p:cNvPr id="241" name="Shape 241"/>
          <p:cNvSpPr/>
          <p:nvPr/>
        </p:nvSpPr>
        <p:spPr>
          <a:xfrm>
            <a:off x="6366675" y="5173750"/>
            <a:ext cx="2777400" cy="1356599"/>
          </a:xfrm>
          <a:prstGeom prst="ellipse">
            <a:avLst/>
          </a:prstGeom>
          <a:solidFill>
            <a:srgbClr val="C9DAF8"/>
          </a:solidFill>
          <a:ln w="38100" cap="flat" cmpd="sng">
            <a:solidFill>
              <a:srgbClr val="85200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a:solidFill>
                  <a:srgbClr val="85200C"/>
                </a:solidFill>
              </a:rPr>
              <a:t>One-on-One</a:t>
            </a:r>
          </a:p>
          <a:p>
            <a:pPr lvl="0" algn="ctr" rtl="0">
              <a:spcBef>
                <a:spcPts val="0"/>
              </a:spcBef>
              <a:buNone/>
            </a:pPr>
            <a:r>
              <a:rPr lang="en-US" sz="2000" b="1">
                <a:solidFill>
                  <a:srgbClr val="85200C"/>
                </a:solidFill>
              </a:rPr>
              <a:t>Consultations</a:t>
            </a:r>
          </a:p>
        </p:txBody>
      </p:sp>
      <p:cxnSp>
        <p:nvCxnSpPr>
          <p:cNvPr id="242" name="Shape 242"/>
          <p:cNvCxnSpPr>
            <a:stCxn id="238" idx="4"/>
            <a:endCxn id="239" idx="0"/>
          </p:cNvCxnSpPr>
          <p:nvPr/>
        </p:nvCxnSpPr>
        <p:spPr>
          <a:xfrm>
            <a:off x="6254149" y="3029950"/>
            <a:ext cx="0" cy="580500"/>
          </a:xfrm>
          <a:prstGeom prst="straightConnector1">
            <a:avLst/>
          </a:prstGeom>
          <a:noFill/>
          <a:ln w="38100" cap="flat" cmpd="sng">
            <a:solidFill>
              <a:srgbClr val="85200C"/>
            </a:solidFill>
            <a:prstDash val="solid"/>
            <a:round/>
            <a:headEnd type="none" w="lg" len="lg"/>
            <a:tailEnd type="none" w="lg" len="lg"/>
          </a:ln>
        </p:spPr>
      </p:cxnSp>
      <p:cxnSp>
        <p:nvCxnSpPr>
          <p:cNvPr id="243" name="Shape 243"/>
          <p:cNvCxnSpPr>
            <a:stCxn id="239" idx="4"/>
            <a:endCxn id="240" idx="0"/>
          </p:cNvCxnSpPr>
          <p:nvPr/>
        </p:nvCxnSpPr>
        <p:spPr>
          <a:xfrm rot="5400000">
            <a:off x="5242849" y="4162450"/>
            <a:ext cx="580500" cy="1442100"/>
          </a:xfrm>
          <a:prstGeom prst="bentConnector3">
            <a:avLst>
              <a:gd name="adj1" fmla="val 50000"/>
            </a:avLst>
          </a:prstGeom>
          <a:noFill/>
          <a:ln w="38100" cap="flat" cmpd="sng">
            <a:solidFill>
              <a:srgbClr val="85200C"/>
            </a:solidFill>
            <a:prstDash val="solid"/>
            <a:round/>
            <a:headEnd type="none" w="lg" len="lg"/>
            <a:tailEnd type="none" w="lg" len="lg"/>
          </a:ln>
        </p:spPr>
      </p:cxnSp>
      <p:cxnSp>
        <p:nvCxnSpPr>
          <p:cNvPr id="244" name="Shape 244"/>
          <p:cNvCxnSpPr>
            <a:stCxn id="239" idx="4"/>
            <a:endCxn id="241" idx="0"/>
          </p:cNvCxnSpPr>
          <p:nvPr/>
        </p:nvCxnSpPr>
        <p:spPr>
          <a:xfrm rot="-5400000" flipH="1">
            <a:off x="6714499" y="4132900"/>
            <a:ext cx="580500" cy="1501200"/>
          </a:xfrm>
          <a:prstGeom prst="bentConnector3">
            <a:avLst>
              <a:gd name="adj1" fmla="val 50000"/>
            </a:avLst>
          </a:prstGeom>
          <a:noFill/>
          <a:ln w="38100" cap="flat" cmpd="sng">
            <a:solidFill>
              <a:srgbClr val="85200C"/>
            </a:solidFill>
            <a:prstDash val="solid"/>
            <a:round/>
            <a:headEnd type="none" w="lg" len="lg"/>
            <a:tailEnd type="none" w="lg" len="lg"/>
          </a:ln>
        </p:spPr>
      </p:cxn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p:nvPr/>
        </p:nvSpPr>
        <p:spPr>
          <a:xfrm>
            <a:off x="74125" y="2050000"/>
            <a:ext cx="2826575" cy="2303586"/>
          </a:xfrm>
          <a:prstGeom prst="irregularSeal1">
            <a:avLst/>
          </a:prstGeom>
          <a:solidFill>
            <a:srgbClr val="F6B26B"/>
          </a:solidFill>
          <a:ln w="28575" cap="flat" cmpd="sng">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sz="1800" b="1">
                <a:solidFill>
                  <a:srgbClr val="85200C"/>
                </a:solidFill>
              </a:rPr>
              <a:t>Recruiting Faculty</a:t>
            </a:r>
          </a:p>
        </p:txBody>
      </p:sp>
      <p:sp>
        <p:nvSpPr>
          <p:cNvPr id="250" name="Shape 250"/>
          <p:cNvSpPr/>
          <p:nvPr/>
        </p:nvSpPr>
        <p:spPr>
          <a:xfrm>
            <a:off x="3055387" y="2409273"/>
            <a:ext cx="3044303" cy="3349727"/>
          </a:xfrm>
          <a:prstGeom prst="irregularSeal1">
            <a:avLst/>
          </a:prstGeom>
          <a:solidFill>
            <a:srgbClr val="9FC5E8"/>
          </a:solidFill>
          <a:ln w="28575" cap="flat" cmpd="sng">
            <a:solidFill>
              <a:srgbClr val="FF9900"/>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sz="1800" b="1">
                <a:solidFill>
                  <a:srgbClr val="85200C"/>
                </a:solidFill>
              </a:rPr>
              <a:t>Taking QM Courses</a:t>
            </a:r>
          </a:p>
        </p:txBody>
      </p:sp>
      <p:sp>
        <p:nvSpPr>
          <p:cNvPr id="251" name="Shape 251"/>
          <p:cNvSpPr/>
          <p:nvPr/>
        </p:nvSpPr>
        <p:spPr>
          <a:xfrm>
            <a:off x="5875350" y="3720525"/>
            <a:ext cx="3153924" cy="2303586"/>
          </a:xfrm>
          <a:prstGeom prst="irregularSeal1">
            <a:avLst/>
          </a:prstGeom>
          <a:solidFill>
            <a:srgbClr val="93C47D"/>
          </a:solidFill>
          <a:ln w="2857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sz="1800" b="1">
                <a:solidFill>
                  <a:srgbClr val="85200C"/>
                </a:solidFill>
              </a:rPr>
              <a:t>Collaborating</a:t>
            </a:r>
          </a:p>
        </p:txBody>
      </p:sp>
      <p:sp>
        <p:nvSpPr>
          <p:cNvPr id="252" name="Shape 252"/>
          <p:cNvSpPr/>
          <p:nvPr/>
        </p:nvSpPr>
        <p:spPr>
          <a:xfrm>
            <a:off x="0" y="6168000"/>
            <a:ext cx="2900699" cy="690000"/>
          </a:xfrm>
          <a:prstGeom prst="homePlate">
            <a:avLst>
              <a:gd name="adj" fmla="val 50000"/>
            </a:avLst>
          </a:prstGeom>
          <a:solidFill>
            <a:srgbClr val="85200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1800">
                <a:solidFill>
                  <a:schemeClr val="lt1"/>
                </a:solidFill>
              </a:rPr>
              <a:t>May</a:t>
            </a:r>
            <a:r>
              <a:rPr lang="en-US"/>
              <a:t>			</a:t>
            </a:r>
          </a:p>
        </p:txBody>
      </p:sp>
      <p:sp>
        <p:nvSpPr>
          <p:cNvPr id="253" name="Shape 253"/>
          <p:cNvSpPr/>
          <p:nvPr/>
        </p:nvSpPr>
        <p:spPr>
          <a:xfrm>
            <a:off x="2530425" y="6168000"/>
            <a:ext cx="3493800" cy="690000"/>
          </a:xfrm>
          <a:prstGeom prst="chevron">
            <a:avLst>
              <a:gd name="adj" fmla="val 50000"/>
            </a:avLst>
          </a:prstGeom>
          <a:solidFill>
            <a:srgbClr val="F1C23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1800">
                <a:solidFill>
                  <a:schemeClr val="lt1"/>
                </a:solidFill>
              </a:rPr>
              <a:t>June and July</a:t>
            </a:r>
          </a:p>
        </p:txBody>
      </p:sp>
      <p:sp>
        <p:nvSpPr>
          <p:cNvPr id="254" name="Shape 254"/>
          <p:cNvSpPr/>
          <p:nvPr/>
        </p:nvSpPr>
        <p:spPr>
          <a:xfrm>
            <a:off x="5693475" y="6168000"/>
            <a:ext cx="3450600" cy="690000"/>
          </a:xfrm>
          <a:prstGeom prst="chevron">
            <a:avLst>
              <a:gd name="adj" fmla="val 50000"/>
            </a:avLst>
          </a:prstGeom>
          <a:solidFill>
            <a:srgbClr val="99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1800">
                <a:solidFill>
                  <a:schemeClr val="lt1"/>
                </a:solidFill>
              </a:rPr>
              <a:t>July and August</a:t>
            </a:r>
          </a:p>
        </p:txBody>
      </p:sp>
      <p:sp>
        <p:nvSpPr>
          <p:cNvPr id="255" name="Shape 255"/>
          <p:cNvSpPr txBox="1"/>
          <p:nvPr/>
        </p:nvSpPr>
        <p:spPr>
          <a:xfrm>
            <a:off x="74125" y="1336125"/>
            <a:ext cx="8850600" cy="527099"/>
          </a:xfrm>
          <a:prstGeom prst="rect">
            <a:avLst/>
          </a:prstGeom>
          <a:solidFill>
            <a:srgbClr val="FFD966"/>
          </a:solidFill>
          <a:ln w="38100" cap="flat" cmpd="sng">
            <a:solidFill>
              <a:srgbClr val="85200C"/>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800">
                <a:solidFill>
                  <a:srgbClr val="5B0F00"/>
                </a:solidFill>
                <a:latin typeface="Trebuchet MS"/>
                <a:ea typeface="Trebuchet MS"/>
                <a:cs typeface="Trebuchet MS"/>
                <a:sym typeface="Trebuchet MS"/>
              </a:rPr>
              <a:t>Creating the Network</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5124612"/>
            <a:ext cx="8229600" cy="11430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b="1" i="0" u="none" strike="noStrike" cap="none" baseline="0">
                <a:solidFill>
                  <a:schemeClr val="dk1"/>
                </a:solidFill>
                <a:latin typeface="Arial"/>
                <a:ea typeface="Arial"/>
                <a:cs typeface="Arial"/>
                <a:sym typeface="Arial"/>
                <a:rtl val="0"/>
              </a:rPr>
              <a:t>Meet the Presenters</a:t>
            </a:r>
          </a:p>
        </p:txBody>
      </p:sp>
      <p:pic>
        <p:nvPicPr>
          <p:cNvPr id="45" name="Shape 45"/>
          <p:cNvPicPr preferRelativeResize="0"/>
          <p:nvPr/>
        </p:nvPicPr>
        <p:blipFill rotWithShape="1">
          <a:blip r:embed="rId3">
            <a:alphaModFix/>
          </a:blip>
          <a:srcRect l="5718" r="3503"/>
          <a:stretch/>
        </p:blipFill>
        <p:spPr>
          <a:xfrm>
            <a:off x="773200" y="2702225"/>
            <a:ext cx="1344598" cy="1358698"/>
          </a:xfrm>
          <a:prstGeom prst="rect">
            <a:avLst/>
          </a:prstGeom>
          <a:solidFill>
            <a:srgbClr val="EEEEEE"/>
          </a:solidFill>
          <a:ln w="76200" cap="sq" cmpd="sng">
            <a:solidFill>
              <a:srgbClr val="FFFFFF"/>
            </a:solidFill>
            <a:prstDash val="solid"/>
            <a:miter/>
            <a:headEnd type="none" w="med" len="med"/>
            <a:tailEnd type="none" w="med" len="med"/>
          </a:ln>
        </p:spPr>
      </p:pic>
      <p:sp>
        <p:nvSpPr>
          <p:cNvPr id="46" name="Shape 46"/>
          <p:cNvSpPr txBox="1"/>
          <p:nvPr/>
        </p:nvSpPr>
        <p:spPr>
          <a:xfrm>
            <a:off x="361140" y="4365971"/>
            <a:ext cx="2168699" cy="2705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tl val="0"/>
              </a:rPr>
              <a:t>Ashley Skylar</a:t>
            </a:r>
          </a:p>
          <a:p>
            <a:pPr marL="0" marR="0" lvl="0" indent="0" algn="ctr" rtl="0">
              <a:lnSpc>
                <a:spcPct val="100000"/>
              </a:lnSpc>
              <a:spcBef>
                <a:spcPts val="0"/>
              </a:spcBef>
              <a:spcAft>
                <a:spcPts val="0"/>
              </a:spcAft>
              <a:buClr>
                <a:schemeClr val="dk1"/>
              </a:buClr>
              <a:buSzPct val="25000"/>
              <a:buFont typeface="Arial"/>
              <a:buNone/>
            </a:pPr>
            <a:r>
              <a:rPr lang="en-US" sz="1100" b="0" i="0" u="none" strike="noStrike" cap="none" baseline="0">
                <a:solidFill>
                  <a:schemeClr val="dk1"/>
                </a:solidFill>
                <a:latin typeface="Arial"/>
                <a:ea typeface="Arial"/>
                <a:cs typeface="Arial"/>
                <a:sym typeface="Arial"/>
                <a:rtl val="0"/>
              </a:rPr>
              <a:t>Chancellor’s Office</a:t>
            </a:r>
          </a:p>
          <a:p>
            <a:pPr marL="0" marR="0" lvl="0" indent="0" algn="ctr" rtl="0">
              <a:lnSpc>
                <a:spcPct val="100000"/>
              </a:lnSpc>
              <a:spcBef>
                <a:spcPts val="0"/>
              </a:spcBef>
              <a:spcAft>
                <a:spcPts val="0"/>
              </a:spcAft>
              <a:buClr>
                <a:schemeClr val="dk1"/>
              </a:buClr>
              <a:buSzPct val="25000"/>
              <a:buFont typeface="Arial"/>
              <a:buNone/>
            </a:pPr>
            <a:r>
              <a:rPr lang="en-US" sz="1100" b="0" i="0" u="none" strike="noStrike" cap="none" baseline="0">
                <a:solidFill>
                  <a:schemeClr val="dk1"/>
                </a:solidFill>
                <a:latin typeface="Arial"/>
                <a:ea typeface="Arial"/>
                <a:cs typeface="Arial"/>
                <a:sym typeface="Arial"/>
                <a:rtl val="0"/>
              </a:rPr>
              <a:t>Academic Technology Services</a:t>
            </a:r>
          </a:p>
          <a:p>
            <a:pPr marL="0" marR="0" lvl="0" indent="0" algn="ctr" rtl="0">
              <a:lnSpc>
                <a:spcPct val="100000"/>
              </a:lnSpc>
              <a:spcBef>
                <a:spcPts val="0"/>
              </a:spcBef>
              <a:spcAft>
                <a:spcPts val="0"/>
              </a:spcAft>
              <a:buClr>
                <a:schemeClr val="dk1"/>
              </a:buClr>
              <a:buSzPct val="25000"/>
              <a:buFont typeface="Arial"/>
              <a:buNone/>
            </a:pPr>
            <a:r>
              <a:rPr lang="en-US" sz="1100">
                <a:solidFill>
                  <a:schemeClr val="dk1"/>
                </a:solidFill>
                <a:rtl val="0"/>
              </a:rPr>
              <a:t>Quality Assurance Manager</a:t>
            </a:r>
          </a:p>
        </p:txBody>
      </p:sp>
      <p:sp>
        <p:nvSpPr>
          <p:cNvPr id="47" name="Shape 47"/>
          <p:cNvSpPr txBox="1"/>
          <p:nvPr/>
        </p:nvSpPr>
        <p:spPr>
          <a:xfrm>
            <a:off x="2734971" y="4175251"/>
            <a:ext cx="1595399" cy="8564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tl val="0"/>
              </a:rPr>
              <a:t>Emily Magruder</a:t>
            </a:r>
          </a:p>
          <a:p>
            <a:pPr marL="0" marR="0" lvl="0" indent="0" algn="ctr" rtl="0">
              <a:lnSpc>
                <a:spcPct val="100000"/>
              </a:lnSpc>
              <a:spcBef>
                <a:spcPts val="0"/>
              </a:spcBef>
              <a:spcAft>
                <a:spcPts val="0"/>
              </a:spcAft>
              <a:buClr>
                <a:schemeClr val="dk1"/>
              </a:buClr>
              <a:buSzPct val="25000"/>
              <a:buFont typeface="Arial"/>
              <a:buNone/>
            </a:pPr>
            <a:r>
              <a:rPr lang="en-US" sz="1100" b="0" i="0" u="none" strike="noStrike" cap="none" baseline="0">
                <a:solidFill>
                  <a:schemeClr val="dk1"/>
                </a:solidFill>
                <a:latin typeface="Arial"/>
                <a:ea typeface="Arial"/>
                <a:cs typeface="Arial"/>
                <a:sym typeface="Arial"/>
                <a:rtl val="0"/>
              </a:rPr>
              <a:t>Director </a:t>
            </a:r>
            <a:br>
              <a:rPr lang="en-US" sz="1100" b="0" i="0" u="none" strike="noStrike" cap="none" baseline="0">
                <a:solidFill>
                  <a:schemeClr val="dk1"/>
                </a:solidFill>
                <a:latin typeface="Arial"/>
                <a:ea typeface="Arial"/>
                <a:cs typeface="Arial"/>
                <a:sym typeface="Arial"/>
                <a:rtl val="0"/>
              </a:rPr>
            </a:br>
            <a:r>
              <a:rPr lang="en-US" sz="1100" b="0" i="0" u="none" strike="noStrike" cap="none" baseline="0">
                <a:solidFill>
                  <a:schemeClr val="dk1"/>
                </a:solidFill>
                <a:latin typeface="Arial"/>
                <a:ea typeface="Arial"/>
                <a:cs typeface="Arial"/>
                <a:sym typeface="Arial"/>
                <a:rtl val="0"/>
              </a:rPr>
              <a:t>CSU Institute for Teaching &amp; Learning</a:t>
            </a:r>
          </a:p>
          <a:p>
            <a:pPr marL="0" marR="0" lvl="0" indent="0" algn="ctr" rtl="0">
              <a:lnSpc>
                <a:spcPct val="100000"/>
              </a:lnSpc>
              <a:spcBef>
                <a:spcPts val="0"/>
              </a:spcBef>
              <a:spcAft>
                <a:spcPts val="0"/>
              </a:spcAft>
              <a:buClr>
                <a:srgbClr val="000000"/>
              </a:buClr>
              <a:buFont typeface="Arial"/>
              <a:buNone/>
            </a:pPr>
            <a:endParaRPr sz="1200" b="0" i="0" u="none" strike="noStrike" cap="none" baseline="0">
              <a:solidFill>
                <a:schemeClr val="dk1"/>
              </a:solidFill>
              <a:latin typeface="Arial"/>
              <a:ea typeface="Arial"/>
              <a:cs typeface="Arial"/>
              <a:sym typeface="Arial"/>
              <a:rtl val="0"/>
            </a:endParaRPr>
          </a:p>
        </p:txBody>
      </p:sp>
      <p:sp>
        <p:nvSpPr>
          <p:cNvPr id="48" name="Shape 48"/>
          <p:cNvSpPr txBox="1"/>
          <p:nvPr/>
        </p:nvSpPr>
        <p:spPr>
          <a:xfrm>
            <a:off x="4769800" y="4289450"/>
            <a:ext cx="1432200" cy="511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tl val="0"/>
              </a:rPr>
              <a:t>Marsha Orr</a:t>
            </a:r>
          </a:p>
          <a:p>
            <a:pPr marL="0" marR="0" lvl="0" indent="0" algn="ctr" rtl="0">
              <a:lnSpc>
                <a:spcPct val="100000"/>
              </a:lnSpc>
              <a:spcBef>
                <a:spcPts val="0"/>
              </a:spcBef>
              <a:spcAft>
                <a:spcPts val="0"/>
              </a:spcAft>
              <a:buClr>
                <a:schemeClr val="dk1"/>
              </a:buClr>
              <a:buSzPct val="25000"/>
              <a:buFont typeface="Arial"/>
              <a:buNone/>
            </a:pPr>
            <a:r>
              <a:rPr lang="en-US" sz="1100">
                <a:solidFill>
                  <a:schemeClr val="dk1"/>
                </a:solidFill>
                <a:rtl val="0"/>
              </a:rPr>
              <a:t>CSU Fullerton</a:t>
            </a:r>
          </a:p>
          <a:p>
            <a:pPr marL="0" marR="0" lvl="0" indent="0" algn="ctr" rtl="0">
              <a:lnSpc>
                <a:spcPct val="100000"/>
              </a:lnSpc>
              <a:spcBef>
                <a:spcPts val="0"/>
              </a:spcBef>
              <a:spcAft>
                <a:spcPts val="0"/>
              </a:spcAft>
              <a:buClr>
                <a:schemeClr val="dk1"/>
              </a:buClr>
              <a:buSzPct val="25000"/>
              <a:buFont typeface="Arial"/>
              <a:buNone/>
            </a:pPr>
            <a:r>
              <a:rPr lang="en-US" sz="1100">
                <a:solidFill>
                  <a:schemeClr val="dk1"/>
                </a:solidFill>
                <a:rtl val="0"/>
              </a:rPr>
              <a:t>Distance Education Faculty Liaison </a:t>
            </a:r>
          </a:p>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49" name="Shape 49"/>
          <p:cNvSpPr txBox="1"/>
          <p:nvPr/>
        </p:nvSpPr>
        <p:spPr>
          <a:xfrm>
            <a:off x="6570700" y="4194350"/>
            <a:ext cx="2240099" cy="7019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Font typeface="Arial"/>
              <a:buNone/>
            </a:pPr>
            <a:r>
              <a:rPr lang="en-US">
                <a:solidFill>
                  <a:schemeClr val="dk1"/>
                </a:solidFill>
              </a:rPr>
              <a:t>Beverly Bondad-Brown</a:t>
            </a:r>
          </a:p>
          <a:p>
            <a:pPr marL="0" marR="0" lvl="0" indent="0" algn="ctr" rtl="0">
              <a:lnSpc>
                <a:spcPct val="100000"/>
              </a:lnSpc>
              <a:spcBef>
                <a:spcPts val="0"/>
              </a:spcBef>
              <a:spcAft>
                <a:spcPts val="0"/>
              </a:spcAft>
              <a:buClr>
                <a:schemeClr val="dk1"/>
              </a:buClr>
              <a:buSzPct val="25000"/>
              <a:buFont typeface="Arial"/>
              <a:buNone/>
            </a:pPr>
            <a:r>
              <a:rPr lang="en-US" sz="1100">
                <a:solidFill>
                  <a:schemeClr val="dk1"/>
                </a:solidFill>
              </a:rPr>
              <a:t>CSU Los Angeles</a:t>
            </a:r>
          </a:p>
          <a:p>
            <a:pPr marL="0" marR="0" lvl="0" indent="0" algn="ctr" rtl="0">
              <a:lnSpc>
                <a:spcPct val="100000"/>
              </a:lnSpc>
              <a:spcBef>
                <a:spcPts val="0"/>
              </a:spcBef>
              <a:spcAft>
                <a:spcPts val="0"/>
              </a:spcAft>
              <a:buClr>
                <a:schemeClr val="dk1"/>
              </a:buClr>
              <a:buSzPct val="25000"/>
              <a:buFont typeface="Arial"/>
              <a:buNone/>
            </a:pPr>
            <a:r>
              <a:rPr lang="en-US" sz="1100">
                <a:solidFill>
                  <a:schemeClr val="dk1"/>
                </a:solidFill>
              </a:rPr>
              <a:t>Associate Director, Center for Effective Teaching &amp; Learning</a:t>
            </a:r>
          </a:p>
          <a:p>
            <a:pPr marL="0" marR="0" lvl="0" indent="0" algn="ctr" rtl="0">
              <a:lnSpc>
                <a:spcPct val="100000"/>
              </a:lnSpc>
              <a:spcBef>
                <a:spcPts val="0"/>
              </a:spcBef>
              <a:spcAft>
                <a:spcPts val="0"/>
              </a:spcAft>
              <a:buClr>
                <a:schemeClr val="dk1"/>
              </a:buClr>
              <a:buFont typeface="Arial"/>
              <a:buNone/>
            </a:pPr>
            <a:endParaRPr sz="1100">
              <a:solidFill>
                <a:schemeClr val="dk1"/>
              </a:solidFill>
            </a:endParaRPr>
          </a:p>
        </p:txBody>
      </p:sp>
      <p:pic>
        <p:nvPicPr>
          <p:cNvPr id="50" name="Shape 50"/>
          <p:cNvPicPr preferRelativeResize="0"/>
          <p:nvPr/>
        </p:nvPicPr>
        <p:blipFill rotWithShape="1">
          <a:blip r:embed="rId4">
            <a:alphaModFix/>
          </a:blip>
          <a:srcRect/>
          <a:stretch/>
        </p:blipFill>
        <p:spPr>
          <a:xfrm>
            <a:off x="2855546" y="2709302"/>
            <a:ext cx="1181728" cy="1256522"/>
          </a:xfrm>
          <a:prstGeom prst="rect">
            <a:avLst/>
          </a:prstGeom>
          <a:noFill/>
          <a:ln>
            <a:noFill/>
          </a:ln>
        </p:spPr>
      </p:pic>
      <p:pic>
        <p:nvPicPr>
          <p:cNvPr id="51" name="Shape 51"/>
          <p:cNvPicPr preferRelativeResize="0"/>
          <p:nvPr/>
        </p:nvPicPr>
        <p:blipFill>
          <a:blip r:embed="rId5">
            <a:alphaModFix/>
          </a:blip>
          <a:stretch>
            <a:fillRect/>
          </a:stretch>
        </p:blipFill>
        <p:spPr>
          <a:xfrm>
            <a:off x="4855625" y="2662475"/>
            <a:ext cx="1107125" cy="1350175"/>
          </a:xfrm>
          <a:prstGeom prst="rect">
            <a:avLst/>
          </a:prstGeom>
          <a:noFill/>
          <a:ln>
            <a:noFill/>
          </a:ln>
        </p:spPr>
      </p:pic>
      <p:pic>
        <p:nvPicPr>
          <p:cNvPr id="52" name="Shape 52"/>
          <p:cNvPicPr preferRelativeResize="0"/>
          <p:nvPr/>
        </p:nvPicPr>
        <p:blipFill>
          <a:blip r:embed="rId6">
            <a:alphaModFix/>
          </a:blip>
          <a:stretch>
            <a:fillRect/>
          </a:stretch>
        </p:blipFill>
        <p:spPr>
          <a:xfrm>
            <a:off x="7054450" y="2706499"/>
            <a:ext cx="1039504" cy="1350175"/>
          </a:xfrm>
          <a:prstGeom prst="rect">
            <a:avLst/>
          </a:prstGeom>
          <a:noFill/>
          <a:ln>
            <a:noFill/>
          </a:ln>
        </p:spPr>
      </p:pic>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aphicFrame>
        <p:nvGraphicFramePr>
          <p:cNvPr id="260" name="Shape 260"/>
          <p:cNvGraphicFramePr/>
          <p:nvPr/>
        </p:nvGraphicFramePr>
        <p:xfrm>
          <a:off x="269500" y="1853950"/>
          <a:ext cx="8202300" cy="4903619"/>
        </p:xfrm>
        <a:graphic>
          <a:graphicData uri="http://schemas.openxmlformats.org/drawingml/2006/table">
            <a:tbl>
              <a:tblPr>
                <a:noFill/>
                <a:tableStyleId>{3EA99AFF-CD09-456D-A7CB-3D36EB63CB20}</a:tableStyleId>
              </a:tblPr>
              <a:tblGrid>
                <a:gridCol w="2734100"/>
                <a:gridCol w="2734100"/>
                <a:gridCol w="2734100"/>
              </a:tblGrid>
              <a:tr h="596825">
                <a:tc>
                  <a:txBody>
                    <a:bodyPr/>
                    <a:lstStyle/>
                    <a:p>
                      <a:pPr lvl="0" rtl="0">
                        <a:spcBef>
                          <a:spcPts val="0"/>
                        </a:spcBef>
                        <a:buNone/>
                      </a:pPr>
                      <a:r>
                        <a:rPr lang="en-US" sz="2400">
                          <a:solidFill>
                            <a:srgbClr val="85200C"/>
                          </a:solidFill>
                          <a:latin typeface="Trebuchet MS"/>
                          <a:ea typeface="Trebuchet MS"/>
                          <a:cs typeface="Trebuchet MS"/>
                          <a:sym typeface="Trebuchet MS"/>
                        </a:rPr>
                        <a:t>Desired Outcomes</a:t>
                      </a:r>
                    </a:p>
                  </a:txBody>
                  <a:tcPr marL="91425" marR="91425" marT="91425" marB="91425">
                    <a:lnL w="38100" cap="flat" cmpd="sng">
                      <a:solidFill>
                        <a:srgbClr val="85200C"/>
                      </a:solidFill>
                      <a:prstDash val="solid"/>
                      <a:round/>
                      <a:headEnd type="none" w="med" len="med"/>
                      <a:tailEnd type="none" w="med" len="med"/>
                    </a:lnL>
                    <a:lnR w="38100" cap="flat" cmpd="sng">
                      <a:solidFill>
                        <a:srgbClr val="85200C"/>
                      </a:solidFill>
                      <a:prstDash val="solid"/>
                      <a:round/>
                      <a:headEnd type="none" w="med" len="med"/>
                      <a:tailEnd type="none" w="med" len="med"/>
                    </a:lnR>
                    <a:lnT w="38100" cap="flat" cmpd="sng">
                      <a:solidFill>
                        <a:srgbClr val="85200C"/>
                      </a:solidFill>
                      <a:prstDash val="solid"/>
                      <a:round/>
                      <a:headEnd type="none" w="med" len="med"/>
                      <a:tailEnd type="none" w="med" len="med"/>
                    </a:lnT>
                    <a:lnB w="38100" cap="flat" cmpd="sng">
                      <a:solidFill>
                        <a:srgbClr val="85200C"/>
                      </a:solidFill>
                      <a:prstDash val="solid"/>
                      <a:round/>
                      <a:headEnd type="none" w="med" len="med"/>
                      <a:tailEnd type="none" w="med" len="med"/>
                    </a:lnB>
                    <a:solidFill>
                      <a:srgbClr val="FCE5CD"/>
                    </a:solidFill>
                  </a:tcPr>
                </a:tc>
                <a:tc>
                  <a:txBody>
                    <a:bodyPr/>
                    <a:lstStyle/>
                    <a:p>
                      <a:pPr lvl="0" rtl="0">
                        <a:spcBef>
                          <a:spcPts val="0"/>
                        </a:spcBef>
                        <a:buNone/>
                      </a:pPr>
                      <a:r>
                        <a:rPr lang="en-US" sz="2400">
                          <a:solidFill>
                            <a:srgbClr val="85200C"/>
                          </a:solidFill>
                          <a:latin typeface="Trebuchet MS"/>
                          <a:ea typeface="Trebuchet MS"/>
                          <a:cs typeface="Trebuchet MS"/>
                          <a:sym typeface="Trebuchet MS"/>
                        </a:rPr>
                        <a:t>Agenda</a:t>
                      </a:r>
                    </a:p>
                  </a:txBody>
                  <a:tcPr marL="91425" marR="91425" marT="91425" marB="91425">
                    <a:lnL w="38100" cap="flat" cmpd="sng">
                      <a:solidFill>
                        <a:srgbClr val="85200C"/>
                      </a:solidFill>
                      <a:prstDash val="solid"/>
                      <a:round/>
                      <a:headEnd type="none" w="med" len="med"/>
                      <a:tailEnd type="none" w="med" len="med"/>
                    </a:lnL>
                    <a:lnR w="38100" cap="flat" cmpd="sng">
                      <a:solidFill>
                        <a:srgbClr val="85200C"/>
                      </a:solidFill>
                      <a:prstDash val="solid"/>
                      <a:round/>
                      <a:headEnd type="none" w="med" len="med"/>
                      <a:tailEnd type="none" w="med" len="med"/>
                    </a:lnR>
                    <a:lnT w="38100" cap="flat" cmpd="sng">
                      <a:solidFill>
                        <a:srgbClr val="85200C"/>
                      </a:solidFill>
                      <a:prstDash val="solid"/>
                      <a:round/>
                      <a:headEnd type="none" w="med" len="med"/>
                      <a:tailEnd type="none" w="med" len="med"/>
                    </a:lnT>
                    <a:lnB w="38100" cap="flat" cmpd="sng">
                      <a:solidFill>
                        <a:srgbClr val="85200C"/>
                      </a:solidFill>
                      <a:prstDash val="solid"/>
                      <a:round/>
                      <a:headEnd type="none" w="med" len="med"/>
                      <a:tailEnd type="none" w="med" len="med"/>
                    </a:lnB>
                    <a:solidFill>
                      <a:srgbClr val="CFE2F3"/>
                    </a:solidFill>
                  </a:tcPr>
                </a:tc>
                <a:tc>
                  <a:txBody>
                    <a:bodyPr/>
                    <a:lstStyle/>
                    <a:p>
                      <a:pPr lvl="0" rtl="0">
                        <a:spcBef>
                          <a:spcPts val="0"/>
                        </a:spcBef>
                        <a:buNone/>
                      </a:pPr>
                      <a:r>
                        <a:rPr lang="en-US" sz="2400">
                          <a:solidFill>
                            <a:srgbClr val="85200C"/>
                          </a:solidFill>
                          <a:latin typeface="Trebuchet MS"/>
                          <a:ea typeface="Trebuchet MS"/>
                          <a:cs typeface="Trebuchet MS"/>
                          <a:sym typeface="Trebuchet MS"/>
                        </a:rPr>
                        <a:t>Delivery Format</a:t>
                      </a:r>
                    </a:p>
                  </a:txBody>
                  <a:tcPr marL="91425" marR="91425" marT="91425" marB="91425">
                    <a:lnL w="38100" cap="flat" cmpd="sng">
                      <a:solidFill>
                        <a:srgbClr val="85200C"/>
                      </a:solidFill>
                      <a:prstDash val="solid"/>
                      <a:round/>
                      <a:headEnd type="none" w="med" len="med"/>
                      <a:tailEnd type="none" w="med" len="med"/>
                    </a:lnL>
                    <a:lnR w="38100" cap="flat" cmpd="sng">
                      <a:solidFill>
                        <a:srgbClr val="85200C"/>
                      </a:solidFill>
                      <a:prstDash val="solid"/>
                      <a:round/>
                      <a:headEnd type="none" w="med" len="med"/>
                      <a:tailEnd type="none" w="med" len="med"/>
                    </a:lnR>
                    <a:lnT w="38100" cap="flat" cmpd="sng">
                      <a:solidFill>
                        <a:srgbClr val="85200C"/>
                      </a:solidFill>
                      <a:prstDash val="solid"/>
                      <a:round/>
                      <a:headEnd type="none" w="med" len="med"/>
                      <a:tailEnd type="none" w="med" len="med"/>
                    </a:lnT>
                    <a:lnB w="38100" cap="flat" cmpd="sng">
                      <a:solidFill>
                        <a:srgbClr val="85200C"/>
                      </a:solidFill>
                      <a:prstDash val="solid"/>
                      <a:round/>
                      <a:headEnd type="none" w="med" len="med"/>
                      <a:tailEnd type="none" w="med" len="med"/>
                    </a:lnB>
                    <a:solidFill>
                      <a:srgbClr val="D9EAD3"/>
                    </a:solidFill>
                  </a:tcPr>
                </a:tc>
              </a:tr>
              <a:tr h="4212175">
                <a:tc>
                  <a:txBody>
                    <a:bodyPr/>
                    <a:lstStyle/>
                    <a:p>
                      <a:pPr lvl="0" rtl="0">
                        <a:lnSpc>
                          <a:spcPct val="115000"/>
                        </a:lnSpc>
                        <a:spcBef>
                          <a:spcPts val="0"/>
                        </a:spcBef>
                        <a:buClr>
                          <a:schemeClr val="dk1"/>
                        </a:buClr>
                        <a:buFont typeface="Arial"/>
                        <a:buNone/>
                      </a:pPr>
                      <a:endParaRPr sz="1800">
                        <a:solidFill>
                          <a:schemeClr val="dk1"/>
                        </a:solidFill>
                      </a:endParaRPr>
                    </a:p>
                    <a:p>
                      <a:pPr lvl="0" rtl="0">
                        <a:lnSpc>
                          <a:spcPct val="115000"/>
                        </a:lnSpc>
                        <a:spcBef>
                          <a:spcPts val="0"/>
                        </a:spcBef>
                        <a:buClr>
                          <a:schemeClr val="dk1"/>
                        </a:buClr>
                        <a:buSzPct val="61111"/>
                        <a:buFont typeface="Arial"/>
                        <a:buNone/>
                      </a:pPr>
                      <a:r>
                        <a:rPr lang="en-US" sz="1800">
                          <a:solidFill>
                            <a:schemeClr val="dk1"/>
                          </a:solidFill>
                        </a:rPr>
                        <a:t>•</a:t>
                      </a:r>
                      <a:r>
                        <a:rPr lang="en-US" sz="1800">
                          <a:solidFill>
                            <a:srgbClr val="73122E"/>
                          </a:solidFill>
                        </a:rPr>
                        <a:t>Redesign one module of a current course</a:t>
                      </a:r>
                    </a:p>
                    <a:p>
                      <a:pPr lvl="0" rtl="0">
                        <a:lnSpc>
                          <a:spcPct val="115000"/>
                        </a:lnSpc>
                        <a:spcBef>
                          <a:spcPts val="0"/>
                        </a:spcBef>
                        <a:buClr>
                          <a:schemeClr val="dk1"/>
                        </a:buClr>
                        <a:buFont typeface="Arial"/>
                        <a:buNone/>
                      </a:pPr>
                      <a:endParaRPr sz="1800">
                        <a:solidFill>
                          <a:srgbClr val="73122E"/>
                        </a:solidFill>
                      </a:endParaRPr>
                    </a:p>
                    <a:p>
                      <a:pPr lvl="0" rtl="0">
                        <a:lnSpc>
                          <a:spcPct val="115000"/>
                        </a:lnSpc>
                        <a:spcBef>
                          <a:spcPts val="0"/>
                        </a:spcBef>
                        <a:buClr>
                          <a:schemeClr val="dk1"/>
                        </a:buClr>
                        <a:buSzPct val="61111"/>
                        <a:buFont typeface="Arial"/>
                        <a:buNone/>
                      </a:pPr>
                      <a:r>
                        <a:rPr lang="en-US" sz="1800">
                          <a:solidFill>
                            <a:schemeClr val="dk1"/>
                          </a:solidFill>
                        </a:rPr>
                        <a:t>•</a:t>
                      </a:r>
                      <a:r>
                        <a:rPr lang="en-US" sz="1800">
                          <a:solidFill>
                            <a:srgbClr val="73122E"/>
                          </a:solidFill>
                        </a:rPr>
                        <a:t>Engage in collegial peer review</a:t>
                      </a:r>
                    </a:p>
                    <a:p>
                      <a:pPr lvl="0" rtl="0">
                        <a:lnSpc>
                          <a:spcPct val="115000"/>
                        </a:lnSpc>
                        <a:spcBef>
                          <a:spcPts val="0"/>
                        </a:spcBef>
                        <a:buClr>
                          <a:schemeClr val="dk1"/>
                        </a:buClr>
                        <a:buFont typeface="Arial"/>
                        <a:buNone/>
                      </a:pPr>
                      <a:endParaRPr sz="1800">
                        <a:solidFill>
                          <a:srgbClr val="73122E"/>
                        </a:solidFill>
                      </a:endParaRPr>
                    </a:p>
                    <a:p>
                      <a:pPr lvl="0" rtl="0">
                        <a:lnSpc>
                          <a:spcPct val="115000"/>
                        </a:lnSpc>
                        <a:spcBef>
                          <a:spcPts val="0"/>
                        </a:spcBef>
                        <a:buClr>
                          <a:schemeClr val="dk1"/>
                        </a:buClr>
                        <a:buSzPct val="61111"/>
                        <a:buFont typeface="Arial"/>
                        <a:buNone/>
                      </a:pPr>
                      <a:r>
                        <a:rPr lang="en-US" sz="1800">
                          <a:solidFill>
                            <a:schemeClr val="dk1"/>
                          </a:solidFill>
                        </a:rPr>
                        <a:t>•</a:t>
                      </a:r>
                      <a:r>
                        <a:rPr lang="en-US" sz="1800">
                          <a:solidFill>
                            <a:srgbClr val="73122E"/>
                          </a:solidFill>
                        </a:rPr>
                        <a:t>Option to receive stipend for full     re-design and in-house peer review</a:t>
                      </a:r>
                    </a:p>
                    <a:p>
                      <a:pPr lvl="0" rtl="0">
                        <a:spcBef>
                          <a:spcPts val="0"/>
                        </a:spcBef>
                        <a:buNone/>
                      </a:pPr>
                      <a:endParaRPr sz="1800"/>
                    </a:p>
                  </a:txBody>
                  <a:tcPr marL="91425" marR="91425" marT="91425" marB="91425">
                    <a:lnL w="38100" cap="flat" cmpd="sng">
                      <a:solidFill>
                        <a:srgbClr val="85200C"/>
                      </a:solidFill>
                      <a:prstDash val="solid"/>
                      <a:round/>
                      <a:headEnd type="none" w="med" len="med"/>
                      <a:tailEnd type="none" w="med" len="med"/>
                    </a:lnL>
                    <a:lnR w="38100" cap="flat" cmpd="sng">
                      <a:solidFill>
                        <a:srgbClr val="85200C"/>
                      </a:solidFill>
                      <a:prstDash val="solid"/>
                      <a:round/>
                      <a:headEnd type="none" w="med" len="med"/>
                      <a:tailEnd type="none" w="med" len="med"/>
                    </a:lnR>
                    <a:lnT w="38100" cap="flat" cmpd="sng">
                      <a:solidFill>
                        <a:srgbClr val="85200C"/>
                      </a:solidFill>
                      <a:prstDash val="solid"/>
                      <a:round/>
                      <a:headEnd type="none" w="med" len="med"/>
                      <a:tailEnd type="none" w="med" len="med"/>
                    </a:lnT>
                    <a:lnB w="38100" cap="flat" cmpd="sng">
                      <a:solidFill>
                        <a:srgbClr val="85200C"/>
                      </a:solidFill>
                      <a:prstDash val="solid"/>
                      <a:round/>
                      <a:headEnd type="none" w="med" len="med"/>
                      <a:tailEnd type="none" w="med" len="med"/>
                    </a:lnB>
                    <a:solidFill>
                      <a:srgbClr val="FCE5CD"/>
                    </a:solidFill>
                  </a:tcPr>
                </a:tc>
                <a:tc>
                  <a:txBody>
                    <a:bodyPr/>
                    <a:lstStyle/>
                    <a:p>
                      <a:pPr marL="457200" lvl="0" indent="-228600" rtl="0">
                        <a:lnSpc>
                          <a:spcPct val="115000"/>
                        </a:lnSpc>
                        <a:spcBef>
                          <a:spcPts val="0"/>
                        </a:spcBef>
                        <a:buClr>
                          <a:srgbClr val="73122E"/>
                        </a:buClr>
                        <a:buAutoNum type="arabicPeriod"/>
                      </a:pPr>
                      <a:r>
                        <a:rPr lang="en-US">
                          <a:solidFill>
                            <a:srgbClr val="73122E"/>
                          </a:solidFill>
                        </a:rPr>
                        <a:t>Intro to QM Criteria</a:t>
                      </a:r>
                    </a:p>
                    <a:p>
                      <a:pPr marL="457200" lvl="0" indent="-228600" rtl="0">
                        <a:lnSpc>
                          <a:spcPct val="115000"/>
                        </a:lnSpc>
                        <a:spcBef>
                          <a:spcPts val="0"/>
                        </a:spcBef>
                        <a:buClr>
                          <a:srgbClr val="73122E"/>
                        </a:buClr>
                        <a:buAutoNum type="arabicPeriod"/>
                      </a:pPr>
                      <a:r>
                        <a:rPr lang="en-US">
                          <a:solidFill>
                            <a:srgbClr val="73122E"/>
                          </a:solidFill>
                        </a:rPr>
                        <a:t>Applying QM Rubric to Sample Course</a:t>
                      </a:r>
                    </a:p>
                    <a:p>
                      <a:pPr marL="457200" lvl="0" indent="-228600" rtl="0">
                        <a:lnSpc>
                          <a:spcPct val="115000"/>
                        </a:lnSpc>
                        <a:spcBef>
                          <a:spcPts val="0"/>
                        </a:spcBef>
                        <a:buClr>
                          <a:srgbClr val="73122E"/>
                        </a:buClr>
                        <a:buAutoNum type="arabicPeriod"/>
                      </a:pPr>
                      <a:r>
                        <a:rPr lang="en-US">
                          <a:solidFill>
                            <a:srgbClr val="73122E"/>
                          </a:solidFill>
                        </a:rPr>
                        <a:t>“Mapping” and Alignment</a:t>
                      </a:r>
                    </a:p>
                    <a:p>
                      <a:pPr marL="457200" lvl="0" indent="-228600" rtl="0">
                        <a:lnSpc>
                          <a:spcPct val="115000"/>
                        </a:lnSpc>
                        <a:spcBef>
                          <a:spcPts val="0"/>
                        </a:spcBef>
                        <a:buClr>
                          <a:srgbClr val="73122E"/>
                        </a:buClr>
                        <a:buAutoNum type="arabicPeriod"/>
                      </a:pPr>
                      <a:r>
                        <a:rPr lang="en-US">
                          <a:solidFill>
                            <a:srgbClr val="73122E"/>
                          </a:solidFill>
                        </a:rPr>
                        <a:t>Breakouts</a:t>
                      </a:r>
                    </a:p>
                    <a:p>
                      <a:pPr marL="914400" lvl="0" indent="-228600" rtl="0">
                        <a:lnSpc>
                          <a:spcPct val="115000"/>
                        </a:lnSpc>
                        <a:spcBef>
                          <a:spcPts val="0"/>
                        </a:spcBef>
                        <a:buClr>
                          <a:srgbClr val="73122E"/>
                        </a:buClr>
                        <a:buChar char="●"/>
                      </a:pPr>
                      <a:r>
                        <a:rPr lang="en-US">
                          <a:solidFill>
                            <a:srgbClr val="73122E"/>
                          </a:solidFill>
                        </a:rPr>
                        <a:t>Materials</a:t>
                      </a:r>
                    </a:p>
                    <a:p>
                      <a:pPr marL="914400" lvl="0" indent="-228600" rtl="0">
                        <a:lnSpc>
                          <a:spcPct val="115000"/>
                        </a:lnSpc>
                        <a:spcBef>
                          <a:spcPts val="0"/>
                        </a:spcBef>
                        <a:buClr>
                          <a:srgbClr val="73122E"/>
                        </a:buClr>
                        <a:buChar char="●"/>
                      </a:pPr>
                      <a:r>
                        <a:rPr lang="en-US">
                          <a:solidFill>
                            <a:srgbClr val="73122E"/>
                          </a:solidFill>
                        </a:rPr>
                        <a:t>Engagement Activities </a:t>
                      </a:r>
                    </a:p>
                    <a:p>
                      <a:pPr marL="914400" lvl="0" indent="-228600" rtl="0">
                        <a:lnSpc>
                          <a:spcPct val="115000"/>
                        </a:lnSpc>
                        <a:spcBef>
                          <a:spcPts val="0"/>
                        </a:spcBef>
                        <a:buClr>
                          <a:srgbClr val="73122E"/>
                        </a:buClr>
                        <a:buChar char="●"/>
                      </a:pPr>
                      <a:r>
                        <a:rPr lang="en-US">
                          <a:solidFill>
                            <a:srgbClr val="73122E"/>
                          </a:solidFill>
                        </a:rPr>
                        <a:t>Assessment </a:t>
                      </a:r>
                    </a:p>
                    <a:p>
                      <a:pPr marL="914400" lvl="0" indent="-228600" rtl="0">
                        <a:lnSpc>
                          <a:spcPct val="115000"/>
                        </a:lnSpc>
                        <a:spcBef>
                          <a:spcPts val="0"/>
                        </a:spcBef>
                        <a:buClr>
                          <a:srgbClr val="73122E"/>
                        </a:buClr>
                        <a:buChar char="●"/>
                      </a:pPr>
                      <a:r>
                        <a:rPr lang="en-US">
                          <a:solidFill>
                            <a:srgbClr val="73122E"/>
                          </a:solidFill>
                        </a:rPr>
                        <a:t>Accessibility </a:t>
                      </a:r>
                    </a:p>
                    <a:p>
                      <a:pPr marL="914400" lvl="0" indent="-228600" rtl="0">
                        <a:lnSpc>
                          <a:spcPct val="115000"/>
                        </a:lnSpc>
                        <a:spcBef>
                          <a:spcPts val="0"/>
                        </a:spcBef>
                        <a:buClr>
                          <a:srgbClr val="73122E"/>
                        </a:buClr>
                        <a:buChar char="●"/>
                      </a:pPr>
                      <a:r>
                        <a:rPr lang="en-US">
                          <a:solidFill>
                            <a:srgbClr val="73122E"/>
                          </a:solidFill>
                        </a:rPr>
                        <a:t>Feedback</a:t>
                      </a:r>
                    </a:p>
                    <a:p>
                      <a:pPr lvl="0" rtl="0">
                        <a:lnSpc>
                          <a:spcPct val="115000"/>
                        </a:lnSpc>
                        <a:spcBef>
                          <a:spcPts val="0"/>
                        </a:spcBef>
                        <a:buClr>
                          <a:schemeClr val="dk1"/>
                        </a:buClr>
                        <a:buFont typeface="Arial"/>
                        <a:buNone/>
                      </a:pPr>
                      <a:endParaRPr sz="1800">
                        <a:solidFill>
                          <a:srgbClr val="73122E"/>
                        </a:solidFill>
                      </a:endParaRPr>
                    </a:p>
                    <a:p>
                      <a:pPr lvl="0" rtl="0">
                        <a:lnSpc>
                          <a:spcPct val="115000"/>
                        </a:lnSpc>
                        <a:spcBef>
                          <a:spcPts val="0"/>
                        </a:spcBef>
                        <a:buClr>
                          <a:schemeClr val="dk1"/>
                        </a:buClr>
                        <a:buSzPct val="61111"/>
                        <a:buFont typeface="Arial"/>
                        <a:buNone/>
                      </a:pPr>
                      <a:r>
                        <a:rPr lang="en-US" sz="1800">
                          <a:solidFill>
                            <a:srgbClr val="73122E"/>
                          </a:solidFill>
                        </a:rPr>
                        <a:t>→ </a:t>
                      </a:r>
                      <a:r>
                        <a:rPr lang="en-US">
                          <a:solidFill>
                            <a:srgbClr val="73122E"/>
                          </a:solidFill>
                        </a:rPr>
                        <a:t>Time for hands-on work, consultation, peer review and presentation</a:t>
                      </a:r>
                    </a:p>
                  </a:txBody>
                  <a:tcPr marL="91425" marR="91425" marT="91425" marB="91425">
                    <a:lnL w="38100" cap="flat" cmpd="sng">
                      <a:solidFill>
                        <a:srgbClr val="85200C"/>
                      </a:solidFill>
                      <a:prstDash val="solid"/>
                      <a:round/>
                      <a:headEnd type="none" w="med" len="med"/>
                      <a:tailEnd type="none" w="med" len="med"/>
                    </a:lnL>
                    <a:lnR w="38100" cap="flat" cmpd="sng">
                      <a:solidFill>
                        <a:srgbClr val="85200C"/>
                      </a:solidFill>
                      <a:prstDash val="solid"/>
                      <a:round/>
                      <a:headEnd type="none" w="med" len="med"/>
                      <a:tailEnd type="none" w="med" len="med"/>
                    </a:lnR>
                    <a:lnT w="38100" cap="flat" cmpd="sng">
                      <a:solidFill>
                        <a:srgbClr val="85200C"/>
                      </a:solidFill>
                      <a:prstDash val="solid"/>
                      <a:round/>
                      <a:headEnd type="none" w="med" len="med"/>
                      <a:tailEnd type="none" w="med" len="med"/>
                    </a:lnT>
                    <a:lnB w="38100" cap="flat" cmpd="sng">
                      <a:solidFill>
                        <a:srgbClr val="85200C"/>
                      </a:solidFill>
                      <a:prstDash val="solid"/>
                      <a:round/>
                      <a:headEnd type="none" w="med" len="med"/>
                      <a:tailEnd type="none" w="med" len="med"/>
                    </a:lnB>
                    <a:solidFill>
                      <a:srgbClr val="CFE2F3"/>
                    </a:solidFill>
                  </a:tcPr>
                </a:tc>
                <a:tc>
                  <a:txBody>
                    <a:bodyPr/>
                    <a:lstStyle/>
                    <a:p>
                      <a:pPr lvl="0" rtl="0">
                        <a:lnSpc>
                          <a:spcPct val="115000"/>
                        </a:lnSpc>
                        <a:spcBef>
                          <a:spcPts val="0"/>
                        </a:spcBef>
                        <a:buClr>
                          <a:schemeClr val="dk1"/>
                        </a:buClr>
                        <a:buSzPct val="61111"/>
                        <a:buFont typeface="Arial"/>
                        <a:buNone/>
                      </a:pPr>
                      <a:r>
                        <a:rPr lang="en-US" sz="1800" u="sng">
                          <a:solidFill>
                            <a:srgbClr val="73122E"/>
                          </a:solidFill>
                        </a:rPr>
                        <a:t>Face-to-Face</a:t>
                      </a:r>
                    </a:p>
                    <a:p>
                      <a:pPr marL="457200" lvl="0" indent="-228600" rtl="0">
                        <a:lnSpc>
                          <a:spcPct val="115000"/>
                        </a:lnSpc>
                        <a:spcBef>
                          <a:spcPts val="0"/>
                        </a:spcBef>
                        <a:buClr>
                          <a:srgbClr val="73122E"/>
                        </a:buClr>
                        <a:buAutoNum type="alphaUcPeriod"/>
                      </a:pPr>
                      <a:r>
                        <a:rPr lang="en-US">
                          <a:solidFill>
                            <a:srgbClr val="73122E"/>
                          </a:solidFill>
                        </a:rPr>
                        <a:t>2 Fridays, 2 weeks apart</a:t>
                      </a:r>
                    </a:p>
                    <a:p>
                      <a:pPr marL="457200" lvl="0" indent="-228600" rtl="0">
                        <a:lnSpc>
                          <a:spcPct val="115000"/>
                        </a:lnSpc>
                        <a:spcBef>
                          <a:spcPts val="0"/>
                        </a:spcBef>
                        <a:buClr>
                          <a:srgbClr val="73122E"/>
                        </a:buClr>
                        <a:buAutoNum type="alphaUcPeriod"/>
                      </a:pPr>
                      <a:r>
                        <a:rPr lang="en-US">
                          <a:solidFill>
                            <a:srgbClr val="73122E"/>
                          </a:solidFill>
                        </a:rPr>
                        <a:t>2 consecutive days (Friday &amp; Saturday)</a:t>
                      </a:r>
                    </a:p>
                    <a:p>
                      <a:pPr lvl="0" rtl="0">
                        <a:lnSpc>
                          <a:spcPct val="115000"/>
                        </a:lnSpc>
                        <a:spcBef>
                          <a:spcPts val="0"/>
                        </a:spcBef>
                        <a:buNone/>
                      </a:pPr>
                      <a:endParaRPr>
                        <a:solidFill>
                          <a:srgbClr val="73122E"/>
                        </a:solidFill>
                      </a:endParaRPr>
                    </a:p>
                    <a:p>
                      <a:pPr lvl="0" rtl="0">
                        <a:lnSpc>
                          <a:spcPct val="115000"/>
                        </a:lnSpc>
                        <a:spcBef>
                          <a:spcPts val="0"/>
                        </a:spcBef>
                        <a:buClr>
                          <a:schemeClr val="dk1"/>
                        </a:buClr>
                        <a:buSzPct val="61111"/>
                        <a:buFont typeface="Arial"/>
                        <a:buNone/>
                      </a:pPr>
                      <a:r>
                        <a:rPr lang="en-US" sz="1800" u="sng">
                          <a:solidFill>
                            <a:srgbClr val="73122E"/>
                          </a:solidFill>
                        </a:rPr>
                        <a:t>Hybrid</a:t>
                      </a:r>
                    </a:p>
                    <a:p>
                      <a:pPr marL="457200" lvl="0" indent="-228600" rtl="0">
                        <a:lnSpc>
                          <a:spcPct val="115000"/>
                        </a:lnSpc>
                        <a:spcBef>
                          <a:spcPts val="0"/>
                        </a:spcBef>
                        <a:buClr>
                          <a:srgbClr val="73122E"/>
                        </a:buClr>
                        <a:buChar char="●"/>
                      </a:pPr>
                      <a:r>
                        <a:rPr lang="en-US">
                          <a:solidFill>
                            <a:srgbClr val="73122E"/>
                          </a:solidFill>
                        </a:rPr>
                        <a:t>Half-day F2F Intro</a:t>
                      </a:r>
                    </a:p>
                    <a:p>
                      <a:pPr marL="457200" lvl="0" indent="-228600" rtl="0">
                        <a:lnSpc>
                          <a:spcPct val="115000"/>
                        </a:lnSpc>
                        <a:spcBef>
                          <a:spcPts val="0"/>
                        </a:spcBef>
                        <a:buClr>
                          <a:srgbClr val="73122E"/>
                        </a:buClr>
                        <a:buChar char="●"/>
                      </a:pPr>
                      <a:r>
                        <a:rPr lang="en-US">
                          <a:solidFill>
                            <a:srgbClr val="73122E"/>
                          </a:solidFill>
                        </a:rPr>
                        <a:t>Online Modules</a:t>
                      </a:r>
                    </a:p>
                    <a:p>
                      <a:pPr marL="457200" lvl="0" indent="-228600" rtl="0">
                        <a:lnSpc>
                          <a:spcPct val="115000"/>
                        </a:lnSpc>
                        <a:spcBef>
                          <a:spcPts val="0"/>
                        </a:spcBef>
                        <a:buClr>
                          <a:srgbClr val="73122E"/>
                        </a:buClr>
                        <a:buChar char="●"/>
                      </a:pPr>
                      <a:r>
                        <a:rPr lang="en-US">
                          <a:solidFill>
                            <a:srgbClr val="73122E"/>
                          </a:solidFill>
                        </a:rPr>
                        <a:t>Half-day F2F Presentation</a:t>
                      </a:r>
                    </a:p>
                    <a:p>
                      <a:pPr lvl="0" rtl="0">
                        <a:lnSpc>
                          <a:spcPct val="115000"/>
                        </a:lnSpc>
                        <a:spcBef>
                          <a:spcPts val="0"/>
                        </a:spcBef>
                        <a:buNone/>
                      </a:pPr>
                      <a:endParaRPr>
                        <a:solidFill>
                          <a:srgbClr val="73122E"/>
                        </a:solidFill>
                      </a:endParaRPr>
                    </a:p>
                    <a:p>
                      <a:pPr lvl="0" rtl="0">
                        <a:lnSpc>
                          <a:spcPct val="115000"/>
                        </a:lnSpc>
                        <a:spcBef>
                          <a:spcPts val="0"/>
                        </a:spcBef>
                        <a:buNone/>
                      </a:pPr>
                      <a:endParaRPr>
                        <a:solidFill>
                          <a:srgbClr val="73122E"/>
                        </a:solidFill>
                      </a:endParaRPr>
                    </a:p>
                    <a:p>
                      <a:pPr lvl="0" rtl="0">
                        <a:lnSpc>
                          <a:spcPct val="115000"/>
                        </a:lnSpc>
                        <a:spcBef>
                          <a:spcPts val="0"/>
                        </a:spcBef>
                        <a:buNone/>
                      </a:pPr>
                      <a:endParaRPr>
                        <a:solidFill>
                          <a:srgbClr val="73122E"/>
                        </a:solidFill>
                      </a:endParaRPr>
                    </a:p>
                    <a:p>
                      <a:pPr lvl="0" rtl="0">
                        <a:lnSpc>
                          <a:spcPct val="115000"/>
                        </a:lnSpc>
                        <a:spcBef>
                          <a:spcPts val="0"/>
                        </a:spcBef>
                        <a:buClr>
                          <a:schemeClr val="dk1"/>
                        </a:buClr>
                        <a:buSzPct val="78571"/>
                        <a:buFont typeface="Arial"/>
                        <a:buNone/>
                      </a:pPr>
                      <a:r>
                        <a:rPr lang="en-US">
                          <a:solidFill>
                            <a:srgbClr val="73122E"/>
                          </a:solidFill>
                        </a:rPr>
                        <a:t>→ Follow-up: 1:1 consultation with Network members</a:t>
                      </a:r>
                    </a:p>
                    <a:p>
                      <a:pPr lvl="0" rtl="0">
                        <a:spcBef>
                          <a:spcPts val="0"/>
                        </a:spcBef>
                        <a:buClr>
                          <a:schemeClr val="dk1"/>
                        </a:buClr>
                        <a:buFont typeface="Arial"/>
                        <a:buNone/>
                      </a:pPr>
                      <a:endParaRPr sz="1800">
                        <a:solidFill>
                          <a:srgbClr val="73122E"/>
                        </a:solidFill>
                      </a:endParaRPr>
                    </a:p>
                    <a:p>
                      <a:pPr lvl="0" rtl="0">
                        <a:spcBef>
                          <a:spcPts val="0"/>
                        </a:spcBef>
                        <a:buNone/>
                      </a:pPr>
                      <a:endParaRPr sz="1800">
                        <a:solidFill>
                          <a:srgbClr val="73122E"/>
                        </a:solidFill>
                      </a:endParaRPr>
                    </a:p>
                  </a:txBody>
                  <a:tcPr marL="91425" marR="91425" marT="91425" marB="91425">
                    <a:lnL w="38100" cap="flat" cmpd="sng">
                      <a:solidFill>
                        <a:srgbClr val="85200C"/>
                      </a:solidFill>
                      <a:prstDash val="solid"/>
                      <a:round/>
                      <a:headEnd type="none" w="med" len="med"/>
                      <a:tailEnd type="none" w="med" len="med"/>
                    </a:lnL>
                    <a:lnR w="38100" cap="flat" cmpd="sng">
                      <a:solidFill>
                        <a:srgbClr val="85200C"/>
                      </a:solidFill>
                      <a:prstDash val="solid"/>
                      <a:round/>
                      <a:headEnd type="none" w="med" len="med"/>
                      <a:tailEnd type="none" w="med" len="med"/>
                    </a:lnR>
                    <a:lnT w="38100" cap="flat" cmpd="sng">
                      <a:solidFill>
                        <a:srgbClr val="85200C"/>
                      </a:solidFill>
                      <a:prstDash val="solid"/>
                      <a:round/>
                      <a:headEnd type="none" w="med" len="med"/>
                      <a:tailEnd type="none" w="med" len="med"/>
                    </a:lnT>
                    <a:lnB w="38100" cap="flat" cmpd="sng">
                      <a:solidFill>
                        <a:srgbClr val="85200C"/>
                      </a:solidFill>
                      <a:prstDash val="solid"/>
                      <a:round/>
                      <a:headEnd type="none" w="med" len="med"/>
                      <a:tailEnd type="none" w="med" len="med"/>
                    </a:lnB>
                    <a:solidFill>
                      <a:srgbClr val="D9EAD3"/>
                    </a:solidFill>
                  </a:tcPr>
                </a:tc>
              </a:tr>
            </a:tbl>
          </a:graphicData>
        </a:graphic>
      </p:graphicFrame>
      <p:sp>
        <p:nvSpPr>
          <p:cNvPr id="261" name="Shape 261"/>
          <p:cNvSpPr txBox="1"/>
          <p:nvPr/>
        </p:nvSpPr>
        <p:spPr>
          <a:xfrm>
            <a:off x="269500" y="1326850"/>
            <a:ext cx="8202300" cy="527099"/>
          </a:xfrm>
          <a:prstGeom prst="rect">
            <a:avLst/>
          </a:prstGeom>
          <a:solidFill>
            <a:srgbClr val="FFD966"/>
          </a:solidFill>
          <a:ln w="38100" cap="flat" cmpd="sng">
            <a:solidFill>
              <a:srgbClr val="85200C"/>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800">
                <a:solidFill>
                  <a:srgbClr val="5B0F00"/>
                </a:solidFill>
                <a:latin typeface="Trebuchet MS"/>
                <a:ea typeface="Trebuchet MS"/>
                <a:cs typeface="Trebuchet MS"/>
                <a:sym typeface="Trebuchet MS"/>
              </a:rPr>
              <a:t>E-Academy Design</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p:nvPr/>
        </p:nvSpPr>
        <p:spPr>
          <a:xfrm>
            <a:off x="4054400" y="5290875"/>
            <a:ext cx="1596000" cy="1380299"/>
          </a:xfrm>
          <a:prstGeom prst="triangle">
            <a:avLst>
              <a:gd name="adj" fmla="val 50000"/>
            </a:avLst>
          </a:prstGeom>
          <a:solidFill>
            <a:schemeClr val="accent5"/>
          </a:solidFill>
          <a:ln w="9525" cap="flat" cmpd="sng">
            <a:solidFill>
              <a:srgbClr val="85200C"/>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7" name="Shape 267"/>
          <p:cNvSpPr/>
          <p:nvPr/>
        </p:nvSpPr>
        <p:spPr>
          <a:xfrm rot="-854793">
            <a:off x="529493" y="5113551"/>
            <a:ext cx="8438062" cy="201297"/>
          </a:xfrm>
          <a:prstGeom prst="flowChartProcess">
            <a:avLst/>
          </a:prstGeom>
          <a:solidFill>
            <a:srgbClr val="FF9900"/>
          </a:solidFill>
          <a:ln w="9525" cap="flat" cmpd="sng">
            <a:solidFill>
              <a:srgbClr val="85200C"/>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268" name="Shape 268"/>
          <p:cNvPicPr preferRelativeResize="0"/>
          <p:nvPr/>
        </p:nvPicPr>
        <p:blipFill rotWithShape="1">
          <a:blip r:embed="rId3">
            <a:alphaModFix/>
          </a:blip>
          <a:srcRect l="852" t="7057" b="9817"/>
          <a:stretch/>
        </p:blipFill>
        <p:spPr>
          <a:xfrm rot="-847022">
            <a:off x="261127" y="3201400"/>
            <a:ext cx="3265519" cy="2545574"/>
          </a:xfrm>
          <a:prstGeom prst="rect">
            <a:avLst/>
          </a:prstGeom>
          <a:noFill/>
          <a:ln>
            <a:noFill/>
          </a:ln>
        </p:spPr>
      </p:pic>
      <p:pic>
        <p:nvPicPr>
          <p:cNvPr id="269" name="Shape 269"/>
          <p:cNvPicPr preferRelativeResize="0"/>
          <p:nvPr/>
        </p:nvPicPr>
        <p:blipFill>
          <a:blip r:embed="rId4">
            <a:alphaModFix/>
          </a:blip>
          <a:stretch>
            <a:fillRect/>
          </a:stretch>
        </p:blipFill>
        <p:spPr>
          <a:xfrm>
            <a:off x="7520825" y="135375"/>
            <a:ext cx="1553625" cy="1744174"/>
          </a:xfrm>
          <a:prstGeom prst="rect">
            <a:avLst/>
          </a:prstGeom>
          <a:noFill/>
          <a:ln>
            <a:noFill/>
          </a:ln>
        </p:spPr>
      </p:pic>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p:nvPr/>
        </p:nvSpPr>
        <p:spPr>
          <a:xfrm>
            <a:off x="4054400" y="5290875"/>
            <a:ext cx="1596000" cy="1380299"/>
          </a:xfrm>
          <a:prstGeom prst="triangle">
            <a:avLst>
              <a:gd name="adj" fmla="val 50000"/>
            </a:avLst>
          </a:prstGeom>
          <a:solidFill>
            <a:schemeClr val="accent5"/>
          </a:solidFill>
          <a:ln w="9525" cap="flat" cmpd="sng">
            <a:solidFill>
              <a:srgbClr val="85200C"/>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75" name="Shape 275"/>
          <p:cNvSpPr/>
          <p:nvPr/>
        </p:nvSpPr>
        <p:spPr>
          <a:xfrm rot="29">
            <a:off x="633368" y="5085676"/>
            <a:ext cx="8438062" cy="201297"/>
          </a:xfrm>
          <a:prstGeom prst="flowChartProcess">
            <a:avLst/>
          </a:prstGeom>
          <a:solidFill>
            <a:srgbClr val="FF9900"/>
          </a:solidFill>
          <a:ln w="9525" cap="flat" cmpd="sng">
            <a:solidFill>
              <a:srgbClr val="85200C"/>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276" name="Shape 276"/>
          <p:cNvPicPr preferRelativeResize="0"/>
          <p:nvPr/>
        </p:nvPicPr>
        <p:blipFill rotWithShape="1">
          <a:blip r:embed="rId3">
            <a:alphaModFix/>
          </a:blip>
          <a:srcRect l="852" t="7057" b="9817"/>
          <a:stretch/>
        </p:blipFill>
        <p:spPr>
          <a:xfrm rot="2">
            <a:off x="641827" y="2540075"/>
            <a:ext cx="3265519" cy="2545574"/>
          </a:xfrm>
          <a:prstGeom prst="rect">
            <a:avLst/>
          </a:prstGeom>
          <a:noFill/>
          <a:ln>
            <a:noFill/>
          </a:ln>
        </p:spPr>
      </p:pic>
      <p:pic>
        <p:nvPicPr>
          <p:cNvPr id="277" name="Shape 277"/>
          <p:cNvPicPr preferRelativeResize="0"/>
          <p:nvPr/>
        </p:nvPicPr>
        <p:blipFill>
          <a:blip r:embed="rId4">
            <a:alphaModFix/>
          </a:blip>
          <a:stretch>
            <a:fillRect/>
          </a:stretch>
        </p:blipFill>
        <p:spPr>
          <a:xfrm>
            <a:off x="6248200" y="3076750"/>
            <a:ext cx="1932524" cy="1938549"/>
          </a:xfrm>
          <a:prstGeom prst="rect">
            <a:avLst/>
          </a:prstGeom>
          <a:noFill/>
          <a:ln>
            <a:noFill/>
          </a:ln>
        </p:spPr>
      </p:pic>
      <p:pic>
        <p:nvPicPr>
          <p:cNvPr id="278" name="Shape 278"/>
          <p:cNvPicPr preferRelativeResize="0"/>
          <p:nvPr/>
        </p:nvPicPr>
        <p:blipFill>
          <a:blip r:embed="rId5">
            <a:alphaModFix/>
          </a:blip>
          <a:stretch>
            <a:fillRect/>
          </a:stretch>
        </p:blipFill>
        <p:spPr>
          <a:xfrm>
            <a:off x="6182475" y="1351450"/>
            <a:ext cx="2063974" cy="1508299"/>
          </a:xfrm>
          <a:prstGeom prst="rect">
            <a:avLst/>
          </a:prstGeom>
          <a:noFill/>
          <a:ln>
            <a:noFill/>
          </a:ln>
        </p:spPr>
      </p:pic>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120425" y="2013525"/>
            <a:ext cx="8499599" cy="4844399"/>
          </a:xfrm>
          <a:prstGeom prst="rect">
            <a:avLst/>
          </a:prstGeom>
        </p:spPr>
        <p:txBody>
          <a:bodyPr lIns="91425" tIns="91425" rIns="91425" bIns="91425" anchor="t" anchorCtr="0">
            <a:noAutofit/>
          </a:bodyPr>
          <a:lstStyle/>
          <a:p>
            <a:pPr lvl="0" rtl="0">
              <a:lnSpc>
                <a:spcPct val="115000"/>
              </a:lnSpc>
              <a:spcBef>
                <a:spcPts val="400"/>
              </a:spcBef>
              <a:buClr>
                <a:schemeClr val="dk1"/>
              </a:buClr>
              <a:buSzPct val="78571"/>
              <a:buFont typeface="Arial"/>
              <a:buNone/>
            </a:pPr>
            <a:r>
              <a:rPr lang="en-US" sz="1400"/>
              <a:t>“The DH Network for Quality Assurance.” (2014) CSU Dominguez Hills, QA ePortfolio Summer 2014.</a:t>
            </a:r>
          </a:p>
          <a:p>
            <a:pPr marL="457200" lvl="0" indent="0" rtl="0">
              <a:lnSpc>
                <a:spcPct val="115000"/>
              </a:lnSpc>
              <a:spcBef>
                <a:spcPts val="400"/>
              </a:spcBef>
              <a:buClr>
                <a:schemeClr val="dk1"/>
              </a:buClr>
              <a:buSzPct val="78571"/>
              <a:buFont typeface="Arial"/>
              <a:buNone/>
            </a:pPr>
            <a:r>
              <a:rPr lang="en-US" sz="1400" u="sng">
                <a:solidFill>
                  <a:schemeClr val="hlink"/>
                </a:solidFill>
                <a:hlinkClick r:id="rId3"/>
              </a:rPr>
              <a:t>http://contentbuilder.merlot.org/toolkit/html/snapshot.php?id=21377770715745</a:t>
            </a:r>
          </a:p>
          <a:p>
            <a:pPr lvl="0" rtl="0">
              <a:lnSpc>
                <a:spcPct val="115000"/>
              </a:lnSpc>
              <a:spcBef>
                <a:spcPts val="400"/>
              </a:spcBef>
              <a:buClr>
                <a:schemeClr val="dk1"/>
              </a:buClr>
              <a:buSzPct val="78571"/>
              <a:buFont typeface="Arial"/>
              <a:buNone/>
            </a:pPr>
            <a:r>
              <a:rPr lang="en-US" sz="1400"/>
              <a:t>Blin, F. and Munro, M. (2008) “Why hasn’t technology disrupted academics’ teaching practices? </a:t>
            </a:r>
          </a:p>
          <a:p>
            <a:pPr marL="457200" lvl="0" indent="0" rtl="0">
              <a:lnSpc>
                <a:spcPct val="115000"/>
              </a:lnSpc>
              <a:spcBef>
                <a:spcPts val="400"/>
              </a:spcBef>
              <a:buClr>
                <a:schemeClr val="dk1"/>
              </a:buClr>
              <a:buSzPct val="78571"/>
              <a:buFont typeface="Arial"/>
              <a:buNone/>
            </a:pPr>
            <a:r>
              <a:rPr lang="en-US" sz="1400"/>
              <a:t>Understanding resistance to change through the lens of activity theory.” </a:t>
            </a:r>
            <a:r>
              <a:rPr lang="en-US" sz="1400" i="1"/>
              <a:t>Computers and Education</a:t>
            </a:r>
            <a:r>
              <a:rPr lang="en-US" sz="1400"/>
              <a:t> 50: 475-490.</a:t>
            </a:r>
          </a:p>
          <a:p>
            <a:pPr lvl="0" rtl="0">
              <a:lnSpc>
                <a:spcPct val="115000"/>
              </a:lnSpc>
              <a:spcBef>
                <a:spcPts val="400"/>
              </a:spcBef>
              <a:buClr>
                <a:schemeClr val="dk1"/>
              </a:buClr>
              <a:buSzPct val="78571"/>
              <a:buFont typeface="Arial"/>
              <a:buNone/>
            </a:pPr>
            <a:r>
              <a:rPr lang="en-US" sz="1400"/>
              <a:t>Cox, B. E., McIntosh, K.L., Reason, R. D., and Terenzini, P. T.  (2011) “A culture of teaching: Policy, </a:t>
            </a:r>
          </a:p>
          <a:p>
            <a:pPr marL="457200" lvl="0" indent="0" rtl="0">
              <a:lnSpc>
                <a:spcPct val="115000"/>
              </a:lnSpc>
              <a:spcBef>
                <a:spcPts val="400"/>
              </a:spcBef>
              <a:buClr>
                <a:schemeClr val="dk1"/>
              </a:buClr>
              <a:buSzPct val="78571"/>
              <a:buFont typeface="Arial"/>
              <a:buNone/>
            </a:pPr>
            <a:r>
              <a:rPr lang="en-US" sz="1400"/>
              <a:t>perception,and practice in higher education.” </a:t>
            </a:r>
            <a:r>
              <a:rPr lang="en-US" sz="1400" i="1"/>
              <a:t>Research in Higher Education </a:t>
            </a:r>
            <a:r>
              <a:rPr lang="en-US" sz="1400"/>
              <a:t>52.8: 808-829.</a:t>
            </a:r>
          </a:p>
          <a:p>
            <a:pPr lvl="0" rtl="0">
              <a:lnSpc>
                <a:spcPct val="115000"/>
              </a:lnSpc>
              <a:spcBef>
                <a:spcPts val="400"/>
              </a:spcBef>
              <a:buClr>
                <a:schemeClr val="dk1"/>
              </a:buClr>
              <a:buSzPct val="78571"/>
              <a:buFont typeface="Arial"/>
              <a:buNone/>
            </a:pPr>
            <a:r>
              <a:rPr lang="en-US" sz="1400"/>
              <a:t>Cox, M. D. and Richlin, L. (November 2013) “From bench to bedside in faculty development: Using </a:t>
            </a:r>
          </a:p>
          <a:p>
            <a:pPr marL="457200" lvl="0" indent="0" rtl="0">
              <a:lnSpc>
                <a:spcPct val="115000"/>
              </a:lnSpc>
              <a:spcBef>
                <a:spcPts val="400"/>
              </a:spcBef>
              <a:buClr>
                <a:schemeClr val="dk1"/>
              </a:buClr>
              <a:buSzPct val="78571"/>
              <a:buFont typeface="Arial"/>
              <a:buNone/>
            </a:pPr>
            <a:r>
              <a:rPr lang="en-US" sz="1400"/>
              <a:t>implementation science.” Presentation at POD Annual Conference.</a:t>
            </a:r>
          </a:p>
          <a:p>
            <a:pPr lvl="0" rtl="0">
              <a:lnSpc>
                <a:spcPct val="115000"/>
              </a:lnSpc>
              <a:spcBef>
                <a:spcPts val="400"/>
              </a:spcBef>
              <a:buClr>
                <a:schemeClr val="dk1"/>
              </a:buClr>
              <a:buSzPct val="78571"/>
              <a:buFont typeface="Arial"/>
              <a:buNone/>
            </a:pPr>
            <a:r>
              <a:rPr lang="en-US" sz="1400"/>
              <a:t>Gawande, A. (July 29, 2013) “Slow ideas: Some innovations spread fast. How do you speed the one’s </a:t>
            </a:r>
          </a:p>
          <a:p>
            <a:pPr marL="457200" lvl="0" indent="0" rtl="0">
              <a:lnSpc>
                <a:spcPct val="115000"/>
              </a:lnSpc>
              <a:spcBef>
                <a:spcPts val="400"/>
              </a:spcBef>
              <a:buClr>
                <a:schemeClr val="dk1"/>
              </a:buClr>
              <a:buSzPct val="78571"/>
              <a:buFont typeface="Arial"/>
              <a:buNone/>
            </a:pPr>
            <a:r>
              <a:rPr lang="en-US" sz="1400"/>
              <a:t>that don’t?” </a:t>
            </a:r>
            <a:r>
              <a:rPr lang="en-US" sz="1400" i="1"/>
              <a:t>New Yorker</a:t>
            </a:r>
            <a:r>
              <a:rPr lang="en-US" sz="1400"/>
              <a:t>.  Retrieved from </a:t>
            </a:r>
            <a:r>
              <a:rPr lang="en-US" sz="1400" u="sng">
                <a:solidFill>
                  <a:schemeClr val="hlink"/>
                </a:solidFill>
                <a:hlinkClick r:id="rId4"/>
              </a:rPr>
              <a:t>http://www.newyorker.com/magazine/2013/07/29/slow-ideas</a:t>
            </a:r>
            <a:r>
              <a:rPr lang="en-US" sz="1400"/>
              <a:t>. </a:t>
            </a:r>
          </a:p>
          <a:p>
            <a:pPr marL="0" lvl="0" indent="0" rtl="0">
              <a:lnSpc>
                <a:spcPct val="115000"/>
              </a:lnSpc>
              <a:spcBef>
                <a:spcPts val="400"/>
              </a:spcBef>
              <a:buClr>
                <a:schemeClr val="dk1"/>
              </a:buClr>
              <a:buSzPct val="78571"/>
              <a:buFont typeface="Arial"/>
              <a:buNone/>
            </a:pPr>
            <a:r>
              <a:rPr lang="en-US" sz="1400"/>
              <a:t>Karasavvidis, I. (2009) “Activity Theory as a conceptual framework for understanding teacher approaches </a:t>
            </a:r>
          </a:p>
          <a:p>
            <a:pPr marL="457200" lvl="0" indent="0" rtl="0">
              <a:lnSpc>
                <a:spcPct val="115000"/>
              </a:lnSpc>
              <a:spcBef>
                <a:spcPts val="400"/>
              </a:spcBef>
              <a:buClr>
                <a:schemeClr val="dk1"/>
              </a:buClr>
              <a:buSzPct val="78571"/>
              <a:buFont typeface="Arial"/>
              <a:buNone/>
            </a:pPr>
            <a:r>
              <a:rPr lang="en-US" sz="1400"/>
              <a:t>to information and communication technologies.” </a:t>
            </a:r>
            <a:r>
              <a:rPr lang="en-US" sz="1400" i="1"/>
              <a:t>Computers and Education</a:t>
            </a:r>
            <a:r>
              <a:rPr lang="en-US" sz="1400"/>
              <a:t> 53 (2009): 436-444.</a:t>
            </a:r>
          </a:p>
          <a:p>
            <a:pPr lvl="0" rtl="0">
              <a:lnSpc>
                <a:spcPct val="115000"/>
              </a:lnSpc>
              <a:spcBef>
                <a:spcPts val="400"/>
              </a:spcBef>
              <a:buClr>
                <a:schemeClr val="dk1"/>
              </a:buClr>
              <a:buSzPct val="78571"/>
              <a:buFont typeface="Arial"/>
              <a:buNone/>
            </a:pPr>
            <a:r>
              <a:rPr lang="en-US" sz="1400"/>
              <a:t>Tagg, J. (January-February 2012) “Why Does the Faculty Resist Change?” </a:t>
            </a:r>
            <a:r>
              <a:rPr lang="en-US" sz="1400" i="1"/>
              <a:t>Change</a:t>
            </a:r>
            <a:r>
              <a:rPr lang="en-US" sz="1400"/>
              <a:t>. Retrieved from </a:t>
            </a:r>
          </a:p>
          <a:p>
            <a:pPr marL="457200" lvl="0" indent="0" rtl="0">
              <a:lnSpc>
                <a:spcPct val="115000"/>
              </a:lnSpc>
              <a:spcBef>
                <a:spcPts val="400"/>
              </a:spcBef>
              <a:buClr>
                <a:schemeClr val="dk1"/>
              </a:buClr>
              <a:buSzPct val="78571"/>
              <a:buFont typeface="Arial"/>
              <a:buNone/>
            </a:pPr>
            <a:r>
              <a:rPr lang="en-US" sz="1400" u="sng">
                <a:solidFill>
                  <a:schemeClr val="hlink"/>
                </a:solidFill>
                <a:hlinkClick r:id="rId5"/>
              </a:rPr>
              <a:t>http://www.changemag.org/Archives/Back%20Issues/2012/January-February%202012/index.html</a:t>
            </a:r>
          </a:p>
          <a:p>
            <a:pPr lvl="0" rtl="0">
              <a:lnSpc>
                <a:spcPct val="115000"/>
              </a:lnSpc>
              <a:spcBef>
                <a:spcPts val="400"/>
              </a:spcBef>
              <a:buClr>
                <a:schemeClr val="dk1"/>
              </a:buClr>
              <a:buFont typeface="Arial"/>
              <a:buNone/>
            </a:pPr>
            <a:endParaRPr sz="1400"/>
          </a:p>
          <a:p>
            <a:pPr lvl="0" rtl="0">
              <a:lnSpc>
                <a:spcPct val="115000"/>
              </a:lnSpc>
              <a:spcBef>
                <a:spcPts val="400"/>
              </a:spcBef>
              <a:buClr>
                <a:schemeClr val="dk1"/>
              </a:buClr>
              <a:buFont typeface="Arial"/>
              <a:buNone/>
            </a:pPr>
            <a:endParaRPr sz="1400"/>
          </a:p>
          <a:p>
            <a:pPr>
              <a:spcBef>
                <a:spcPts val="0"/>
              </a:spcBef>
              <a:buNone/>
            </a:pPr>
            <a:endParaRPr/>
          </a:p>
        </p:txBody>
      </p:sp>
      <p:sp>
        <p:nvSpPr>
          <p:cNvPr id="284" name="Shape 284"/>
          <p:cNvSpPr txBox="1"/>
          <p:nvPr/>
        </p:nvSpPr>
        <p:spPr>
          <a:xfrm>
            <a:off x="269500" y="1326850"/>
            <a:ext cx="7057800" cy="527099"/>
          </a:xfrm>
          <a:prstGeom prst="rect">
            <a:avLst/>
          </a:prstGeom>
          <a:solidFill>
            <a:srgbClr val="FFD966"/>
          </a:solidFill>
          <a:ln w="38100" cap="flat" cmpd="sng">
            <a:solidFill>
              <a:srgbClr val="85200C"/>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800">
                <a:solidFill>
                  <a:srgbClr val="5B0F00"/>
                </a:solidFill>
                <a:latin typeface="Trebuchet MS"/>
                <a:ea typeface="Trebuchet MS"/>
                <a:cs typeface="Trebuchet MS"/>
                <a:sym typeface="Trebuchet MS"/>
              </a:rPr>
              <a:t>References</a:t>
            </a: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p:nvPr/>
        </p:nvSpPr>
        <p:spPr>
          <a:xfrm>
            <a:off x="269775" y="1511000"/>
            <a:ext cx="4636800" cy="4696800"/>
          </a:xfrm>
          <a:prstGeom prst="rect">
            <a:avLst/>
          </a:prstGeom>
          <a:solidFill>
            <a:srgbClr val="E6913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US" sz="2400" b="1">
                <a:solidFill>
                  <a:srgbClr val="EEEEEE"/>
                </a:solidFill>
              </a:rPr>
              <a:t>Fullerton by the Numbers:</a:t>
            </a:r>
          </a:p>
          <a:p>
            <a:pPr lvl="0" rtl="0">
              <a:spcBef>
                <a:spcPts val="0"/>
              </a:spcBef>
              <a:buNone/>
            </a:pPr>
            <a:endParaRPr sz="2400" b="1">
              <a:solidFill>
                <a:srgbClr val="EEEEEE"/>
              </a:solidFill>
            </a:endParaRPr>
          </a:p>
          <a:p>
            <a:pPr marL="457200" lvl="0" indent="-381000" rtl="0">
              <a:spcBef>
                <a:spcPts val="0"/>
              </a:spcBef>
              <a:buClr>
                <a:srgbClr val="EEEEEE"/>
              </a:buClr>
              <a:buSzPct val="100000"/>
              <a:buChar char="●"/>
            </a:pPr>
            <a:r>
              <a:rPr lang="en-US" sz="2400" b="1">
                <a:solidFill>
                  <a:srgbClr val="EEEEEE"/>
                </a:solidFill>
              </a:rPr>
              <a:t>38,000 Students</a:t>
            </a:r>
          </a:p>
          <a:p>
            <a:pPr marL="457200" lvl="0" indent="-381000" rtl="0">
              <a:spcBef>
                <a:spcPts val="0"/>
              </a:spcBef>
              <a:buClr>
                <a:srgbClr val="EEEEEE"/>
              </a:buClr>
              <a:buSzPct val="100000"/>
              <a:buChar char="●"/>
            </a:pPr>
            <a:r>
              <a:rPr lang="en-US" sz="2400" b="1">
                <a:solidFill>
                  <a:srgbClr val="EEEEEE"/>
                </a:solidFill>
              </a:rPr>
              <a:t>2,140 Faculty</a:t>
            </a:r>
          </a:p>
          <a:p>
            <a:pPr marL="457200" lvl="0" indent="-381000" rtl="0">
              <a:spcBef>
                <a:spcPts val="0"/>
              </a:spcBef>
              <a:buClr>
                <a:srgbClr val="EEEEEE"/>
              </a:buClr>
              <a:buSzPct val="100000"/>
              <a:buChar char="●"/>
            </a:pPr>
            <a:r>
              <a:rPr lang="en-US" sz="2400" b="1">
                <a:solidFill>
                  <a:srgbClr val="EEEEEE"/>
                </a:solidFill>
              </a:rPr>
              <a:t>55 Undergraduate programs</a:t>
            </a:r>
          </a:p>
          <a:p>
            <a:pPr marL="457200" lvl="0" indent="-381000" rtl="0">
              <a:spcBef>
                <a:spcPts val="0"/>
              </a:spcBef>
              <a:buClr>
                <a:srgbClr val="EEEEEE"/>
              </a:buClr>
              <a:buSzPct val="100000"/>
              <a:buChar char="●"/>
            </a:pPr>
            <a:r>
              <a:rPr lang="en-US" sz="2400" b="1">
                <a:solidFill>
                  <a:srgbClr val="EEEEEE"/>
                </a:solidFill>
              </a:rPr>
              <a:t>54 Graduate programs</a:t>
            </a:r>
          </a:p>
          <a:p>
            <a:pPr marL="457200" lvl="0" indent="-381000" rtl="0">
              <a:spcBef>
                <a:spcPts val="0"/>
              </a:spcBef>
              <a:buClr>
                <a:srgbClr val="EEEEEE"/>
              </a:buClr>
              <a:buSzPct val="100000"/>
              <a:buChar char="●"/>
            </a:pPr>
            <a:r>
              <a:rPr lang="en-US" sz="2400" b="1">
                <a:solidFill>
                  <a:srgbClr val="EEEEEE"/>
                </a:solidFill>
              </a:rPr>
              <a:t>16 Online Degrees</a:t>
            </a:r>
          </a:p>
          <a:p>
            <a:pPr marL="457200" lvl="0" indent="-381000" rtl="0">
              <a:spcBef>
                <a:spcPts val="0"/>
              </a:spcBef>
              <a:buClr>
                <a:srgbClr val="EEEEEE"/>
              </a:buClr>
              <a:buSzPct val="100000"/>
              <a:buChar char="●"/>
            </a:pPr>
            <a:r>
              <a:rPr lang="en-US" sz="2400" b="1">
                <a:solidFill>
                  <a:srgbClr val="EEEEEE"/>
                </a:solidFill>
              </a:rPr>
              <a:t>18 Online Certificates</a:t>
            </a:r>
          </a:p>
          <a:p>
            <a:pPr marL="457200" lvl="0" indent="-381000" rtl="0">
              <a:spcBef>
                <a:spcPts val="0"/>
              </a:spcBef>
              <a:buClr>
                <a:srgbClr val="EEEEEE"/>
              </a:buClr>
              <a:buSzPct val="100000"/>
              <a:buChar char="●"/>
            </a:pPr>
            <a:r>
              <a:rPr lang="en-US" sz="2400" b="1">
                <a:solidFill>
                  <a:srgbClr val="EEEEEE"/>
                </a:solidFill>
              </a:rPr>
              <a:t>275 State-supported online courses</a:t>
            </a:r>
          </a:p>
          <a:p>
            <a:pPr rtl="0">
              <a:spcBef>
                <a:spcPts val="0"/>
              </a:spcBef>
              <a:buNone/>
            </a:pPr>
            <a:endParaRPr>
              <a:solidFill>
                <a:srgbClr val="EEEEEE"/>
              </a:solidFill>
            </a:endParaRPr>
          </a:p>
          <a:p>
            <a:pPr lvl="0" algn="ctr" rtl="0">
              <a:spcBef>
                <a:spcPts val="0"/>
              </a:spcBef>
              <a:buNone/>
            </a:pPr>
            <a:r>
              <a:rPr lang="en-US" i="1">
                <a:solidFill>
                  <a:srgbClr val="EEEEEE"/>
                </a:solidFill>
              </a:rPr>
              <a:t>Located in Southern California, Orange County. </a:t>
            </a:r>
          </a:p>
        </p:txBody>
      </p:sp>
      <p:pic>
        <p:nvPicPr>
          <p:cNvPr id="290" name="Shape 290"/>
          <p:cNvPicPr preferRelativeResize="0"/>
          <p:nvPr/>
        </p:nvPicPr>
        <p:blipFill>
          <a:blip r:embed="rId3">
            <a:alphaModFix/>
          </a:blip>
          <a:stretch>
            <a:fillRect/>
          </a:stretch>
        </p:blipFill>
        <p:spPr>
          <a:xfrm>
            <a:off x="5633812" y="431775"/>
            <a:ext cx="2886075" cy="781050"/>
          </a:xfrm>
          <a:prstGeom prst="rect">
            <a:avLst/>
          </a:prstGeom>
          <a:noFill/>
          <a:ln>
            <a:noFill/>
          </a:ln>
        </p:spPr>
      </p:pic>
      <p:sp>
        <p:nvSpPr>
          <p:cNvPr id="291" name="Shape 291"/>
          <p:cNvSpPr txBox="1"/>
          <p:nvPr/>
        </p:nvSpPr>
        <p:spPr>
          <a:xfrm>
            <a:off x="5249050" y="1511000"/>
            <a:ext cx="3446400" cy="4696800"/>
          </a:xfrm>
          <a:prstGeom prst="rect">
            <a:avLst/>
          </a:prstGeom>
          <a:solidFill>
            <a:srgbClr val="1C4587"/>
          </a:solidFill>
          <a:ln>
            <a:noFill/>
          </a:ln>
        </p:spPr>
        <p:txBody>
          <a:bodyPr lIns="91425" tIns="91425" rIns="91425" bIns="91425" anchor="t" anchorCtr="0">
            <a:noAutofit/>
          </a:bodyPr>
          <a:lstStyle/>
          <a:p>
            <a:pPr rtl="0">
              <a:spcBef>
                <a:spcPts val="0"/>
              </a:spcBef>
              <a:buNone/>
            </a:pPr>
            <a:r>
              <a:rPr lang="en-US" sz="2400" b="1">
                <a:solidFill>
                  <a:srgbClr val="EEEEEE"/>
                </a:solidFill>
              </a:rPr>
              <a:t>QM Initiative:</a:t>
            </a:r>
          </a:p>
          <a:p>
            <a:pPr rtl="0">
              <a:spcBef>
                <a:spcPts val="0"/>
              </a:spcBef>
              <a:buNone/>
            </a:pPr>
            <a:endParaRPr sz="2400" b="1">
              <a:solidFill>
                <a:srgbClr val="EEEEEE"/>
              </a:solidFill>
            </a:endParaRPr>
          </a:p>
          <a:p>
            <a:pPr marL="457200" lvl="0" indent="-342900" rtl="0">
              <a:spcBef>
                <a:spcPts val="0"/>
              </a:spcBef>
              <a:buClr>
                <a:srgbClr val="EEEEEE"/>
              </a:buClr>
              <a:buSzPct val="100000"/>
              <a:buChar char="●"/>
            </a:pPr>
            <a:r>
              <a:rPr lang="en-US" sz="1800" b="1">
                <a:solidFill>
                  <a:srgbClr val="EEEEEE"/>
                </a:solidFill>
              </a:rPr>
              <a:t>56 Individuals Trained</a:t>
            </a:r>
          </a:p>
          <a:p>
            <a:pPr marL="457200" lvl="0" indent="-342900" rtl="0">
              <a:spcBef>
                <a:spcPts val="0"/>
              </a:spcBef>
              <a:buClr>
                <a:srgbClr val="EEEEEE"/>
              </a:buClr>
              <a:buSzPct val="100000"/>
              <a:buChar char="●"/>
            </a:pPr>
            <a:r>
              <a:rPr lang="en-US" sz="1800" b="1">
                <a:solidFill>
                  <a:srgbClr val="EEEEEE"/>
                </a:solidFill>
              </a:rPr>
              <a:t>2 Peer Reviewers</a:t>
            </a:r>
          </a:p>
          <a:p>
            <a:pPr marL="457200" lvl="0" indent="-342900" rtl="0">
              <a:spcBef>
                <a:spcPts val="0"/>
              </a:spcBef>
              <a:buClr>
                <a:srgbClr val="EEEEEE"/>
              </a:buClr>
              <a:buSzPct val="100000"/>
              <a:buChar char="●"/>
            </a:pPr>
            <a:r>
              <a:rPr lang="en-US" sz="1800" b="1">
                <a:solidFill>
                  <a:srgbClr val="EEEEEE"/>
                </a:solidFill>
              </a:rPr>
              <a:t>1 Master Reviewer</a:t>
            </a:r>
          </a:p>
          <a:p>
            <a:pPr marL="457200" lvl="0" indent="-342900" rtl="0">
              <a:spcBef>
                <a:spcPts val="0"/>
              </a:spcBef>
              <a:buClr>
                <a:srgbClr val="EEEEEE"/>
              </a:buClr>
              <a:buSzPct val="100000"/>
              <a:buChar char="●"/>
            </a:pPr>
            <a:r>
              <a:rPr lang="en-US" sz="1800" b="1">
                <a:solidFill>
                  <a:srgbClr val="EEEEEE"/>
                </a:solidFill>
              </a:rPr>
              <a:t>4 Courses Reviewed by Internal Reviewers</a:t>
            </a:r>
          </a:p>
          <a:p>
            <a:pPr rtl="0">
              <a:spcBef>
                <a:spcPts val="0"/>
              </a:spcBef>
              <a:buNone/>
            </a:pPr>
            <a:endParaRPr sz="2400" b="1">
              <a:solidFill>
                <a:srgbClr val="EEEEEE"/>
              </a:solidFill>
            </a:endParaRPr>
          </a:p>
          <a:p>
            <a:pPr rtl="0">
              <a:spcBef>
                <a:spcPts val="0"/>
              </a:spcBef>
              <a:buNone/>
            </a:pPr>
            <a:endParaRPr b="1">
              <a:solidFill>
                <a:srgbClr val="EEEEEE"/>
              </a:solidFill>
            </a:endParaRPr>
          </a:p>
          <a:p>
            <a:pPr>
              <a:spcBef>
                <a:spcPts val="0"/>
              </a:spcBef>
              <a:buNone/>
            </a:pPr>
            <a:endParaRPr b="1">
              <a:solidFill>
                <a:srgbClr val="EEEEEE"/>
              </a:solidFill>
            </a:endParaRP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p:nvPr/>
        </p:nvSpPr>
        <p:spPr>
          <a:xfrm>
            <a:off x="2821550" y="4154750"/>
            <a:ext cx="3439499" cy="904800"/>
          </a:xfrm>
          <a:prstGeom prst="rect">
            <a:avLst/>
          </a:prstGeom>
          <a:noFill/>
          <a:ln>
            <a:noFill/>
          </a:ln>
        </p:spPr>
        <p:txBody>
          <a:bodyPr lIns="91425" tIns="91425" rIns="91425" bIns="91425" anchor="t" anchorCtr="0">
            <a:noAutofit/>
          </a:bodyPr>
          <a:lstStyle/>
          <a:p>
            <a:pPr rtl="0">
              <a:spcBef>
                <a:spcPts val="0"/>
              </a:spcBef>
              <a:buNone/>
            </a:pPr>
            <a:endParaRPr/>
          </a:p>
          <a:p>
            <a:pPr lvl="0" rtl="0">
              <a:spcBef>
                <a:spcPts val="0"/>
              </a:spcBef>
              <a:buNone/>
            </a:pPr>
            <a:endParaRPr/>
          </a:p>
        </p:txBody>
      </p:sp>
      <p:pic>
        <p:nvPicPr>
          <p:cNvPr id="297" name="Shape 297"/>
          <p:cNvPicPr preferRelativeResize="0"/>
          <p:nvPr/>
        </p:nvPicPr>
        <p:blipFill>
          <a:blip r:embed="rId3">
            <a:alphaModFix/>
          </a:blip>
          <a:stretch>
            <a:fillRect/>
          </a:stretch>
        </p:blipFill>
        <p:spPr>
          <a:xfrm>
            <a:off x="5650262" y="390675"/>
            <a:ext cx="2886075" cy="781050"/>
          </a:xfrm>
          <a:prstGeom prst="rect">
            <a:avLst/>
          </a:prstGeom>
          <a:noFill/>
          <a:ln>
            <a:noFill/>
          </a:ln>
        </p:spPr>
      </p:pic>
      <p:sp>
        <p:nvSpPr>
          <p:cNvPr id="298" name="Shape 298"/>
          <p:cNvSpPr txBox="1"/>
          <p:nvPr/>
        </p:nvSpPr>
        <p:spPr>
          <a:xfrm>
            <a:off x="4883900" y="2818500"/>
            <a:ext cx="3898499" cy="3856799"/>
          </a:xfrm>
          <a:prstGeom prst="rect">
            <a:avLst/>
          </a:prstGeom>
          <a:no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i="1">
                <a:solidFill>
                  <a:srgbClr val="0A0CC5"/>
                </a:solidFill>
              </a:rPr>
              <a:t>I</a:t>
            </a:r>
            <a:r>
              <a:rPr lang="en-US" i="1">
                <a:solidFill>
                  <a:srgbClr val="0C343D"/>
                </a:solidFill>
              </a:rPr>
              <a:t> have listed some of my major “take aways” from the course:</a:t>
            </a:r>
          </a:p>
          <a:p>
            <a:pPr lvl="0" rtl="0">
              <a:spcBef>
                <a:spcPts val="0"/>
              </a:spcBef>
              <a:buNone/>
            </a:pPr>
            <a:r>
              <a:rPr lang="en-US" i="1">
                <a:solidFill>
                  <a:srgbClr val="0C343D"/>
                </a:solidFill>
              </a:rPr>
              <a:t>1.      QM emphasized the importance of the instructor teaching her course in a manner that </a:t>
            </a:r>
            <a:r>
              <a:rPr lang="en-US" b="1" i="1">
                <a:solidFill>
                  <a:srgbClr val="0C343D"/>
                </a:solidFill>
              </a:rPr>
              <a:t>communicates enthusiasm and engagement </a:t>
            </a:r>
            <a:r>
              <a:rPr lang="en-US" i="1">
                <a:solidFill>
                  <a:srgbClr val="0C343D"/>
                </a:solidFill>
              </a:rPr>
              <a:t>with her subject matter.  That should be vitally important to the online instructor.</a:t>
            </a:r>
          </a:p>
          <a:p>
            <a:pPr lvl="0" rtl="0">
              <a:spcBef>
                <a:spcPts val="0"/>
              </a:spcBef>
              <a:buNone/>
            </a:pPr>
            <a:r>
              <a:rPr lang="en-US" i="1">
                <a:solidFill>
                  <a:srgbClr val="0C343D"/>
                </a:solidFill>
              </a:rPr>
              <a:t>2.  An instructor should </a:t>
            </a:r>
            <a:r>
              <a:rPr lang="en-US" b="1" i="1">
                <a:solidFill>
                  <a:srgbClr val="0C343D"/>
                </a:solidFill>
              </a:rPr>
              <a:t>introduce herself </a:t>
            </a:r>
            <a:r>
              <a:rPr lang="en-US" i="1">
                <a:solidFill>
                  <a:srgbClr val="0C343D"/>
                </a:solidFill>
              </a:rPr>
              <a:t>to her class by sharing pertinent information  about herself, such as her education, career, hobbies or any other interest that will help to build a connection with her students.</a:t>
            </a:r>
          </a:p>
          <a:p>
            <a:pPr lvl="0" rtl="0">
              <a:spcBef>
                <a:spcPts val="0"/>
              </a:spcBef>
              <a:buNone/>
            </a:pPr>
            <a:r>
              <a:rPr lang="en-US" i="1">
                <a:solidFill>
                  <a:srgbClr val="0C343D"/>
                </a:solidFill>
              </a:rPr>
              <a:t>3. The format of an online course should follow a </a:t>
            </a:r>
            <a:r>
              <a:rPr lang="en-US" b="1" i="1">
                <a:solidFill>
                  <a:srgbClr val="0C343D"/>
                </a:solidFill>
              </a:rPr>
              <a:t>consistent presentation </a:t>
            </a:r>
            <a:r>
              <a:rPr lang="en-US" i="1">
                <a:solidFill>
                  <a:srgbClr val="0C343D"/>
                </a:solidFill>
              </a:rPr>
              <a:t>and be enhanced with aspects of creativity</a:t>
            </a:r>
          </a:p>
        </p:txBody>
      </p:sp>
      <p:pic>
        <p:nvPicPr>
          <p:cNvPr id="299" name="Shape 299"/>
          <p:cNvPicPr preferRelativeResize="0"/>
          <p:nvPr/>
        </p:nvPicPr>
        <p:blipFill>
          <a:blip r:embed="rId4">
            <a:alphaModFix/>
          </a:blip>
          <a:stretch>
            <a:fillRect/>
          </a:stretch>
        </p:blipFill>
        <p:spPr>
          <a:xfrm>
            <a:off x="6328550" y="1304550"/>
            <a:ext cx="1143000" cy="1381125"/>
          </a:xfrm>
          <a:prstGeom prst="rect">
            <a:avLst/>
          </a:prstGeom>
          <a:noFill/>
          <a:ln>
            <a:noFill/>
          </a:ln>
        </p:spPr>
      </p:pic>
      <p:sp>
        <p:nvSpPr>
          <p:cNvPr id="300" name="Shape 300"/>
          <p:cNvSpPr txBox="1"/>
          <p:nvPr/>
        </p:nvSpPr>
        <p:spPr>
          <a:xfrm>
            <a:off x="8313475" y="2450450"/>
            <a:ext cx="4736399" cy="552600"/>
          </a:xfrm>
          <a:prstGeom prst="rect">
            <a:avLst/>
          </a:prstGeom>
          <a:noFill/>
          <a:ln>
            <a:noFill/>
          </a:ln>
        </p:spPr>
        <p:txBody>
          <a:bodyPr lIns="91425" tIns="91425" rIns="91425" bIns="91425" anchor="t" anchorCtr="0">
            <a:noAutofit/>
          </a:bodyPr>
          <a:lstStyle/>
          <a:p>
            <a:pPr>
              <a:spcBef>
                <a:spcPts val="0"/>
              </a:spcBef>
              <a:buNone/>
            </a:pPr>
            <a:endParaRPr/>
          </a:p>
        </p:txBody>
      </p:sp>
      <p:sp>
        <p:nvSpPr>
          <p:cNvPr id="301" name="Shape 301"/>
          <p:cNvSpPr txBox="1"/>
          <p:nvPr/>
        </p:nvSpPr>
        <p:spPr>
          <a:xfrm>
            <a:off x="246200" y="2282350"/>
            <a:ext cx="4637699" cy="2532600"/>
          </a:xfrm>
          <a:prstGeom prst="rect">
            <a:avLst/>
          </a:prstGeom>
          <a:noFill/>
          <a:ln>
            <a:noFill/>
          </a:ln>
        </p:spPr>
        <p:txBody>
          <a:bodyPr lIns="91425" tIns="91425" rIns="91425" bIns="91425" anchor="t" anchorCtr="0">
            <a:noAutofit/>
          </a:bodyPr>
          <a:lstStyle/>
          <a:p>
            <a:pPr rtl="0">
              <a:spcBef>
                <a:spcPts val="0"/>
              </a:spcBef>
              <a:buNone/>
            </a:pPr>
            <a:r>
              <a:rPr lang="en-US" sz="2400" b="1">
                <a:solidFill>
                  <a:srgbClr val="073763"/>
                </a:solidFill>
              </a:rPr>
              <a:t>Summer 2014</a:t>
            </a:r>
          </a:p>
          <a:p>
            <a:pPr rtl="0">
              <a:spcBef>
                <a:spcPts val="0"/>
              </a:spcBef>
              <a:buNone/>
            </a:pPr>
            <a:endParaRPr sz="1800" b="1">
              <a:solidFill>
                <a:srgbClr val="073763"/>
              </a:solidFill>
            </a:endParaRPr>
          </a:p>
          <a:p>
            <a:pPr marL="457200" lvl="0" indent="-342900" rtl="0">
              <a:spcBef>
                <a:spcPts val="0"/>
              </a:spcBef>
              <a:buClr>
                <a:srgbClr val="073763"/>
              </a:buClr>
              <a:buSzPct val="100000"/>
              <a:buChar char="●"/>
            </a:pPr>
            <a:r>
              <a:rPr lang="en-US" sz="1800" b="1">
                <a:solidFill>
                  <a:srgbClr val="073763"/>
                </a:solidFill>
              </a:rPr>
              <a:t>27 Faculty completed QM Courses</a:t>
            </a:r>
          </a:p>
          <a:p>
            <a:pPr marL="457200" lvl="0" indent="-342900" rtl="0">
              <a:spcBef>
                <a:spcPts val="0"/>
              </a:spcBef>
              <a:buClr>
                <a:srgbClr val="073763"/>
              </a:buClr>
              <a:buSzPct val="100000"/>
              <a:buChar char="●"/>
            </a:pPr>
            <a:r>
              <a:rPr lang="en-US" sz="1800" b="1">
                <a:solidFill>
                  <a:srgbClr val="073763"/>
                </a:solidFill>
              </a:rPr>
              <a:t>5 Faculty went on to take a Peer Reviewer Course</a:t>
            </a:r>
          </a:p>
          <a:p>
            <a:pPr marL="457200" lvl="0" indent="-342900">
              <a:spcBef>
                <a:spcPts val="0"/>
              </a:spcBef>
              <a:buClr>
                <a:srgbClr val="073763"/>
              </a:buClr>
              <a:buSzPct val="100000"/>
              <a:buChar char="●"/>
            </a:pPr>
            <a:r>
              <a:rPr lang="en-US" sz="1800" b="1">
                <a:solidFill>
                  <a:srgbClr val="073763"/>
                </a:solidFill>
              </a:rPr>
              <a:t>A “Needs Assessment” was conducted to determine faculty perceptions of online learning.</a:t>
            </a: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p:nvPr/>
        </p:nvSpPr>
        <p:spPr>
          <a:xfrm>
            <a:off x="271325" y="2179050"/>
            <a:ext cx="7803299" cy="35049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2400" b="1">
                <a:solidFill>
                  <a:srgbClr val="073763"/>
                </a:solidFill>
              </a:rPr>
              <a:t>Fall 2014-Spring 2015</a:t>
            </a:r>
          </a:p>
          <a:p>
            <a:pPr marL="457200" lvl="0" indent="-228600" rtl="0">
              <a:lnSpc>
                <a:spcPct val="115000"/>
              </a:lnSpc>
              <a:spcBef>
                <a:spcPts val="0"/>
              </a:spcBef>
              <a:buClr>
                <a:schemeClr val="dk1"/>
              </a:buClr>
              <a:buChar char="●"/>
            </a:pPr>
            <a:r>
              <a:rPr lang="en-US" sz="1800">
                <a:solidFill>
                  <a:schemeClr val="dk1"/>
                </a:solidFill>
              </a:rPr>
              <a:t>Expanded knowledge of the Quality Matters Rubric/Standards to all Colleges and key stakeholders at CSUF.</a:t>
            </a:r>
          </a:p>
          <a:p>
            <a:pPr marL="457200" lvl="0" indent="-342900" rtl="0">
              <a:lnSpc>
                <a:spcPct val="115000"/>
              </a:lnSpc>
              <a:spcBef>
                <a:spcPts val="0"/>
              </a:spcBef>
              <a:buClr>
                <a:schemeClr val="dk1"/>
              </a:buClr>
              <a:buSzPct val="100000"/>
              <a:buChar char="●"/>
            </a:pPr>
            <a:r>
              <a:rPr lang="en-US" sz="1800">
                <a:solidFill>
                  <a:schemeClr val="dk1"/>
                </a:solidFill>
              </a:rPr>
              <a:t>Engaged 8 faculty QM Leaders and 2 instructional designers, representing each of the Colleges and University Extended Education, in taking the Quality Matters "Applying the QM Rubric" courses, conducting a survey of faculty in their respective College, and disseminating information about online learning.</a:t>
            </a:r>
          </a:p>
          <a:p>
            <a:pPr marL="457200" lvl="0" indent="-342900" rtl="0">
              <a:lnSpc>
                <a:spcPct val="115000"/>
              </a:lnSpc>
              <a:spcBef>
                <a:spcPts val="0"/>
              </a:spcBef>
              <a:buClr>
                <a:schemeClr val="dk1"/>
              </a:buClr>
              <a:buSzPct val="100000"/>
              <a:buChar char="●"/>
            </a:pPr>
            <a:r>
              <a:rPr lang="en-US" sz="1800">
                <a:solidFill>
                  <a:schemeClr val="dk1"/>
                </a:solidFill>
              </a:rPr>
              <a:t>Involved instructional designers from the University's Extended Education Department.</a:t>
            </a:r>
          </a:p>
          <a:p>
            <a:pPr marL="457200" lvl="0" indent="-342900" rtl="0">
              <a:lnSpc>
                <a:spcPct val="115000"/>
              </a:lnSpc>
              <a:spcBef>
                <a:spcPts val="0"/>
              </a:spcBef>
              <a:buClr>
                <a:schemeClr val="dk1"/>
              </a:buClr>
              <a:buSzPct val="100000"/>
              <a:buChar char="●"/>
            </a:pPr>
            <a:r>
              <a:rPr lang="en-US" sz="1800">
                <a:solidFill>
                  <a:schemeClr val="dk1"/>
                </a:solidFill>
              </a:rPr>
              <a:t>Engaged Faculty QM Leaders in the University-wide Teaching Titans Day, Assessment Conference, and Assessment Forum.</a:t>
            </a:r>
          </a:p>
          <a:p>
            <a:pPr marL="457200" lvl="0" indent="-342900" rtl="0">
              <a:lnSpc>
                <a:spcPct val="115000"/>
              </a:lnSpc>
              <a:spcBef>
                <a:spcPts val="0"/>
              </a:spcBef>
              <a:buClr>
                <a:schemeClr val="dk1"/>
              </a:buClr>
              <a:buSzPct val="100000"/>
              <a:buChar char="●"/>
            </a:pPr>
            <a:r>
              <a:rPr lang="en-US" sz="1800">
                <a:solidFill>
                  <a:schemeClr val="dk1"/>
                </a:solidFill>
              </a:rPr>
              <a:t>Held monthly networking meetings for faculty and instructional designer QM Leaders.</a:t>
            </a:r>
          </a:p>
          <a:p>
            <a:pPr marL="457200" lvl="0" indent="-342900" rtl="0">
              <a:lnSpc>
                <a:spcPct val="115000"/>
              </a:lnSpc>
              <a:spcBef>
                <a:spcPts val="0"/>
              </a:spcBef>
              <a:buClr>
                <a:schemeClr val="dk1"/>
              </a:buClr>
              <a:buSzPct val="100000"/>
              <a:buChar char="●"/>
            </a:pPr>
            <a:r>
              <a:rPr lang="en-US" sz="1800">
                <a:solidFill>
                  <a:schemeClr val="dk1"/>
                </a:solidFill>
              </a:rPr>
              <a:t>Developed a Dropbox repository of QM materials and online learning topics.</a:t>
            </a:r>
          </a:p>
        </p:txBody>
      </p:sp>
      <p:pic>
        <p:nvPicPr>
          <p:cNvPr id="307" name="Shape 307"/>
          <p:cNvPicPr preferRelativeResize="0"/>
          <p:nvPr/>
        </p:nvPicPr>
        <p:blipFill>
          <a:blip r:embed="rId3">
            <a:alphaModFix/>
          </a:blip>
          <a:stretch>
            <a:fillRect/>
          </a:stretch>
        </p:blipFill>
        <p:spPr>
          <a:xfrm>
            <a:off x="5650262" y="390675"/>
            <a:ext cx="2886075" cy="781050"/>
          </a:xfrm>
          <a:prstGeom prst="rect">
            <a:avLst/>
          </a:prstGeom>
          <a:noFill/>
          <a:ln>
            <a:noFill/>
          </a:ln>
        </p:spPr>
      </p:pic>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Shape 312"/>
          <p:cNvPicPr preferRelativeResize="0"/>
          <p:nvPr/>
        </p:nvPicPr>
        <p:blipFill>
          <a:blip r:embed="rId3">
            <a:alphaModFix/>
          </a:blip>
          <a:stretch>
            <a:fillRect/>
          </a:stretch>
        </p:blipFill>
        <p:spPr>
          <a:xfrm>
            <a:off x="5650262" y="390675"/>
            <a:ext cx="2886075" cy="781050"/>
          </a:xfrm>
          <a:prstGeom prst="rect">
            <a:avLst/>
          </a:prstGeom>
          <a:noFill/>
          <a:ln>
            <a:noFill/>
          </a:ln>
        </p:spPr>
      </p:pic>
      <p:pic>
        <p:nvPicPr>
          <p:cNvPr id="313" name="Shape 313"/>
          <p:cNvPicPr preferRelativeResize="0"/>
          <p:nvPr/>
        </p:nvPicPr>
        <p:blipFill>
          <a:blip r:embed="rId4">
            <a:alphaModFix/>
          </a:blip>
          <a:stretch>
            <a:fillRect/>
          </a:stretch>
        </p:blipFill>
        <p:spPr>
          <a:xfrm>
            <a:off x="1711650" y="1439200"/>
            <a:ext cx="1126349" cy="1689550"/>
          </a:xfrm>
          <a:prstGeom prst="rect">
            <a:avLst/>
          </a:prstGeom>
          <a:noFill/>
          <a:ln>
            <a:noFill/>
          </a:ln>
        </p:spPr>
      </p:pic>
      <p:sp>
        <p:nvSpPr>
          <p:cNvPr id="314" name="Shape 314"/>
          <p:cNvSpPr txBox="1"/>
          <p:nvPr/>
        </p:nvSpPr>
        <p:spPr>
          <a:xfrm>
            <a:off x="490675" y="3262300"/>
            <a:ext cx="3685800" cy="3458699"/>
          </a:xfrm>
          <a:prstGeom prst="rect">
            <a:avLst/>
          </a:prstGeom>
          <a:noFill/>
          <a:ln w="9525" cap="flat" cmpd="sng">
            <a:solidFill>
              <a:srgbClr val="1155CC"/>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en-US" sz="1000">
                <a:solidFill>
                  <a:schemeClr val="dk1"/>
                </a:solidFill>
              </a:rPr>
              <a:t> </a:t>
            </a:r>
            <a:r>
              <a:rPr lang="en-US">
                <a:solidFill>
                  <a:schemeClr val="dk1"/>
                </a:solidFill>
              </a:rPr>
              <a:t>Assistant Professor</a:t>
            </a:r>
          </a:p>
          <a:p>
            <a:pPr lvl="0" rtl="0">
              <a:spcBef>
                <a:spcPts val="0"/>
              </a:spcBef>
              <a:buNone/>
            </a:pPr>
            <a:endParaRPr>
              <a:solidFill>
                <a:schemeClr val="dk1"/>
              </a:solidFill>
            </a:endParaRPr>
          </a:p>
          <a:p>
            <a:pPr lvl="0" rtl="0">
              <a:spcBef>
                <a:spcPts val="0"/>
              </a:spcBef>
              <a:buNone/>
            </a:pPr>
            <a:r>
              <a:rPr lang="en-US" i="1">
                <a:solidFill>
                  <a:schemeClr val="dk1"/>
                </a:solidFill>
              </a:rPr>
              <a:t>I have been teaching online and blended courses for the past 10 years. Before I came to CSU Fullerton, my main responsibility was the deliver the content rather than develop the vehicle in which the content is delivered. My experience with the quality assurance project has changed my focus as I continue to develop courses. </a:t>
            </a:r>
            <a:r>
              <a:rPr lang="en-US" b="1" i="1">
                <a:solidFill>
                  <a:schemeClr val="dk1"/>
                </a:solidFill>
              </a:rPr>
              <a:t>User and accessibility friendly courses</a:t>
            </a:r>
            <a:r>
              <a:rPr lang="en-US" i="1">
                <a:solidFill>
                  <a:schemeClr val="dk1"/>
                </a:solidFill>
              </a:rPr>
              <a:t> are as important as the content. I will continue to improve the my online and blended courses in hopes to certify each as they are developed.</a:t>
            </a:r>
          </a:p>
        </p:txBody>
      </p:sp>
      <p:pic>
        <p:nvPicPr>
          <p:cNvPr id="315" name="Shape 315"/>
          <p:cNvPicPr preferRelativeResize="0"/>
          <p:nvPr/>
        </p:nvPicPr>
        <p:blipFill>
          <a:blip r:embed="rId5">
            <a:alphaModFix/>
          </a:blip>
          <a:stretch>
            <a:fillRect/>
          </a:stretch>
        </p:blipFill>
        <p:spPr>
          <a:xfrm>
            <a:off x="6069475" y="1402300"/>
            <a:ext cx="1343524" cy="1763349"/>
          </a:xfrm>
          <a:prstGeom prst="rect">
            <a:avLst/>
          </a:prstGeom>
          <a:noFill/>
          <a:ln>
            <a:noFill/>
          </a:ln>
        </p:spPr>
      </p:pic>
      <p:sp>
        <p:nvSpPr>
          <p:cNvPr id="316" name="Shape 316"/>
          <p:cNvSpPr txBox="1"/>
          <p:nvPr/>
        </p:nvSpPr>
        <p:spPr>
          <a:xfrm>
            <a:off x="4670675" y="3262300"/>
            <a:ext cx="4031699" cy="3458699"/>
          </a:xfrm>
          <a:prstGeom prst="rect">
            <a:avLst/>
          </a:prstGeom>
          <a:noFill/>
          <a:ln w="9525" cap="flat" cmpd="sng">
            <a:solidFill>
              <a:srgbClr val="1155CC"/>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en-US">
                <a:solidFill>
                  <a:schemeClr val="dk1"/>
                </a:solidFill>
              </a:rPr>
              <a:t>Associate Professor</a:t>
            </a:r>
          </a:p>
          <a:p>
            <a:pPr lvl="0" rtl="0">
              <a:spcBef>
                <a:spcPts val="0"/>
              </a:spcBef>
              <a:buNone/>
            </a:pPr>
            <a:endParaRPr>
              <a:solidFill>
                <a:schemeClr val="dk1"/>
              </a:solidFill>
            </a:endParaRPr>
          </a:p>
          <a:p>
            <a:pPr lvl="0" rtl="0">
              <a:spcBef>
                <a:spcPts val="0"/>
              </a:spcBef>
              <a:buNone/>
            </a:pPr>
            <a:r>
              <a:rPr lang="en-US" i="1">
                <a:solidFill>
                  <a:schemeClr val="dk1"/>
                </a:solidFill>
              </a:rPr>
              <a:t>I completed one day workshops on QM as well as on Cal State's own QOLT rubric early in the semester and have learned a lot about the flaws of my own assumptions in course design. I was able to make </a:t>
            </a:r>
            <a:r>
              <a:rPr lang="en-US" b="1" i="1">
                <a:solidFill>
                  <a:schemeClr val="dk1"/>
                </a:solidFill>
              </a:rPr>
              <a:t>significant improvements</a:t>
            </a:r>
            <a:r>
              <a:rPr lang="en-US" i="1">
                <a:solidFill>
                  <a:schemeClr val="dk1"/>
                </a:solidFill>
              </a:rPr>
              <a:t> both in my subsequent online courses AS WELL AS my on-campus seminars where a well-designed course website and online resources are just as much part of students' expectations. I shared my own QM lessons with my department and offered tips on how to use </a:t>
            </a:r>
            <a:r>
              <a:rPr lang="en-US" b="1" i="1">
                <a:solidFill>
                  <a:schemeClr val="dk1"/>
                </a:solidFill>
              </a:rPr>
              <a:t>QM as a self-assessment tool</a:t>
            </a:r>
            <a:r>
              <a:rPr lang="en-US" i="1">
                <a:solidFill>
                  <a:schemeClr val="dk1"/>
                </a:solidFill>
              </a:rPr>
              <a:t>, an application my colleagues embraced wholeheartedly. </a:t>
            </a: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p:nvPr/>
        </p:nvSpPr>
        <p:spPr>
          <a:xfrm>
            <a:off x="2821550" y="4154750"/>
            <a:ext cx="3439499" cy="904800"/>
          </a:xfrm>
          <a:prstGeom prst="rect">
            <a:avLst/>
          </a:prstGeom>
          <a:noFill/>
          <a:ln>
            <a:noFill/>
          </a:ln>
        </p:spPr>
        <p:txBody>
          <a:bodyPr lIns="91425" tIns="91425" rIns="91425" bIns="91425" anchor="t" anchorCtr="0">
            <a:noAutofit/>
          </a:bodyPr>
          <a:lstStyle/>
          <a:p>
            <a:pPr lvl="0" rtl="0">
              <a:spcBef>
                <a:spcPts val="0"/>
              </a:spcBef>
              <a:buNone/>
            </a:pPr>
            <a:endParaRPr/>
          </a:p>
          <a:p>
            <a:pPr lvl="0" rtl="0">
              <a:spcBef>
                <a:spcPts val="0"/>
              </a:spcBef>
              <a:buNone/>
            </a:pPr>
            <a:endParaRPr/>
          </a:p>
        </p:txBody>
      </p:sp>
      <p:pic>
        <p:nvPicPr>
          <p:cNvPr id="322" name="Shape 322"/>
          <p:cNvPicPr preferRelativeResize="0"/>
          <p:nvPr/>
        </p:nvPicPr>
        <p:blipFill>
          <a:blip r:embed="rId3">
            <a:alphaModFix/>
          </a:blip>
          <a:stretch>
            <a:fillRect/>
          </a:stretch>
        </p:blipFill>
        <p:spPr>
          <a:xfrm>
            <a:off x="5650262" y="390675"/>
            <a:ext cx="2886075" cy="781050"/>
          </a:xfrm>
          <a:prstGeom prst="rect">
            <a:avLst/>
          </a:prstGeom>
          <a:noFill/>
          <a:ln>
            <a:noFill/>
          </a:ln>
        </p:spPr>
      </p:pic>
      <p:pic>
        <p:nvPicPr>
          <p:cNvPr id="323" name="Shape 323"/>
          <p:cNvPicPr preferRelativeResize="0"/>
          <p:nvPr/>
        </p:nvPicPr>
        <p:blipFill>
          <a:blip r:embed="rId4">
            <a:alphaModFix/>
          </a:blip>
          <a:stretch>
            <a:fillRect/>
          </a:stretch>
        </p:blipFill>
        <p:spPr>
          <a:xfrm>
            <a:off x="6887625" y="5306100"/>
            <a:ext cx="2256373" cy="1551900"/>
          </a:xfrm>
          <a:prstGeom prst="rect">
            <a:avLst/>
          </a:prstGeom>
          <a:noFill/>
          <a:ln>
            <a:noFill/>
          </a:ln>
        </p:spPr>
      </p:pic>
      <p:sp>
        <p:nvSpPr>
          <p:cNvPr id="324" name="Shape 324"/>
          <p:cNvSpPr txBox="1">
            <a:spLocks noGrp="1"/>
          </p:cNvSpPr>
          <p:nvPr>
            <p:ph type="title"/>
          </p:nvPr>
        </p:nvSpPr>
        <p:spPr>
          <a:xfrm>
            <a:off x="426500" y="799387"/>
            <a:ext cx="8229600" cy="1143000"/>
          </a:xfrm>
          <a:prstGeom prst="rect">
            <a:avLst/>
          </a:prstGeom>
        </p:spPr>
        <p:txBody>
          <a:bodyPr lIns="91425" tIns="91425" rIns="91425" bIns="91425" anchor="b" anchorCtr="0">
            <a:noAutofit/>
          </a:bodyPr>
          <a:lstStyle/>
          <a:p>
            <a:pPr lvl="0">
              <a:lnSpc>
                <a:spcPct val="115000"/>
              </a:lnSpc>
              <a:spcBef>
                <a:spcPts val="0"/>
              </a:spcBef>
              <a:buClr>
                <a:schemeClr val="dk1"/>
              </a:buClr>
              <a:buSzPct val="45833"/>
              <a:buFont typeface="Arial"/>
              <a:buNone/>
            </a:pPr>
            <a:r>
              <a:rPr lang="en-US" sz="2400">
                <a:solidFill>
                  <a:srgbClr val="073763"/>
                </a:solidFill>
              </a:rPr>
              <a:t>Fall 2015-Spring 2016</a:t>
            </a:r>
          </a:p>
        </p:txBody>
      </p:sp>
      <p:sp>
        <p:nvSpPr>
          <p:cNvPr id="325" name="Shape 325"/>
          <p:cNvSpPr txBox="1">
            <a:spLocks noGrp="1"/>
          </p:cNvSpPr>
          <p:nvPr>
            <p:ph type="body" idx="1"/>
          </p:nvPr>
        </p:nvSpPr>
        <p:spPr>
          <a:xfrm>
            <a:off x="202650" y="1745875"/>
            <a:ext cx="7351500" cy="4998300"/>
          </a:xfrm>
          <a:prstGeom prst="rect">
            <a:avLst/>
          </a:prstGeom>
        </p:spPr>
        <p:txBody>
          <a:bodyPr lIns="91425" tIns="91425" rIns="91425" bIns="91425" anchor="t" anchorCtr="0">
            <a:noAutofit/>
          </a:bodyPr>
          <a:lstStyle/>
          <a:p>
            <a:pPr marL="457200" lvl="0" indent="-342900" rtl="0">
              <a:lnSpc>
                <a:spcPct val="115000"/>
              </a:lnSpc>
              <a:spcBef>
                <a:spcPts val="0"/>
              </a:spcBef>
              <a:buSzPct val="100000"/>
              <a:buChar char="●"/>
            </a:pPr>
            <a:r>
              <a:rPr lang="en-US" sz="1800"/>
              <a:t>Engaging </a:t>
            </a:r>
            <a:r>
              <a:rPr lang="en-US" sz="1800" b="1"/>
              <a:t>15 additional QM Leaders and instructional designers</a:t>
            </a:r>
            <a:r>
              <a:rPr lang="en-US" sz="1800"/>
              <a:t>, representing 7 of the Colleges in taking the Quality Matters "Applying the QM Rubric" courses, and </a:t>
            </a:r>
          </a:p>
          <a:p>
            <a:pPr marL="457200" lvl="0" indent="-342900" rtl="0">
              <a:lnSpc>
                <a:spcPct val="115000"/>
              </a:lnSpc>
              <a:spcBef>
                <a:spcPts val="0"/>
              </a:spcBef>
              <a:buSzPct val="100000"/>
              <a:buChar char="●"/>
            </a:pPr>
            <a:r>
              <a:rPr lang="en-US" sz="1800" b="1"/>
              <a:t>Surveying students after online course changes</a:t>
            </a:r>
            <a:r>
              <a:rPr lang="en-US" sz="1800"/>
              <a:t> consistent with QM occur.</a:t>
            </a:r>
          </a:p>
          <a:p>
            <a:pPr marL="457200" lvl="0" indent="-342900" rtl="0">
              <a:lnSpc>
                <a:spcPct val="115000"/>
              </a:lnSpc>
              <a:spcBef>
                <a:spcPts val="0"/>
              </a:spcBef>
              <a:buSzPct val="100000"/>
              <a:buChar char="●"/>
            </a:pPr>
            <a:r>
              <a:rPr lang="en-US" sz="1800"/>
              <a:t>Continue to hold </a:t>
            </a:r>
            <a:r>
              <a:rPr lang="en-US" sz="1800" b="1"/>
              <a:t>monthly networking meetings</a:t>
            </a:r>
            <a:r>
              <a:rPr lang="en-US" sz="1800"/>
              <a:t> for faculty and instructional designer QM Leaders that involve the previous QM Leader group from AY 2014-2015.</a:t>
            </a:r>
          </a:p>
          <a:p>
            <a:pPr marL="457200" lvl="0" indent="-342900" rtl="0">
              <a:lnSpc>
                <a:spcPct val="115000"/>
              </a:lnSpc>
              <a:spcBef>
                <a:spcPts val="0"/>
              </a:spcBef>
              <a:buSzPct val="100000"/>
              <a:buChar char="●"/>
            </a:pPr>
            <a:r>
              <a:rPr lang="en-US" sz="1800" b="1"/>
              <a:t>Co-hosting an APPQMR course at another CSU-system campus</a:t>
            </a:r>
            <a:r>
              <a:rPr lang="en-US" sz="1800"/>
              <a:t> therefore providing cross-campus networking.</a:t>
            </a:r>
          </a:p>
          <a:p>
            <a:pPr marL="457200" lvl="0" indent="-342900" rtl="0">
              <a:lnSpc>
                <a:spcPct val="115000"/>
              </a:lnSpc>
              <a:spcBef>
                <a:spcPts val="0"/>
              </a:spcBef>
              <a:buSzPct val="100000"/>
              <a:buChar char="●"/>
            </a:pPr>
            <a:r>
              <a:rPr lang="en-US" sz="1800"/>
              <a:t>Maintain a </a:t>
            </a:r>
            <a:r>
              <a:rPr lang="en-US" sz="1800" b="1"/>
              <a:t>Dropbox repository of QM materials </a:t>
            </a:r>
            <a:r>
              <a:rPr lang="en-US" sz="1800"/>
              <a:t>and online learning topics.</a:t>
            </a:r>
          </a:p>
          <a:p>
            <a:pPr marL="457200" lvl="0" indent="-342900">
              <a:lnSpc>
                <a:spcPct val="115000"/>
              </a:lnSpc>
              <a:spcBef>
                <a:spcPts val="0"/>
              </a:spcBef>
              <a:buSzPct val="100000"/>
              <a:buChar char="●"/>
            </a:pPr>
            <a:r>
              <a:rPr lang="en-US" sz="1800"/>
              <a:t>Participating in the </a:t>
            </a:r>
            <a:r>
              <a:rPr lang="en-US" sz="1800" b="1"/>
              <a:t>pilot QM-subscriber-managed course reviews</a:t>
            </a:r>
            <a:r>
              <a:rPr lang="en-US" sz="1800"/>
              <a:t>.</a:t>
            </a:r>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p:nvPr/>
        </p:nvSpPr>
        <p:spPr>
          <a:xfrm>
            <a:off x="2821550" y="4154750"/>
            <a:ext cx="3439499" cy="904800"/>
          </a:xfrm>
          <a:prstGeom prst="rect">
            <a:avLst/>
          </a:prstGeom>
          <a:noFill/>
          <a:ln>
            <a:noFill/>
          </a:ln>
        </p:spPr>
        <p:txBody>
          <a:bodyPr lIns="91425" tIns="91425" rIns="91425" bIns="91425" anchor="t" anchorCtr="0">
            <a:noAutofit/>
          </a:bodyPr>
          <a:lstStyle/>
          <a:p>
            <a:pPr lvl="0" rtl="0">
              <a:spcBef>
                <a:spcPts val="0"/>
              </a:spcBef>
              <a:buNone/>
            </a:pPr>
            <a:endParaRPr/>
          </a:p>
          <a:p>
            <a:pPr lvl="0" rtl="0">
              <a:spcBef>
                <a:spcPts val="0"/>
              </a:spcBef>
              <a:buNone/>
            </a:pPr>
            <a:endParaRPr/>
          </a:p>
        </p:txBody>
      </p:sp>
      <p:pic>
        <p:nvPicPr>
          <p:cNvPr id="331" name="Shape 331"/>
          <p:cNvPicPr preferRelativeResize="0"/>
          <p:nvPr/>
        </p:nvPicPr>
        <p:blipFill>
          <a:blip r:embed="rId3">
            <a:alphaModFix/>
          </a:blip>
          <a:stretch>
            <a:fillRect/>
          </a:stretch>
        </p:blipFill>
        <p:spPr>
          <a:xfrm>
            <a:off x="5650262" y="390675"/>
            <a:ext cx="2886075" cy="781050"/>
          </a:xfrm>
          <a:prstGeom prst="rect">
            <a:avLst/>
          </a:prstGeom>
          <a:noFill/>
          <a:ln>
            <a:noFill/>
          </a:ln>
        </p:spPr>
      </p:pic>
      <p:sp>
        <p:nvSpPr>
          <p:cNvPr id="332" name="Shape 332"/>
          <p:cNvSpPr txBox="1"/>
          <p:nvPr/>
        </p:nvSpPr>
        <p:spPr>
          <a:xfrm>
            <a:off x="435800" y="1661050"/>
            <a:ext cx="8100600" cy="3177300"/>
          </a:xfrm>
          <a:prstGeom prst="rect">
            <a:avLst/>
          </a:prstGeom>
          <a:noFill/>
          <a:ln>
            <a:noFill/>
          </a:ln>
        </p:spPr>
        <p:txBody>
          <a:bodyPr lIns="91425" tIns="91425" rIns="91425" bIns="91425" anchor="ctr" anchorCtr="0">
            <a:noAutofit/>
          </a:bodyPr>
          <a:lstStyle/>
          <a:p>
            <a:pPr algn="ctr" rtl="0">
              <a:lnSpc>
                <a:spcPct val="115000"/>
              </a:lnSpc>
              <a:spcBef>
                <a:spcPts val="0"/>
              </a:spcBef>
              <a:buNone/>
            </a:pPr>
            <a:endParaRPr sz="2400" b="1">
              <a:solidFill>
                <a:srgbClr val="073763"/>
              </a:solidFill>
            </a:endParaRPr>
          </a:p>
          <a:p>
            <a:pPr lvl="0" algn="ctr" rtl="0">
              <a:lnSpc>
                <a:spcPct val="115000"/>
              </a:lnSpc>
              <a:spcBef>
                <a:spcPts val="0"/>
              </a:spcBef>
              <a:buNone/>
            </a:pPr>
            <a:r>
              <a:rPr lang="en-US" sz="2400" b="1">
                <a:solidFill>
                  <a:srgbClr val="073763"/>
                </a:solidFill>
              </a:rPr>
              <a:t>Building a QM Network:</a:t>
            </a:r>
          </a:p>
          <a:p>
            <a:pPr marL="457200" lvl="0" indent="-381000" rtl="0">
              <a:lnSpc>
                <a:spcPct val="115000"/>
              </a:lnSpc>
              <a:spcBef>
                <a:spcPts val="0"/>
              </a:spcBef>
              <a:buClr>
                <a:srgbClr val="073763"/>
              </a:buClr>
              <a:buSzPct val="100000"/>
              <a:buChar char="●"/>
            </a:pPr>
            <a:r>
              <a:rPr lang="en-US" sz="2400" b="1">
                <a:solidFill>
                  <a:srgbClr val="073763"/>
                </a:solidFill>
              </a:rPr>
              <a:t>Start with current “champions”</a:t>
            </a:r>
          </a:p>
          <a:p>
            <a:pPr marL="457200" lvl="0" indent="-381000" rtl="0">
              <a:lnSpc>
                <a:spcPct val="115000"/>
              </a:lnSpc>
              <a:spcBef>
                <a:spcPts val="0"/>
              </a:spcBef>
              <a:buClr>
                <a:srgbClr val="073763"/>
              </a:buClr>
              <a:buSzPct val="100000"/>
              <a:buChar char="●"/>
            </a:pPr>
            <a:r>
              <a:rPr lang="en-US" sz="2400" b="1">
                <a:solidFill>
                  <a:srgbClr val="073763"/>
                </a:solidFill>
              </a:rPr>
              <a:t>Build across-campus involvement</a:t>
            </a:r>
          </a:p>
          <a:p>
            <a:pPr marL="457200" lvl="0" indent="-381000" rtl="0">
              <a:lnSpc>
                <a:spcPct val="115000"/>
              </a:lnSpc>
              <a:spcBef>
                <a:spcPts val="0"/>
              </a:spcBef>
              <a:buClr>
                <a:srgbClr val="073763"/>
              </a:buClr>
              <a:buSzPct val="100000"/>
              <a:buChar char="●"/>
            </a:pPr>
            <a:r>
              <a:rPr lang="en-US" sz="2400" b="1">
                <a:solidFill>
                  <a:srgbClr val="073763"/>
                </a:solidFill>
              </a:rPr>
              <a:t>Promote regular interaction and networking</a:t>
            </a:r>
          </a:p>
          <a:p>
            <a:pPr marL="457200" lvl="0" indent="-381000" rtl="0">
              <a:lnSpc>
                <a:spcPct val="115000"/>
              </a:lnSpc>
              <a:spcBef>
                <a:spcPts val="0"/>
              </a:spcBef>
              <a:buClr>
                <a:srgbClr val="073763"/>
              </a:buClr>
              <a:buSzPct val="100000"/>
              <a:buChar char="●"/>
            </a:pPr>
            <a:r>
              <a:rPr lang="en-US" sz="2400" b="1">
                <a:solidFill>
                  <a:srgbClr val="073763"/>
                </a:solidFill>
              </a:rPr>
              <a:t>Share the work at campus events</a:t>
            </a:r>
          </a:p>
          <a:p>
            <a:pPr marL="457200" lvl="0" indent="-381000" rtl="0">
              <a:lnSpc>
                <a:spcPct val="115000"/>
              </a:lnSpc>
              <a:spcBef>
                <a:spcPts val="0"/>
              </a:spcBef>
              <a:buClr>
                <a:srgbClr val="073763"/>
              </a:buClr>
              <a:buSzPct val="100000"/>
              <a:buChar char="●"/>
            </a:pPr>
            <a:r>
              <a:rPr lang="en-US" sz="2400" b="1">
                <a:solidFill>
                  <a:srgbClr val="073763"/>
                </a:solidFill>
              </a:rPr>
              <a:t>Reward the participants with recognition (and a stipend when available)</a:t>
            </a:r>
          </a:p>
          <a:p>
            <a:pPr lvl="0" rtl="0">
              <a:lnSpc>
                <a:spcPct val="115000"/>
              </a:lnSpc>
              <a:spcBef>
                <a:spcPts val="0"/>
              </a:spcBef>
              <a:buNone/>
            </a:pPr>
            <a:endParaRPr sz="1800" b="1">
              <a:solidFill>
                <a:srgbClr val="073763"/>
              </a:solidFill>
            </a:endParaRPr>
          </a:p>
          <a:p>
            <a:pPr lvl="0" rtl="0">
              <a:lnSpc>
                <a:spcPct val="115000"/>
              </a:lnSpc>
              <a:spcBef>
                <a:spcPts val="0"/>
              </a:spcBef>
              <a:buNone/>
            </a:pPr>
            <a:r>
              <a:rPr lang="en-US" sz="1000">
                <a:solidFill>
                  <a:schemeClr val="dk1"/>
                </a:solidFill>
              </a:rPr>
              <a:t/>
            </a:r>
            <a:br>
              <a:rPr lang="en-US" sz="1000">
                <a:solidFill>
                  <a:schemeClr val="dk1"/>
                </a:solidFill>
              </a:rPr>
            </a:br>
            <a:endParaRPr lang="en-US" sz="1000">
              <a:solidFill>
                <a:schemeClr val="dk1"/>
              </a:solidFill>
            </a:endParaRPr>
          </a:p>
        </p:txBody>
      </p:sp>
      <p:pic>
        <p:nvPicPr>
          <p:cNvPr id="333" name="Shape 333"/>
          <p:cNvPicPr preferRelativeResize="0"/>
          <p:nvPr/>
        </p:nvPicPr>
        <p:blipFill>
          <a:blip r:embed="rId4">
            <a:alphaModFix/>
          </a:blip>
          <a:stretch>
            <a:fillRect/>
          </a:stretch>
        </p:blipFill>
        <p:spPr>
          <a:xfrm>
            <a:off x="5346824" y="4154750"/>
            <a:ext cx="3492974" cy="2466924"/>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4692900" y="1295400"/>
            <a:ext cx="4358100" cy="4967700"/>
          </a:xfrm>
          <a:prstGeom prst="rect">
            <a:avLst/>
          </a:prstGeom>
        </p:spPr>
        <p:txBody>
          <a:bodyPr lIns="91425" tIns="91425" rIns="91425" bIns="91425" anchor="t" anchorCtr="0">
            <a:noAutofit/>
          </a:bodyPr>
          <a:lstStyle/>
          <a:p>
            <a:pPr marL="457200" lvl="0" indent="-381000" rtl="0">
              <a:lnSpc>
                <a:spcPct val="120000"/>
              </a:lnSpc>
              <a:spcBef>
                <a:spcPts val="600"/>
              </a:spcBef>
              <a:buSzPct val="100000"/>
              <a:buFont typeface="Arial"/>
              <a:buChar char="●"/>
            </a:pPr>
            <a:r>
              <a:rPr lang="en-US" sz="2400"/>
              <a:t>23 campuses</a:t>
            </a:r>
          </a:p>
          <a:p>
            <a:pPr marL="457200" lvl="0" indent="-381000" rtl="0">
              <a:lnSpc>
                <a:spcPct val="120000"/>
              </a:lnSpc>
              <a:spcBef>
                <a:spcPts val="0"/>
              </a:spcBef>
              <a:buSzPct val="100000"/>
              <a:buFont typeface="Arial"/>
              <a:buChar char="●"/>
            </a:pPr>
            <a:r>
              <a:rPr lang="en-US" sz="2400"/>
              <a:t>447,000 students</a:t>
            </a:r>
          </a:p>
          <a:p>
            <a:pPr marL="457200" lvl="0" indent="-381000" rtl="0">
              <a:lnSpc>
                <a:spcPct val="120000"/>
              </a:lnSpc>
              <a:spcBef>
                <a:spcPts val="0"/>
              </a:spcBef>
              <a:buSzPct val="100000"/>
              <a:buFont typeface="Arial"/>
              <a:buChar char="●"/>
            </a:pPr>
            <a:r>
              <a:rPr lang="en-US" sz="2400"/>
              <a:t>45,000 faculty &amp; staff</a:t>
            </a:r>
          </a:p>
          <a:p>
            <a:pPr marL="457200" lvl="0" indent="-381000" rtl="0">
              <a:lnSpc>
                <a:spcPct val="120000"/>
              </a:lnSpc>
              <a:spcBef>
                <a:spcPts val="0"/>
              </a:spcBef>
              <a:buSzPct val="100000"/>
              <a:buFont typeface="Arial"/>
              <a:buChar char="●"/>
            </a:pPr>
            <a:r>
              <a:rPr lang="en-US" sz="2400"/>
              <a:t>Largest university system</a:t>
            </a:r>
            <a:br>
              <a:rPr lang="en-US" sz="2400"/>
            </a:br>
            <a:r>
              <a:rPr lang="en-US" sz="2400"/>
              <a:t> in the world</a:t>
            </a:r>
          </a:p>
          <a:p>
            <a:pPr marL="457200" lvl="0" indent="-381000" rtl="0">
              <a:lnSpc>
                <a:spcPct val="120000"/>
              </a:lnSpc>
              <a:spcBef>
                <a:spcPts val="0"/>
              </a:spcBef>
              <a:buSzPct val="100000"/>
              <a:buFont typeface="Arial"/>
              <a:buChar char="●"/>
            </a:pPr>
            <a:r>
              <a:rPr lang="en-US" sz="2400"/>
              <a:t>Most diverse university system in the U.S.</a:t>
            </a:r>
          </a:p>
          <a:p>
            <a:pPr marL="457200" lvl="0" indent="-381000" rtl="0">
              <a:lnSpc>
                <a:spcPct val="120000"/>
              </a:lnSpc>
              <a:spcBef>
                <a:spcPts val="0"/>
              </a:spcBef>
              <a:buSzPct val="100000"/>
              <a:buFont typeface="Arial"/>
              <a:buChar char="●"/>
            </a:pPr>
            <a:r>
              <a:rPr lang="en-US" sz="2400"/>
              <a:t>One of the most affordable universities in the U.S.</a:t>
            </a:r>
          </a:p>
        </p:txBody>
      </p:sp>
      <p:pic>
        <p:nvPicPr>
          <p:cNvPr id="58" name="Shape 58"/>
          <p:cNvPicPr preferRelativeResize="0"/>
          <p:nvPr/>
        </p:nvPicPr>
        <p:blipFill>
          <a:blip r:embed="rId3">
            <a:alphaModFix/>
          </a:blip>
          <a:stretch>
            <a:fillRect/>
          </a:stretch>
        </p:blipFill>
        <p:spPr>
          <a:xfrm>
            <a:off x="76200" y="1349625"/>
            <a:ext cx="4974099" cy="5355975"/>
          </a:xfrm>
          <a:prstGeom prst="rect">
            <a:avLst/>
          </a:prstGeom>
          <a:noFill/>
          <a:ln>
            <a:noFill/>
          </a:ln>
        </p:spPr>
      </p:pic>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924762"/>
            <a:ext cx="8229600" cy="1143000"/>
          </a:xfrm>
          <a:prstGeom prst="rect">
            <a:avLst/>
          </a:prstGeom>
        </p:spPr>
        <p:txBody>
          <a:bodyPr lIns="91425" tIns="91425" rIns="91425" bIns="91425" anchor="b" anchorCtr="0">
            <a:noAutofit/>
          </a:bodyPr>
          <a:lstStyle/>
          <a:p>
            <a:pPr>
              <a:spcBef>
                <a:spcPts val="0"/>
              </a:spcBef>
              <a:buNone/>
            </a:pPr>
            <a:r>
              <a:rPr lang="en-US">
                <a:solidFill>
                  <a:srgbClr val="F1C232"/>
                </a:solidFill>
              </a:rPr>
              <a:t>Background on the campus...</a:t>
            </a:r>
          </a:p>
        </p:txBody>
      </p:sp>
      <p:sp>
        <p:nvSpPr>
          <p:cNvPr id="339" name="Shape 339"/>
          <p:cNvSpPr txBox="1">
            <a:spLocks noGrp="1"/>
          </p:cNvSpPr>
          <p:nvPr>
            <p:ph type="body" idx="1"/>
          </p:nvPr>
        </p:nvSpPr>
        <p:spPr>
          <a:xfrm>
            <a:off x="457200" y="2067750"/>
            <a:ext cx="8229600" cy="4415699"/>
          </a:xfrm>
          <a:prstGeom prst="rect">
            <a:avLst/>
          </a:prstGeom>
        </p:spPr>
        <p:txBody>
          <a:bodyPr lIns="91425" tIns="91425" rIns="91425" bIns="91425" anchor="t" anchorCtr="0">
            <a:noAutofit/>
          </a:bodyPr>
          <a:lstStyle/>
          <a:p>
            <a:pPr marL="457200" lvl="0" indent="-228600" rtl="0">
              <a:lnSpc>
                <a:spcPct val="115000"/>
              </a:lnSpc>
              <a:spcBef>
                <a:spcPts val="0"/>
              </a:spcBef>
              <a:buChar char="●"/>
            </a:pPr>
            <a:r>
              <a:rPr lang="en-US" b="1"/>
              <a:t>~ 27,000 students</a:t>
            </a:r>
          </a:p>
          <a:p>
            <a:pPr marL="457200" lvl="0" indent="-228600" rtl="0">
              <a:lnSpc>
                <a:spcPct val="115000"/>
              </a:lnSpc>
              <a:spcBef>
                <a:spcPts val="0"/>
              </a:spcBef>
              <a:buChar char="●"/>
            </a:pPr>
            <a:r>
              <a:rPr lang="en-US" b="1"/>
              <a:t>~ 500</a:t>
            </a:r>
          </a:p>
          <a:p>
            <a:pPr marL="457200" lvl="0" indent="-228600" rtl="0">
              <a:lnSpc>
                <a:spcPct val="115000"/>
              </a:lnSpc>
              <a:spcBef>
                <a:spcPts val="0"/>
              </a:spcBef>
              <a:buChar char="●"/>
            </a:pPr>
            <a:r>
              <a:rPr lang="en-US" b="1"/>
              <a:t>6 miles east of Downtown Los Angeles</a:t>
            </a:r>
          </a:p>
          <a:p>
            <a:pPr marL="457200" lvl="0" indent="-228600" rtl="0">
              <a:lnSpc>
                <a:spcPct val="115000"/>
              </a:lnSpc>
              <a:spcBef>
                <a:spcPts val="0"/>
              </a:spcBef>
              <a:buChar char="●"/>
            </a:pPr>
            <a:r>
              <a:rPr lang="en-US" b="1"/>
              <a:t>Moving from Quarters to Semesters in Fall 2016</a:t>
            </a:r>
          </a:p>
          <a:p>
            <a:pPr marL="457200" lvl="0" indent="-228600" rtl="0">
              <a:lnSpc>
                <a:spcPct val="115000"/>
              </a:lnSpc>
              <a:spcBef>
                <a:spcPts val="0"/>
              </a:spcBef>
              <a:buChar char="●"/>
            </a:pPr>
            <a:r>
              <a:rPr lang="en-US" b="1" u="sng"/>
              <a:t>Very few </a:t>
            </a:r>
            <a:r>
              <a:rPr lang="en-US" b="1"/>
              <a:t>online/hybrid courses when QA program began in 2013</a:t>
            </a:r>
          </a:p>
          <a:p>
            <a:pPr>
              <a:spcBef>
                <a:spcPts val="0"/>
              </a:spcBef>
              <a:buNone/>
            </a:pPr>
            <a:endParaRPr/>
          </a:p>
        </p:txBody>
      </p:sp>
      <p:pic>
        <p:nvPicPr>
          <p:cNvPr id="340" name="Shape 340"/>
          <p:cNvPicPr preferRelativeResize="0"/>
          <p:nvPr/>
        </p:nvPicPr>
        <p:blipFill>
          <a:blip r:embed="rId3">
            <a:alphaModFix/>
          </a:blip>
          <a:stretch>
            <a:fillRect/>
          </a:stretch>
        </p:blipFill>
        <p:spPr>
          <a:xfrm>
            <a:off x="7566925" y="288075"/>
            <a:ext cx="1514200" cy="1279449"/>
          </a:xfrm>
          <a:prstGeom prst="rect">
            <a:avLst/>
          </a:prstGeom>
          <a:noFill/>
          <a:ln>
            <a:noFill/>
          </a:ln>
        </p:spPr>
      </p:pic>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714099"/>
            <a:ext cx="8229600" cy="1239599"/>
          </a:xfrm>
          <a:prstGeom prst="rect">
            <a:avLst/>
          </a:prstGeom>
        </p:spPr>
        <p:txBody>
          <a:bodyPr lIns="91425" tIns="91425" rIns="91425" bIns="91425" anchor="b" anchorCtr="0">
            <a:noAutofit/>
          </a:bodyPr>
          <a:lstStyle/>
          <a:p>
            <a:pPr lvl="0" rtl="0">
              <a:spcBef>
                <a:spcPts val="0"/>
              </a:spcBef>
              <a:buNone/>
            </a:pPr>
            <a:r>
              <a:rPr lang="en-US">
                <a:solidFill>
                  <a:srgbClr val="F1C232"/>
                </a:solidFill>
              </a:rPr>
              <a:t>Initial Goals of QA Programming...</a:t>
            </a:r>
          </a:p>
        </p:txBody>
      </p:sp>
      <p:sp>
        <p:nvSpPr>
          <p:cNvPr id="346" name="Shape 346"/>
          <p:cNvSpPr txBox="1">
            <a:spLocks noGrp="1"/>
          </p:cNvSpPr>
          <p:nvPr>
            <p:ph type="body" idx="1"/>
          </p:nvPr>
        </p:nvSpPr>
        <p:spPr>
          <a:xfrm>
            <a:off x="457200" y="1899750"/>
            <a:ext cx="8229600" cy="4583699"/>
          </a:xfrm>
          <a:prstGeom prst="rect">
            <a:avLst/>
          </a:prstGeom>
        </p:spPr>
        <p:txBody>
          <a:bodyPr lIns="91425" tIns="91425" rIns="91425" bIns="91425" anchor="t" anchorCtr="0">
            <a:noAutofit/>
          </a:bodyPr>
          <a:lstStyle/>
          <a:p>
            <a:pPr marL="457200" lvl="0" indent="-228600" rtl="0">
              <a:lnSpc>
                <a:spcPct val="115000"/>
              </a:lnSpc>
              <a:spcBef>
                <a:spcPts val="0"/>
              </a:spcBef>
              <a:buChar char="●"/>
            </a:pPr>
            <a:r>
              <a:rPr lang="en-US"/>
              <a:t>Increase awareness of QM rubric and online best practices – </a:t>
            </a:r>
            <a:r>
              <a:rPr lang="en-US">
                <a:solidFill>
                  <a:srgbClr val="FF0000"/>
                </a:solidFill>
              </a:rPr>
              <a:t>to a variety of audiences</a:t>
            </a:r>
          </a:p>
          <a:p>
            <a:pPr marL="457200" lvl="0" indent="-228600" rtl="0">
              <a:lnSpc>
                <a:spcPct val="115000"/>
              </a:lnSpc>
              <a:spcBef>
                <a:spcPts val="0"/>
              </a:spcBef>
              <a:buChar char="●"/>
            </a:pPr>
            <a:r>
              <a:rPr lang="en-US"/>
              <a:t>Provide training to redesign to flipped, hybrid, online formats</a:t>
            </a:r>
          </a:p>
          <a:p>
            <a:pPr marL="457200" lvl="0" indent="-228600" rtl="0">
              <a:lnSpc>
                <a:spcPct val="115000"/>
              </a:lnSpc>
              <a:spcBef>
                <a:spcPts val="0"/>
              </a:spcBef>
              <a:buChar char="●"/>
            </a:pPr>
            <a:r>
              <a:rPr lang="en-US"/>
              <a:t>Infuse best practices into our “technology” workshops</a:t>
            </a:r>
          </a:p>
          <a:p>
            <a:pPr marL="457200" lvl="0" indent="-228600" rtl="0">
              <a:lnSpc>
                <a:spcPct val="115000"/>
              </a:lnSpc>
              <a:spcBef>
                <a:spcPts val="0"/>
              </a:spcBef>
              <a:buChar char="●"/>
            </a:pPr>
            <a:r>
              <a:rPr lang="en-US"/>
              <a:t>Offer QM workshop stipends to faculty</a:t>
            </a:r>
          </a:p>
          <a:p>
            <a:pPr marL="457200" lvl="0" indent="-228600" rtl="0">
              <a:lnSpc>
                <a:spcPct val="115000"/>
              </a:lnSpc>
              <a:spcBef>
                <a:spcPts val="0"/>
              </a:spcBef>
              <a:buChar char="●"/>
            </a:pPr>
            <a:r>
              <a:rPr lang="en-US"/>
              <a:t>Create resources and templates to help faculty save time </a:t>
            </a:r>
          </a:p>
          <a:p>
            <a:pPr lvl="0" rtl="0">
              <a:spcBef>
                <a:spcPts val="0"/>
              </a:spcBef>
              <a:buNone/>
            </a:pPr>
            <a:endParaRPr/>
          </a:p>
        </p:txBody>
      </p:sp>
      <p:pic>
        <p:nvPicPr>
          <p:cNvPr id="347" name="Shape 347"/>
          <p:cNvPicPr preferRelativeResize="0"/>
          <p:nvPr/>
        </p:nvPicPr>
        <p:blipFill>
          <a:blip r:embed="rId3">
            <a:alphaModFix/>
          </a:blip>
          <a:stretch>
            <a:fillRect/>
          </a:stretch>
        </p:blipFill>
        <p:spPr>
          <a:xfrm>
            <a:off x="6170675" y="242525"/>
            <a:ext cx="1103700" cy="1125775"/>
          </a:xfrm>
          <a:prstGeom prst="rect">
            <a:avLst/>
          </a:prstGeom>
          <a:noFill/>
          <a:ln>
            <a:noFill/>
          </a:ln>
        </p:spPr>
      </p:pic>
      <p:pic>
        <p:nvPicPr>
          <p:cNvPr id="348" name="Shape 348"/>
          <p:cNvPicPr preferRelativeResize="0"/>
          <p:nvPr/>
        </p:nvPicPr>
        <p:blipFill>
          <a:blip r:embed="rId4">
            <a:alphaModFix/>
          </a:blip>
          <a:stretch>
            <a:fillRect/>
          </a:stretch>
        </p:blipFill>
        <p:spPr>
          <a:xfrm>
            <a:off x="7566925" y="242525"/>
            <a:ext cx="1514200" cy="1279449"/>
          </a:xfrm>
          <a:prstGeom prst="rect">
            <a:avLst/>
          </a:prstGeom>
          <a:noFill/>
          <a:ln>
            <a:noFill/>
          </a:ln>
        </p:spPr>
      </p:pic>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Shape 385"/>
          <p:cNvPicPr preferRelativeResize="0"/>
          <p:nvPr/>
        </p:nvPicPr>
        <p:blipFill rotWithShape="1">
          <a:blip r:embed="rId3">
            <a:alphaModFix/>
          </a:blip>
          <a:srcRect/>
          <a:stretch/>
        </p:blipFill>
        <p:spPr>
          <a:xfrm>
            <a:off x="7442603" y="81409"/>
            <a:ext cx="1636799" cy="1371599"/>
          </a:xfrm>
          <a:prstGeom prst="rect">
            <a:avLst/>
          </a:prstGeom>
          <a:noFill/>
          <a:ln>
            <a:noFill/>
          </a:ln>
        </p:spPr>
      </p:pic>
      <p:sp>
        <p:nvSpPr>
          <p:cNvPr id="386" name="Shape 386"/>
          <p:cNvSpPr txBox="1"/>
          <p:nvPr/>
        </p:nvSpPr>
        <p:spPr>
          <a:xfrm>
            <a:off x="457200" y="1200725"/>
            <a:ext cx="8229600" cy="867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000"/>
              </a:buClr>
              <a:buSzPct val="25000"/>
              <a:buFont typeface="Arial"/>
              <a:buNone/>
            </a:pPr>
            <a:r>
              <a:rPr lang="en-US" sz="3600" b="1" i="0" u="none" strike="noStrike" cap="none" baseline="0">
                <a:solidFill>
                  <a:srgbClr val="FFC000"/>
                </a:solidFill>
                <a:latin typeface="Arial"/>
                <a:ea typeface="Arial"/>
                <a:cs typeface="Arial"/>
                <a:sym typeface="Arial"/>
              </a:rPr>
              <a:t>Capitalize on what is happening</a:t>
            </a:r>
          </a:p>
        </p:txBody>
      </p:sp>
      <p:sp>
        <p:nvSpPr>
          <p:cNvPr id="387" name="Shape 387"/>
          <p:cNvSpPr txBox="1"/>
          <p:nvPr/>
        </p:nvSpPr>
        <p:spPr>
          <a:xfrm>
            <a:off x="397163" y="2067760"/>
            <a:ext cx="8229600" cy="450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pic>
        <p:nvPicPr>
          <p:cNvPr id="388" name="Shape 388"/>
          <p:cNvPicPr preferRelativeResize="0"/>
          <p:nvPr/>
        </p:nvPicPr>
        <p:blipFill rotWithShape="1">
          <a:blip r:embed="rId4">
            <a:alphaModFix/>
          </a:blip>
          <a:srcRect/>
          <a:stretch/>
        </p:blipFill>
        <p:spPr>
          <a:xfrm>
            <a:off x="457200" y="1914610"/>
            <a:ext cx="5762099" cy="4180499"/>
          </a:xfrm>
          <a:prstGeom prst="rect">
            <a:avLst/>
          </a:prstGeom>
          <a:noFill/>
          <a:ln w="9525" cap="flat" cmpd="sng">
            <a:solidFill>
              <a:schemeClr val="lt2"/>
            </a:solidFill>
            <a:prstDash val="solid"/>
            <a:round/>
            <a:headEnd type="none" w="med" len="med"/>
            <a:tailEnd type="none" w="med" len="med"/>
          </a:ln>
        </p:spPr>
      </p:pic>
      <p:sp>
        <p:nvSpPr>
          <p:cNvPr id="389" name="Shape 389"/>
          <p:cNvSpPr/>
          <p:nvPr/>
        </p:nvSpPr>
        <p:spPr>
          <a:xfrm>
            <a:off x="155575" y="-1470025"/>
            <a:ext cx="10496699" cy="3076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pic>
        <p:nvPicPr>
          <p:cNvPr id="390" name="Shape 390"/>
          <p:cNvPicPr preferRelativeResize="0"/>
          <p:nvPr/>
        </p:nvPicPr>
        <p:blipFill rotWithShape="1">
          <a:blip r:embed="rId5">
            <a:alphaModFix/>
          </a:blip>
          <a:srcRect/>
          <a:stretch/>
        </p:blipFill>
        <p:spPr>
          <a:xfrm rot="-1788570">
            <a:off x="5231810" y="4422098"/>
            <a:ext cx="3629320" cy="1155123"/>
          </a:xfrm>
          <a:prstGeom prst="rect">
            <a:avLst/>
          </a:prstGeom>
          <a:noFill/>
          <a:ln>
            <a:noFill/>
          </a:ln>
        </p:spPr>
      </p:pic>
      <p:pic>
        <p:nvPicPr>
          <p:cNvPr id="391" name="Shape 391"/>
          <p:cNvPicPr preferRelativeResize="0"/>
          <p:nvPr/>
        </p:nvPicPr>
        <p:blipFill rotWithShape="1">
          <a:blip r:embed="rId6">
            <a:alphaModFix/>
          </a:blip>
          <a:srcRect/>
          <a:stretch/>
        </p:blipFill>
        <p:spPr>
          <a:xfrm>
            <a:off x="4374105" y="2533925"/>
            <a:ext cx="3657600" cy="932700"/>
          </a:xfrm>
          <a:prstGeom prst="rect">
            <a:avLst/>
          </a:prstGeom>
          <a:noFill/>
          <a:ln>
            <a:noFill/>
          </a:ln>
        </p:spPr>
      </p:pic>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457200" y="924762"/>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i="0" u="none" strike="noStrike" cap="none" baseline="0">
                <a:solidFill>
                  <a:srgbClr val="FFC000"/>
                </a:solidFill>
                <a:latin typeface="Arial"/>
                <a:ea typeface="Arial"/>
                <a:cs typeface="Arial"/>
                <a:sym typeface="Arial"/>
              </a:rPr>
              <a:t>Get administrator buy-in</a:t>
            </a:r>
          </a:p>
        </p:txBody>
      </p:sp>
      <p:pic>
        <p:nvPicPr>
          <p:cNvPr id="397" name="Shape 397"/>
          <p:cNvPicPr preferRelativeResize="0"/>
          <p:nvPr/>
        </p:nvPicPr>
        <p:blipFill rotWithShape="1">
          <a:blip r:embed="rId3">
            <a:alphaModFix/>
          </a:blip>
          <a:srcRect/>
          <a:stretch/>
        </p:blipFill>
        <p:spPr>
          <a:xfrm>
            <a:off x="7442603" y="81409"/>
            <a:ext cx="1636799" cy="1371599"/>
          </a:xfrm>
          <a:prstGeom prst="rect">
            <a:avLst/>
          </a:prstGeom>
          <a:noFill/>
          <a:ln>
            <a:noFill/>
          </a:ln>
        </p:spPr>
      </p:pic>
      <p:pic>
        <p:nvPicPr>
          <p:cNvPr id="398" name="Shape 398"/>
          <p:cNvPicPr preferRelativeResize="0"/>
          <p:nvPr/>
        </p:nvPicPr>
        <p:blipFill>
          <a:blip r:embed="rId4">
            <a:alphaModFix/>
          </a:blip>
          <a:stretch>
            <a:fillRect/>
          </a:stretch>
        </p:blipFill>
        <p:spPr>
          <a:xfrm rot="-5400000">
            <a:off x="-310512" y="2595787"/>
            <a:ext cx="4224374" cy="3168299"/>
          </a:xfrm>
          <a:prstGeom prst="rect">
            <a:avLst/>
          </a:prstGeom>
          <a:noFill/>
          <a:ln>
            <a:noFill/>
          </a:ln>
        </p:spPr>
      </p:pic>
      <p:pic>
        <p:nvPicPr>
          <p:cNvPr id="399" name="Shape 399"/>
          <p:cNvPicPr preferRelativeResize="0"/>
          <p:nvPr/>
        </p:nvPicPr>
        <p:blipFill rotWithShape="1">
          <a:blip r:embed="rId5">
            <a:alphaModFix/>
          </a:blip>
          <a:srcRect/>
          <a:stretch/>
        </p:blipFill>
        <p:spPr>
          <a:xfrm>
            <a:off x="3385825" y="2128041"/>
            <a:ext cx="5758199" cy="3777299"/>
          </a:xfrm>
          <a:prstGeom prst="rect">
            <a:avLst/>
          </a:prstGeom>
          <a:noFill/>
          <a:ln>
            <a:noFill/>
          </a:ln>
        </p:spPr>
      </p:pic>
      <p:pic>
        <p:nvPicPr>
          <p:cNvPr id="400" name="Shape 400"/>
          <p:cNvPicPr preferRelativeResize="0"/>
          <p:nvPr/>
        </p:nvPicPr>
        <p:blipFill rotWithShape="1">
          <a:blip r:embed="rId6">
            <a:alphaModFix/>
          </a:blip>
          <a:srcRect/>
          <a:stretch/>
        </p:blipFill>
        <p:spPr>
          <a:xfrm>
            <a:off x="163625" y="5066025"/>
            <a:ext cx="1996200" cy="1521299"/>
          </a:xfrm>
          <a:prstGeom prst="rect">
            <a:avLst/>
          </a:prstGeom>
          <a:noFill/>
          <a:ln>
            <a:noFill/>
          </a:ln>
        </p:spPr>
      </p:pic>
      <p:pic>
        <p:nvPicPr>
          <p:cNvPr id="401" name="Shape 401"/>
          <p:cNvPicPr preferRelativeResize="0"/>
          <p:nvPr/>
        </p:nvPicPr>
        <p:blipFill>
          <a:blip r:embed="rId7">
            <a:alphaModFix/>
          </a:blip>
          <a:stretch>
            <a:fillRect/>
          </a:stretch>
        </p:blipFill>
        <p:spPr>
          <a:xfrm>
            <a:off x="2055824" y="5066025"/>
            <a:ext cx="1172196" cy="1226100"/>
          </a:xfrm>
          <a:prstGeom prst="rect">
            <a:avLst/>
          </a:prstGeom>
          <a:noFill/>
          <a:ln>
            <a:noFill/>
          </a:ln>
        </p:spPr>
      </p:pic>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p:nvPr/>
        </p:nvSpPr>
        <p:spPr>
          <a:xfrm>
            <a:off x="457200" y="1200725"/>
            <a:ext cx="8229600" cy="867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000"/>
              </a:buClr>
              <a:buSzPct val="25000"/>
              <a:buFont typeface="Arial"/>
              <a:buNone/>
            </a:pPr>
            <a:r>
              <a:rPr lang="en-US" sz="3600" b="1" i="0" u="none" strike="noStrike" cap="none" baseline="0">
                <a:solidFill>
                  <a:srgbClr val="FFC000"/>
                </a:solidFill>
                <a:latin typeface="Arial"/>
                <a:ea typeface="Arial"/>
                <a:cs typeface="Arial"/>
                <a:sym typeface="Arial"/>
              </a:rPr>
              <a:t>Leverage what already exists</a:t>
            </a:r>
          </a:p>
        </p:txBody>
      </p:sp>
      <p:sp>
        <p:nvSpPr>
          <p:cNvPr id="407" name="Shape 407"/>
          <p:cNvSpPr txBox="1"/>
          <p:nvPr/>
        </p:nvSpPr>
        <p:spPr>
          <a:xfrm>
            <a:off x="457200" y="2067761"/>
            <a:ext cx="8229600" cy="450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pic>
        <p:nvPicPr>
          <p:cNvPr id="408" name="Shape 408"/>
          <p:cNvPicPr preferRelativeResize="0"/>
          <p:nvPr/>
        </p:nvPicPr>
        <p:blipFill rotWithShape="1">
          <a:blip r:embed="rId3">
            <a:alphaModFix/>
          </a:blip>
          <a:srcRect/>
          <a:stretch/>
        </p:blipFill>
        <p:spPr>
          <a:xfrm>
            <a:off x="5097516" y="4360117"/>
            <a:ext cx="3185400" cy="2286000"/>
          </a:xfrm>
          <a:prstGeom prst="rect">
            <a:avLst/>
          </a:prstGeom>
          <a:noFill/>
          <a:ln w="9525" cap="flat" cmpd="sng">
            <a:solidFill>
              <a:schemeClr val="lt2"/>
            </a:solidFill>
            <a:prstDash val="solid"/>
            <a:round/>
            <a:headEnd type="none" w="med" len="med"/>
            <a:tailEnd type="none" w="med" len="med"/>
          </a:ln>
        </p:spPr>
      </p:pic>
      <p:pic>
        <p:nvPicPr>
          <p:cNvPr id="409" name="Shape 409"/>
          <p:cNvPicPr preferRelativeResize="0"/>
          <p:nvPr/>
        </p:nvPicPr>
        <p:blipFill rotWithShape="1">
          <a:blip r:embed="rId4">
            <a:alphaModFix/>
          </a:blip>
          <a:srcRect/>
          <a:stretch/>
        </p:blipFill>
        <p:spPr>
          <a:xfrm>
            <a:off x="5106521" y="1911325"/>
            <a:ext cx="3167399" cy="2286000"/>
          </a:xfrm>
          <a:prstGeom prst="rect">
            <a:avLst/>
          </a:prstGeom>
          <a:noFill/>
          <a:ln w="9525" cap="flat" cmpd="sng">
            <a:solidFill>
              <a:schemeClr val="lt2"/>
            </a:solidFill>
            <a:prstDash val="solid"/>
            <a:round/>
            <a:headEnd type="none" w="med" len="med"/>
            <a:tailEnd type="none" w="med" len="med"/>
          </a:ln>
        </p:spPr>
      </p:pic>
      <p:pic>
        <p:nvPicPr>
          <p:cNvPr id="410" name="Shape 410"/>
          <p:cNvPicPr preferRelativeResize="0"/>
          <p:nvPr/>
        </p:nvPicPr>
        <p:blipFill rotWithShape="1">
          <a:blip r:embed="rId5">
            <a:alphaModFix/>
          </a:blip>
          <a:srcRect/>
          <a:stretch/>
        </p:blipFill>
        <p:spPr>
          <a:xfrm>
            <a:off x="457200" y="4438335"/>
            <a:ext cx="3384600" cy="2286000"/>
          </a:xfrm>
          <a:prstGeom prst="rect">
            <a:avLst/>
          </a:prstGeom>
          <a:noFill/>
          <a:ln w="9525" cap="flat" cmpd="sng">
            <a:solidFill>
              <a:schemeClr val="lt2"/>
            </a:solidFill>
            <a:prstDash val="solid"/>
            <a:round/>
            <a:headEnd type="none" w="med" len="med"/>
            <a:tailEnd type="none" w="med" len="med"/>
          </a:ln>
        </p:spPr>
      </p:pic>
      <p:pic>
        <p:nvPicPr>
          <p:cNvPr id="411" name="Shape 411"/>
          <p:cNvPicPr preferRelativeResize="0"/>
          <p:nvPr/>
        </p:nvPicPr>
        <p:blipFill rotWithShape="1">
          <a:blip r:embed="rId6">
            <a:alphaModFix/>
          </a:blip>
          <a:srcRect/>
          <a:stretch/>
        </p:blipFill>
        <p:spPr>
          <a:xfrm>
            <a:off x="568416" y="1911325"/>
            <a:ext cx="3360300" cy="2286000"/>
          </a:xfrm>
          <a:prstGeom prst="rect">
            <a:avLst/>
          </a:prstGeom>
          <a:noFill/>
          <a:ln w="9525" cap="flat" cmpd="sng">
            <a:solidFill>
              <a:schemeClr val="lt2"/>
            </a:solidFill>
            <a:prstDash val="solid"/>
            <a:round/>
            <a:headEnd type="none" w="med" len="med"/>
            <a:tailEnd type="none" w="med" len="med"/>
          </a:ln>
        </p:spPr>
      </p:pic>
      <p:pic>
        <p:nvPicPr>
          <p:cNvPr id="412" name="Shape 412"/>
          <p:cNvPicPr preferRelativeResize="0"/>
          <p:nvPr/>
        </p:nvPicPr>
        <p:blipFill rotWithShape="1">
          <a:blip r:embed="rId7">
            <a:alphaModFix/>
          </a:blip>
          <a:srcRect/>
          <a:stretch/>
        </p:blipFill>
        <p:spPr>
          <a:xfrm>
            <a:off x="7442603" y="81409"/>
            <a:ext cx="1636799" cy="1371599"/>
          </a:xfrm>
          <a:prstGeom prst="rect">
            <a:avLst/>
          </a:prstGeom>
          <a:noFill/>
          <a:ln>
            <a:noFill/>
          </a:ln>
        </p:spPr>
      </p:pic>
      <p:pic>
        <p:nvPicPr>
          <p:cNvPr id="413" name="Shape 413"/>
          <p:cNvPicPr preferRelativeResize="0"/>
          <p:nvPr/>
        </p:nvPicPr>
        <p:blipFill rotWithShape="1">
          <a:blip r:embed="rId8">
            <a:alphaModFix/>
          </a:blip>
          <a:srcRect/>
          <a:stretch/>
        </p:blipFill>
        <p:spPr>
          <a:xfrm>
            <a:off x="3336525" y="3767660"/>
            <a:ext cx="2362200" cy="1800299"/>
          </a:xfrm>
          <a:prstGeom prst="rect">
            <a:avLst/>
          </a:prstGeom>
          <a:noFill/>
          <a:ln>
            <a:noFill/>
          </a:ln>
        </p:spPr>
      </p:pic>
      <p:pic>
        <p:nvPicPr>
          <p:cNvPr id="414" name="Shape 414"/>
          <p:cNvPicPr preferRelativeResize="0"/>
          <p:nvPr/>
        </p:nvPicPr>
        <p:blipFill>
          <a:blip r:embed="rId9">
            <a:alphaModFix/>
          </a:blip>
          <a:stretch>
            <a:fillRect/>
          </a:stretch>
        </p:blipFill>
        <p:spPr>
          <a:xfrm>
            <a:off x="4108037" y="5175550"/>
            <a:ext cx="1000125" cy="1000125"/>
          </a:xfrm>
          <a:prstGeom prst="rect">
            <a:avLst/>
          </a:prstGeom>
          <a:noFill/>
          <a:ln>
            <a:noFill/>
          </a:ln>
        </p:spPr>
      </p:pic>
      <p:pic>
        <p:nvPicPr>
          <p:cNvPr id="415" name="Shape 415"/>
          <p:cNvPicPr preferRelativeResize="0"/>
          <p:nvPr/>
        </p:nvPicPr>
        <p:blipFill>
          <a:blip r:embed="rId10">
            <a:alphaModFix/>
          </a:blip>
          <a:stretch>
            <a:fillRect/>
          </a:stretch>
        </p:blipFill>
        <p:spPr>
          <a:xfrm>
            <a:off x="4108037" y="2995612"/>
            <a:ext cx="819150" cy="866775"/>
          </a:xfrm>
          <a:prstGeom prst="rect">
            <a:avLst/>
          </a:prstGeom>
          <a:noFill/>
          <a:ln>
            <a:noFill/>
          </a:ln>
        </p:spPr>
      </p:pic>
      <p:pic>
        <p:nvPicPr>
          <p:cNvPr id="416" name="Shape 416"/>
          <p:cNvPicPr preferRelativeResize="0"/>
          <p:nvPr/>
        </p:nvPicPr>
        <p:blipFill>
          <a:blip r:embed="rId11">
            <a:alphaModFix/>
          </a:blip>
          <a:stretch>
            <a:fillRect/>
          </a:stretch>
        </p:blipFill>
        <p:spPr>
          <a:xfrm>
            <a:off x="2827650" y="3767637"/>
            <a:ext cx="819150" cy="866775"/>
          </a:xfrm>
          <a:prstGeom prst="rect">
            <a:avLst/>
          </a:prstGeom>
          <a:noFill/>
          <a:ln>
            <a:noFill/>
          </a:ln>
        </p:spPr>
      </p:pic>
      <p:pic>
        <p:nvPicPr>
          <p:cNvPr id="417" name="Shape 417"/>
          <p:cNvPicPr preferRelativeResize="0"/>
          <p:nvPr/>
        </p:nvPicPr>
        <p:blipFill>
          <a:blip r:embed="rId12">
            <a:alphaModFix/>
          </a:blip>
          <a:stretch>
            <a:fillRect/>
          </a:stretch>
        </p:blipFill>
        <p:spPr>
          <a:xfrm>
            <a:off x="5388437" y="3767637"/>
            <a:ext cx="828675" cy="866775"/>
          </a:xfrm>
          <a:prstGeom prst="rect">
            <a:avLst/>
          </a:prstGeom>
          <a:noFill/>
          <a:ln>
            <a:noFill/>
          </a:ln>
        </p:spPr>
      </p:pic>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p:nvPr/>
        </p:nvSpPr>
        <p:spPr>
          <a:xfrm>
            <a:off x="2748200" y="4088975"/>
            <a:ext cx="3439499" cy="90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Placeholder for LA slides</a:t>
            </a:r>
          </a:p>
        </p:txBody>
      </p:sp>
      <p:sp>
        <p:nvSpPr>
          <p:cNvPr id="423" name="Shape 423"/>
          <p:cNvSpPr txBox="1">
            <a:spLocks noGrp="1"/>
          </p:cNvSpPr>
          <p:nvPr>
            <p:ph type="title"/>
          </p:nvPr>
        </p:nvSpPr>
        <p:spPr>
          <a:xfrm>
            <a:off x="457200" y="924762"/>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i="0" u="none" strike="noStrike" cap="none" baseline="0">
                <a:solidFill>
                  <a:srgbClr val="FFC000"/>
                </a:solidFill>
                <a:latin typeface="Arial"/>
                <a:ea typeface="Arial"/>
                <a:cs typeface="Arial"/>
                <a:sym typeface="Arial"/>
              </a:rPr>
              <a:t>Be sneaky</a:t>
            </a:r>
          </a:p>
        </p:txBody>
      </p:sp>
      <p:sp>
        <p:nvSpPr>
          <p:cNvPr id="424" name="Shape 424"/>
          <p:cNvSpPr txBox="1">
            <a:spLocks noGrp="1"/>
          </p:cNvSpPr>
          <p:nvPr>
            <p:ph type="body" idx="1"/>
          </p:nvPr>
        </p:nvSpPr>
        <p:spPr>
          <a:xfrm>
            <a:off x="457200" y="2067761"/>
            <a:ext cx="8229600" cy="4500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endParaRPr sz="3000" b="0" i="0" u="none" strike="noStrike" cap="none" baseline="0">
              <a:solidFill>
                <a:schemeClr val="dk1"/>
              </a:solidFill>
              <a:latin typeface="Arial"/>
              <a:ea typeface="Arial"/>
              <a:cs typeface="Arial"/>
              <a:sym typeface="Arial"/>
            </a:endParaRPr>
          </a:p>
        </p:txBody>
      </p:sp>
      <p:pic>
        <p:nvPicPr>
          <p:cNvPr id="425" name="Shape 425"/>
          <p:cNvPicPr preferRelativeResize="0"/>
          <p:nvPr/>
        </p:nvPicPr>
        <p:blipFill rotWithShape="1">
          <a:blip r:embed="rId3">
            <a:alphaModFix/>
          </a:blip>
          <a:srcRect/>
          <a:stretch/>
        </p:blipFill>
        <p:spPr>
          <a:xfrm>
            <a:off x="7442603" y="81409"/>
            <a:ext cx="1636799" cy="1371599"/>
          </a:xfrm>
          <a:prstGeom prst="rect">
            <a:avLst/>
          </a:prstGeom>
          <a:noFill/>
          <a:ln>
            <a:noFill/>
          </a:ln>
        </p:spPr>
      </p:pic>
      <p:pic>
        <p:nvPicPr>
          <p:cNvPr id="426" name="Shape 426"/>
          <p:cNvPicPr preferRelativeResize="0"/>
          <p:nvPr/>
        </p:nvPicPr>
        <p:blipFill rotWithShape="1">
          <a:blip r:embed="rId4">
            <a:alphaModFix/>
          </a:blip>
          <a:srcRect/>
          <a:stretch/>
        </p:blipFill>
        <p:spPr>
          <a:xfrm>
            <a:off x="457200" y="2067761"/>
            <a:ext cx="3299700" cy="4308300"/>
          </a:xfrm>
          <a:prstGeom prst="rect">
            <a:avLst/>
          </a:prstGeom>
          <a:noFill/>
          <a:ln w="9525" cap="flat" cmpd="sng">
            <a:solidFill>
              <a:schemeClr val="lt2"/>
            </a:solidFill>
            <a:prstDash val="solid"/>
            <a:round/>
            <a:headEnd type="none" w="med" len="med"/>
            <a:tailEnd type="none" w="med" len="med"/>
          </a:ln>
        </p:spPr>
      </p:pic>
      <p:pic>
        <p:nvPicPr>
          <p:cNvPr id="427" name="Shape 427"/>
          <p:cNvPicPr preferRelativeResize="0"/>
          <p:nvPr/>
        </p:nvPicPr>
        <p:blipFill rotWithShape="1">
          <a:blip r:embed="rId5">
            <a:alphaModFix/>
          </a:blip>
          <a:srcRect/>
          <a:stretch/>
        </p:blipFill>
        <p:spPr>
          <a:xfrm>
            <a:off x="3871151" y="2291756"/>
            <a:ext cx="5134200" cy="4052100"/>
          </a:xfrm>
          <a:prstGeom prst="rect">
            <a:avLst/>
          </a:prstGeom>
          <a:noFill/>
          <a:ln>
            <a:noFill/>
          </a:ln>
        </p:spPr>
      </p:pic>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924762"/>
            <a:ext cx="8229600" cy="1143000"/>
          </a:xfrm>
          <a:prstGeom prst="rect">
            <a:avLst/>
          </a:prstGeom>
        </p:spPr>
        <p:txBody>
          <a:bodyPr lIns="91425" tIns="91425" rIns="91425" bIns="91425" anchor="b" anchorCtr="0">
            <a:noAutofit/>
          </a:bodyPr>
          <a:lstStyle/>
          <a:p>
            <a:pPr>
              <a:spcBef>
                <a:spcPts val="0"/>
              </a:spcBef>
              <a:buNone/>
            </a:pPr>
            <a:r>
              <a:rPr lang="en-US">
                <a:solidFill>
                  <a:srgbClr val="F1C232"/>
                </a:solidFill>
              </a:rPr>
              <a:t>Lessons Learned</a:t>
            </a:r>
          </a:p>
        </p:txBody>
      </p:sp>
      <p:pic>
        <p:nvPicPr>
          <p:cNvPr id="433" name="Shape 433"/>
          <p:cNvPicPr preferRelativeResize="0"/>
          <p:nvPr/>
        </p:nvPicPr>
        <p:blipFill>
          <a:blip r:embed="rId3">
            <a:alphaModFix/>
          </a:blip>
          <a:stretch>
            <a:fillRect/>
          </a:stretch>
        </p:blipFill>
        <p:spPr>
          <a:xfrm>
            <a:off x="978000" y="3112375"/>
            <a:ext cx="2266875" cy="2266875"/>
          </a:xfrm>
          <a:prstGeom prst="rect">
            <a:avLst/>
          </a:prstGeom>
          <a:noFill/>
          <a:ln>
            <a:noFill/>
          </a:ln>
        </p:spPr>
      </p:pic>
      <p:pic>
        <p:nvPicPr>
          <p:cNvPr id="434" name="Shape 434"/>
          <p:cNvPicPr preferRelativeResize="0"/>
          <p:nvPr/>
        </p:nvPicPr>
        <p:blipFill>
          <a:blip r:embed="rId4">
            <a:alphaModFix/>
          </a:blip>
          <a:stretch>
            <a:fillRect/>
          </a:stretch>
        </p:blipFill>
        <p:spPr>
          <a:xfrm>
            <a:off x="3788639" y="2595690"/>
            <a:ext cx="2266875" cy="2869886"/>
          </a:xfrm>
          <a:prstGeom prst="rect">
            <a:avLst/>
          </a:prstGeom>
          <a:noFill/>
          <a:ln>
            <a:noFill/>
          </a:ln>
        </p:spPr>
      </p:pic>
      <p:pic>
        <p:nvPicPr>
          <p:cNvPr id="435" name="Shape 435"/>
          <p:cNvPicPr preferRelativeResize="0"/>
          <p:nvPr/>
        </p:nvPicPr>
        <p:blipFill>
          <a:blip r:embed="rId5">
            <a:alphaModFix/>
          </a:blip>
          <a:stretch>
            <a:fillRect/>
          </a:stretch>
        </p:blipFill>
        <p:spPr>
          <a:xfrm>
            <a:off x="6717900" y="2977650"/>
            <a:ext cx="1968900" cy="3108800"/>
          </a:xfrm>
          <a:prstGeom prst="rect">
            <a:avLst/>
          </a:prstGeom>
          <a:noFill/>
          <a:ln>
            <a:noFill/>
          </a:ln>
        </p:spPr>
      </p:pic>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457200" y="924750"/>
            <a:ext cx="8229600" cy="907799"/>
          </a:xfrm>
          <a:prstGeom prst="rect">
            <a:avLst/>
          </a:prstGeom>
        </p:spPr>
        <p:txBody>
          <a:bodyPr lIns="91425" tIns="91425" rIns="91425" bIns="91425" anchor="b" anchorCtr="0">
            <a:noAutofit/>
          </a:bodyPr>
          <a:lstStyle/>
          <a:p>
            <a:pPr>
              <a:spcBef>
                <a:spcPts val="0"/>
              </a:spcBef>
              <a:buNone/>
            </a:pPr>
            <a:r>
              <a:rPr lang="en-US">
                <a:solidFill>
                  <a:srgbClr val="F1C232"/>
                </a:solidFill>
              </a:rPr>
              <a:t>2015-2016 Next Steps </a:t>
            </a:r>
          </a:p>
        </p:txBody>
      </p:sp>
      <p:sp>
        <p:nvSpPr>
          <p:cNvPr id="441" name="Shape 441"/>
          <p:cNvSpPr txBox="1">
            <a:spLocks noGrp="1"/>
          </p:cNvSpPr>
          <p:nvPr>
            <p:ph type="body" idx="1"/>
          </p:nvPr>
        </p:nvSpPr>
        <p:spPr>
          <a:xfrm>
            <a:off x="457200" y="1697650"/>
            <a:ext cx="8229600" cy="4870199"/>
          </a:xfrm>
          <a:prstGeom prst="rect">
            <a:avLst/>
          </a:prstGeom>
        </p:spPr>
        <p:txBody>
          <a:bodyPr lIns="91425" tIns="91425" rIns="91425" bIns="91425" anchor="t" anchorCtr="0">
            <a:noAutofit/>
          </a:bodyPr>
          <a:lstStyle/>
          <a:p>
            <a:pPr lvl="0" rtl="0">
              <a:lnSpc>
                <a:spcPct val="115000"/>
              </a:lnSpc>
              <a:spcBef>
                <a:spcPts val="0"/>
              </a:spcBef>
              <a:buClr>
                <a:schemeClr val="dk1"/>
              </a:buClr>
              <a:buSzPct val="36666"/>
              <a:buFont typeface="Arial"/>
              <a:buNone/>
            </a:pPr>
            <a:r>
              <a:rPr lang="en-US" u="sng"/>
              <a:t>Hybrid Development Program</a:t>
            </a:r>
          </a:p>
          <a:p>
            <a:pPr lvl="0" rtl="0">
              <a:lnSpc>
                <a:spcPct val="115000"/>
              </a:lnSpc>
              <a:spcBef>
                <a:spcPts val="0"/>
              </a:spcBef>
              <a:buClr>
                <a:schemeClr val="dk1"/>
              </a:buClr>
              <a:buSzPct val="39285"/>
              <a:buFont typeface="Arial"/>
              <a:buNone/>
            </a:pPr>
            <a:r>
              <a:rPr lang="en-US" sz="2800" b="1"/>
              <a:t>Goal</a:t>
            </a:r>
            <a:r>
              <a:rPr lang="en-US" sz="2800"/>
              <a:t>: Assist 75 faculty to redesign from F2F to hybrid by Fall 2016 (Q2S)  - 25 faculty/quarter</a:t>
            </a:r>
          </a:p>
          <a:p>
            <a:pPr marL="457200" lvl="0" indent="-406400" rtl="0">
              <a:lnSpc>
                <a:spcPct val="115000"/>
              </a:lnSpc>
              <a:spcBef>
                <a:spcPts val="0"/>
              </a:spcBef>
              <a:buSzPct val="100000"/>
              <a:buAutoNum type="arabicPeriod"/>
            </a:pPr>
            <a:r>
              <a:rPr lang="en-US" sz="2800"/>
              <a:t>Take QM DYBC</a:t>
            </a:r>
          </a:p>
          <a:p>
            <a:pPr marL="457200" lvl="0" indent="-406400" rtl="0">
              <a:lnSpc>
                <a:spcPct val="115000"/>
              </a:lnSpc>
              <a:spcBef>
                <a:spcPts val="0"/>
              </a:spcBef>
              <a:buSzPct val="100000"/>
              <a:buAutoNum type="arabicPeriod"/>
            </a:pPr>
            <a:r>
              <a:rPr lang="en-US" sz="2800"/>
              <a:t>Attend 2 CETL F2F meetings on alignment (10 hrs total)</a:t>
            </a:r>
          </a:p>
          <a:p>
            <a:pPr marL="457200" lvl="0" indent="-406400" rtl="0">
              <a:lnSpc>
                <a:spcPct val="115000"/>
              </a:lnSpc>
              <a:spcBef>
                <a:spcPts val="0"/>
              </a:spcBef>
              <a:buSzPct val="100000"/>
              <a:buAutoNum type="arabicPeriod"/>
            </a:pPr>
            <a:r>
              <a:rPr lang="en-US" sz="2800"/>
              <a:t>Must attend 5 CETL workshops</a:t>
            </a:r>
          </a:p>
          <a:p>
            <a:pPr marL="457200" lvl="0" indent="-406400" rtl="0">
              <a:lnSpc>
                <a:spcPct val="115000"/>
              </a:lnSpc>
              <a:spcBef>
                <a:spcPts val="0"/>
              </a:spcBef>
              <a:buSzPct val="100000"/>
              <a:buAutoNum type="arabicPeriod"/>
            </a:pPr>
            <a:r>
              <a:rPr lang="en-US" sz="2800"/>
              <a:t>Turn in course planning sheets for all modules</a:t>
            </a:r>
          </a:p>
          <a:p>
            <a:pPr marL="457200" lvl="0" indent="-406400" rtl="0">
              <a:lnSpc>
                <a:spcPct val="115000"/>
              </a:lnSpc>
              <a:spcBef>
                <a:spcPts val="0"/>
              </a:spcBef>
              <a:buSzPct val="100000"/>
              <a:buAutoNum type="arabicPeriod"/>
            </a:pPr>
            <a:r>
              <a:rPr lang="en-US" sz="2800"/>
              <a:t>Populate their Moodle template for course</a:t>
            </a:r>
          </a:p>
          <a:p>
            <a:pPr marL="457200" lvl="0" indent="-406400" rtl="0">
              <a:lnSpc>
                <a:spcPct val="115000"/>
              </a:lnSpc>
              <a:spcBef>
                <a:spcPts val="0"/>
              </a:spcBef>
              <a:buSzPct val="100000"/>
              <a:buAutoNum type="arabicPeriod"/>
            </a:pPr>
            <a:r>
              <a:rPr lang="en-US" sz="2800"/>
              <a:t>Finalize all materials (14 week total timeline)</a:t>
            </a:r>
          </a:p>
          <a:p>
            <a:pPr marL="457200" lvl="0" indent="-228600" rtl="0">
              <a:lnSpc>
                <a:spcPct val="115000"/>
              </a:lnSpc>
              <a:spcBef>
                <a:spcPts val="0"/>
              </a:spcBef>
              <a:buAutoNum type="arabicPeriod"/>
            </a:pPr>
            <a:endParaRPr/>
          </a:p>
          <a:p>
            <a:pPr marL="457200" lvl="0" indent="-228600">
              <a:spcBef>
                <a:spcPts val="0"/>
              </a:spcBef>
              <a:buAutoNum type="arabicPeriod"/>
            </a:pPr>
            <a:endParaRPr/>
          </a:p>
        </p:txBody>
      </p:sp>
    </p:spTree>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457200" y="772362"/>
            <a:ext cx="8229600" cy="11430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b="1" i="0" u="none" strike="noStrike" cap="none" baseline="0">
                <a:solidFill>
                  <a:schemeClr val="dk1"/>
                </a:solidFill>
                <a:latin typeface="Arial"/>
                <a:ea typeface="Arial"/>
                <a:cs typeface="Arial"/>
                <a:sym typeface="Arial"/>
                <a:rtl val="0"/>
              </a:rPr>
              <a:t>Discussion &amp; Contacts</a:t>
            </a:r>
          </a:p>
        </p:txBody>
      </p:sp>
      <p:sp>
        <p:nvSpPr>
          <p:cNvPr id="447" name="Shape 447"/>
          <p:cNvSpPr txBox="1">
            <a:spLocks noGrp="1"/>
          </p:cNvSpPr>
          <p:nvPr>
            <p:ph type="body" idx="1"/>
          </p:nvPr>
        </p:nvSpPr>
        <p:spPr>
          <a:xfrm>
            <a:off x="457200" y="2032500"/>
            <a:ext cx="8229600" cy="4673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rgbClr val="75695E"/>
              </a:buClr>
              <a:buSzPct val="25000"/>
              <a:buFont typeface="Arial"/>
              <a:buNone/>
            </a:pPr>
            <a:r>
              <a:rPr lang="en-US" sz="2400" b="1" i="0" u="none" strike="noStrike" cap="none" baseline="0">
                <a:solidFill>
                  <a:schemeClr val="dk1"/>
                </a:solidFill>
                <a:latin typeface="Arial"/>
                <a:ea typeface="Arial"/>
                <a:cs typeface="Arial"/>
                <a:sym typeface="Arial"/>
                <a:rtl val="0"/>
              </a:rPr>
              <a:t>Ashley Skylar</a:t>
            </a:r>
            <a:r>
              <a:rPr lang="en-US" sz="2400" b="0" i="0" u="none" strike="noStrike" cap="none" baseline="0">
                <a:solidFill>
                  <a:schemeClr val="dk1"/>
                </a:solidFill>
                <a:latin typeface="Arial"/>
                <a:ea typeface="Arial"/>
                <a:cs typeface="Arial"/>
                <a:sym typeface="Arial"/>
                <a:rtl val="0"/>
              </a:rPr>
              <a:t>,</a:t>
            </a:r>
            <a:r>
              <a:rPr lang="en-US" sz="2000" b="0" i="0" u="none" strike="noStrike" cap="none" baseline="0">
                <a:solidFill>
                  <a:schemeClr val="dk1"/>
                </a:solidFill>
                <a:latin typeface="Arial"/>
                <a:ea typeface="Arial"/>
                <a:cs typeface="Arial"/>
                <a:sym typeface="Arial"/>
                <a:rtl val="0"/>
              </a:rPr>
              <a:t> </a:t>
            </a:r>
            <a:r>
              <a:rPr lang="en-US" sz="1800" b="0" i="0" u="none" strike="noStrike" cap="none" baseline="0">
                <a:solidFill>
                  <a:schemeClr val="dk1"/>
                </a:solidFill>
                <a:latin typeface="Arial"/>
                <a:ea typeface="Arial"/>
                <a:cs typeface="Arial"/>
                <a:sym typeface="Arial"/>
                <a:rtl val="0"/>
              </a:rPr>
              <a:t>Chancellor’s Office, Q</a:t>
            </a:r>
            <a:r>
              <a:rPr lang="en-US" sz="1800">
                <a:rtl val="0"/>
              </a:rPr>
              <a:t>uality Assurance</a:t>
            </a:r>
            <a:r>
              <a:rPr lang="en-US" sz="1800" b="0" i="0" u="none" strike="noStrike" cap="none" baseline="0">
                <a:solidFill>
                  <a:schemeClr val="dk1"/>
                </a:solidFill>
                <a:latin typeface="Arial"/>
                <a:ea typeface="Arial"/>
                <a:cs typeface="Arial"/>
                <a:sym typeface="Arial"/>
                <a:rtl val="0"/>
              </a:rPr>
              <a:t> </a:t>
            </a:r>
            <a:r>
              <a:rPr lang="en-US" sz="1800">
                <a:rtl val="0"/>
              </a:rPr>
              <a:t>Manager</a:t>
            </a:r>
            <a:r>
              <a:rPr lang="en-US" sz="1800" b="0" i="0" u="none" strike="noStrike" cap="none" baseline="0">
                <a:solidFill>
                  <a:schemeClr val="dk1"/>
                </a:solidFill>
                <a:latin typeface="Arial"/>
                <a:ea typeface="Arial"/>
                <a:cs typeface="Arial"/>
                <a:sym typeface="Arial"/>
                <a:rtl val="0"/>
              </a:rPr>
              <a:t>     </a:t>
            </a:r>
            <a:r>
              <a:rPr lang="en-US" sz="2000" b="0" i="0" u="sng" strike="noStrike" cap="none" baseline="0">
                <a:solidFill>
                  <a:schemeClr val="hlink"/>
                </a:solidFill>
                <a:latin typeface="Arial"/>
                <a:ea typeface="Arial"/>
                <a:cs typeface="Arial"/>
                <a:sym typeface="Arial"/>
                <a:hlinkClick r:id="rId3"/>
                <a:rtl val="0"/>
              </a:rPr>
              <a:t>askylar@calstate.edu</a:t>
            </a:r>
            <a:r>
              <a:rPr lang="en-US" sz="2000" b="0" i="0" u="none" strike="noStrike" cap="none" baseline="0">
                <a:solidFill>
                  <a:schemeClr val="dk1"/>
                </a:solidFill>
                <a:latin typeface="Arial"/>
                <a:ea typeface="Arial"/>
                <a:cs typeface="Arial"/>
                <a:sym typeface="Arial"/>
                <a:rtl val="0"/>
              </a:rPr>
              <a:t> </a:t>
            </a:r>
            <a:br>
              <a:rPr lang="en-US" sz="2000" b="0" i="0" u="none" strike="noStrike" cap="none" baseline="0">
                <a:solidFill>
                  <a:schemeClr val="dk1"/>
                </a:solidFill>
                <a:latin typeface="Arial"/>
                <a:ea typeface="Arial"/>
                <a:cs typeface="Arial"/>
                <a:sym typeface="Arial"/>
                <a:rtl val="0"/>
              </a:rPr>
            </a:br>
            <a:endParaRPr lang="en-US" sz="2000" b="0" i="0" u="none" strike="noStrike" cap="none" baseline="0">
              <a:solidFill>
                <a:schemeClr val="dk1"/>
              </a:solidFill>
              <a:latin typeface="Arial"/>
              <a:ea typeface="Arial"/>
              <a:cs typeface="Arial"/>
              <a:sym typeface="Arial"/>
              <a:rtl val="0"/>
            </a:endParaRPr>
          </a:p>
          <a:p>
            <a:pPr marL="457200" marR="0" lvl="0" indent="-228600" algn="l" rtl="0">
              <a:lnSpc>
                <a:spcPct val="100000"/>
              </a:lnSpc>
              <a:spcBef>
                <a:spcPts val="0"/>
              </a:spcBef>
              <a:spcAft>
                <a:spcPts val="0"/>
              </a:spcAft>
              <a:buClr>
                <a:srgbClr val="75695E"/>
              </a:buClr>
              <a:buSzPct val="25000"/>
              <a:buFont typeface="Arial"/>
              <a:buNone/>
            </a:pPr>
            <a:r>
              <a:rPr lang="en-US" sz="2400" b="1" i="0" u="none" strike="noStrike" cap="none" baseline="0">
                <a:solidFill>
                  <a:schemeClr val="dk1"/>
                </a:solidFill>
                <a:latin typeface="Arial"/>
                <a:ea typeface="Arial"/>
                <a:cs typeface="Arial"/>
                <a:sym typeface="Arial"/>
                <a:rtl val="0"/>
              </a:rPr>
              <a:t>Emily Magruder</a:t>
            </a:r>
            <a:r>
              <a:rPr lang="en-US" sz="2400" b="0" i="0" u="none" strike="noStrike" cap="none" baseline="0">
                <a:solidFill>
                  <a:schemeClr val="dk1"/>
                </a:solidFill>
                <a:latin typeface="Arial"/>
                <a:ea typeface="Arial"/>
                <a:cs typeface="Arial"/>
                <a:sym typeface="Arial"/>
                <a:rtl val="0"/>
              </a:rPr>
              <a:t>, </a:t>
            </a:r>
            <a:r>
              <a:rPr lang="en-US" sz="1800" b="0" i="0" u="none" strike="noStrike" cap="none" baseline="0">
                <a:solidFill>
                  <a:schemeClr val="dk1"/>
                </a:solidFill>
                <a:latin typeface="Arial"/>
                <a:ea typeface="Arial"/>
                <a:cs typeface="Arial"/>
                <a:sym typeface="Arial"/>
                <a:rtl val="0"/>
              </a:rPr>
              <a:t>Director, Institute for Teaching &amp; Learning</a:t>
            </a:r>
          </a:p>
          <a:p>
            <a:pPr marL="457200" marR="0" lvl="0" indent="-228600" algn="l" rtl="0">
              <a:lnSpc>
                <a:spcPct val="100000"/>
              </a:lnSpc>
              <a:spcBef>
                <a:spcPts val="0"/>
              </a:spcBef>
              <a:spcAft>
                <a:spcPts val="0"/>
              </a:spcAft>
              <a:buClr>
                <a:srgbClr val="75695E"/>
              </a:buClr>
              <a:buSzPct val="25000"/>
              <a:buFont typeface="Arial"/>
              <a:buNone/>
            </a:pPr>
            <a:r>
              <a:rPr lang="en-US" sz="1800"/>
              <a:t>formerly</a:t>
            </a:r>
            <a:r>
              <a:rPr lang="en-US" sz="1800" b="0" i="0" u="none" strike="noStrike" cap="none" baseline="0">
                <a:solidFill>
                  <a:schemeClr val="dk1"/>
                </a:solidFill>
                <a:latin typeface="Arial"/>
                <a:ea typeface="Arial"/>
                <a:cs typeface="Arial"/>
                <a:sym typeface="Arial"/>
                <a:rtl val="0"/>
              </a:rPr>
              <a:t> </a:t>
            </a:r>
            <a:r>
              <a:rPr lang="en-US" sz="1800">
                <a:rtl val="0"/>
              </a:rPr>
              <a:t>Co-</a:t>
            </a:r>
            <a:r>
              <a:rPr lang="en-US" sz="1800" b="0" i="0" u="none" strike="noStrike" cap="none" baseline="0">
                <a:solidFill>
                  <a:schemeClr val="dk1"/>
                </a:solidFill>
                <a:latin typeface="Arial"/>
                <a:ea typeface="Arial"/>
                <a:cs typeface="Arial"/>
                <a:sym typeface="Arial"/>
                <a:rtl val="0"/>
              </a:rPr>
              <a:t>Director, Faculty Deve</a:t>
            </a:r>
            <a:r>
              <a:rPr lang="en-US" sz="1800">
                <a:rtl val="0"/>
              </a:rPr>
              <a:t>lopment </a:t>
            </a:r>
            <a:r>
              <a:rPr lang="en-US" sz="1800" b="0" i="0" u="none" strike="noStrike" cap="none" baseline="0">
                <a:solidFill>
                  <a:schemeClr val="dk1"/>
                </a:solidFill>
                <a:latin typeface="Arial"/>
                <a:ea typeface="Arial"/>
                <a:cs typeface="Arial"/>
                <a:sym typeface="Arial"/>
                <a:rtl val="0"/>
              </a:rPr>
              <a:t>Center</a:t>
            </a:r>
            <a:r>
              <a:rPr lang="en-US" sz="1800">
                <a:rtl val="0"/>
              </a:rPr>
              <a:t>, </a:t>
            </a:r>
            <a:r>
              <a:rPr lang="en-US" sz="1800" b="0" i="0" u="none" strike="noStrike" cap="none" baseline="0">
                <a:solidFill>
                  <a:schemeClr val="dk1"/>
                </a:solidFill>
                <a:latin typeface="Arial"/>
                <a:ea typeface="Arial"/>
                <a:cs typeface="Arial"/>
                <a:sym typeface="Arial"/>
                <a:rtl val="0"/>
              </a:rPr>
              <a:t>CSU Dominguez Hills </a:t>
            </a:r>
          </a:p>
          <a:p>
            <a:pPr marL="0" marR="0" lvl="1" indent="0" algn="l" rtl="0">
              <a:lnSpc>
                <a:spcPct val="100000"/>
              </a:lnSpc>
              <a:spcBef>
                <a:spcPts val="0"/>
              </a:spcBef>
              <a:spcAft>
                <a:spcPts val="0"/>
              </a:spcAft>
              <a:buClr>
                <a:srgbClr val="C8221A"/>
              </a:buClr>
              <a:buSzPct val="25000"/>
              <a:buFont typeface="Arial"/>
              <a:buNone/>
            </a:pPr>
            <a:r>
              <a:rPr lang="en-US" sz="1800" b="0" i="0" u="none" strike="noStrike" cap="none" baseline="0">
                <a:solidFill>
                  <a:schemeClr val="dk1"/>
                </a:solidFill>
                <a:latin typeface="Arial"/>
                <a:ea typeface="Arial"/>
                <a:cs typeface="Arial"/>
                <a:sym typeface="Arial"/>
                <a:rtl val="0"/>
              </a:rPr>
              <a:t>      </a:t>
            </a:r>
            <a:r>
              <a:rPr lang="en-US" sz="1800" u="sng">
                <a:solidFill>
                  <a:schemeClr val="hlink"/>
                </a:solidFill>
                <a:hlinkClick r:id="rId4"/>
                <a:rtl val="0"/>
              </a:rPr>
              <a:t>emagruder@calstate.edu</a:t>
            </a:r>
            <a:r>
              <a:rPr lang="en-US" sz="2400" b="0" i="0" u="none" strike="noStrike" cap="none" baseline="0">
                <a:solidFill>
                  <a:schemeClr val="dk1"/>
                </a:solidFill>
                <a:latin typeface="Arial"/>
                <a:ea typeface="Arial"/>
                <a:cs typeface="Arial"/>
                <a:sym typeface="Arial"/>
                <a:rtl val="0"/>
              </a:rPr>
              <a:t> </a:t>
            </a:r>
            <a:br>
              <a:rPr lang="en-US" sz="2400" b="0" i="0" u="none" strike="noStrike" cap="none" baseline="0">
                <a:solidFill>
                  <a:schemeClr val="dk1"/>
                </a:solidFill>
                <a:latin typeface="Arial"/>
                <a:ea typeface="Arial"/>
                <a:cs typeface="Arial"/>
                <a:sym typeface="Arial"/>
                <a:rtl val="0"/>
              </a:rPr>
            </a:br>
            <a:endParaRPr lang="en-US" sz="2400" b="0" i="0" u="none" strike="noStrike" cap="none" baseline="0">
              <a:solidFill>
                <a:schemeClr val="dk1"/>
              </a:solidFill>
              <a:latin typeface="Arial"/>
              <a:ea typeface="Arial"/>
              <a:cs typeface="Arial"/>
              <a:sym typeface="Arial"/>
              <a:rtl val="0"/>
            </a:endParaRPr>
          </a:p>
          <a:p>
            <a:pPr marL="457200" marR="0" lvl="0" indent="-228600" algn="l" rtl="0">
              <a:lnSpc>
                <a:spcPct val="100000"/>
              </a:lnSpc>
              <a:spcBef>
                <a:spcPts val="0"/>
              </a:spcBef>
              <a:spcAft>
                <a:spcPts val="0"/>
              </a:spcAft>
              <a:buClr>
                <a:srgbClr val="75695E"/>
              </a:buClr>
              <a:buSzPct val="25000"/>
              <a:buFont typeface="Arial"/>
              <a:buNone/>
            </a:pPr>
            <a:r>
              <a:rPr lang="en-US" sz="2400" b="1">
                <a:rtl val="0"/>
              </a:rPr>
              <a:t>Marsha Orr, </a:t>
            </a:r>
            <a:r>
              <a:rPr lang="en-US" sz="1800">
                <a:rtl val="0"/>
              </a:rPr>
              <a:t>Cal State Fullerton, Faculty Liaison, Distance Education</a:t>
            </a:r>
          </a:p>
          <a:p>
            <a:pPr marL="457200" marR="0" lvl="0" indent="-228600" algn="l" rtl="0">
              <a:lnSpc>
                <a:spcPct val="100000"/>
              </a:lnSpc>
              <a:spcBef>
                <a:spcPts val="0"/>
              </a:spcBef>
              <a:spcAft>
                <a:spcPts val="0"/>
              </a:spcAft>
              <a:buClr>
                <a:srgbClr val="75695E"/>
              </a:buClr>
              <a:buSzPct val="25000"/>
              <a:buFont typeface="Arial"/>
              <a:buNone/>
            </a:pPr>
            <a:r>
              <a:rPr lang="en-US" sz="1800">
                <a:rtl val="0"/>
              </a:rPr>
              <a:t>   </a:t>
            </a:r>
            <a:r>
              <a:rPr lang="en-US" sz="1800" u="sng">
                <a:solidFill>
                  <a:schemeClr val="hlink"/>
                </a:solidFill>
                <a:hlinkClick r:id="rId5"/>
              </a:rPr>
              <a:t>marshaorr@exchange.fullerton.edu</a:t>
            </a:r>
            <a:r>
              <a:rPr lang="en-US" sz="1800"/>
              <a:t> </a:t>
            </a:r>
          </a:p>
          <a:p>
            <a:pPr marL="914400" marR="0" lvl="1" indent="-228600" algn="l" rtl="0">
              <a:lnSpc>
                <a:spcPct val="100000"/>
              </a:lnSpc>
              <a:spcBef>
                <a:spcPts val="0"/>
              </a:spcBef>
              <a:spcAft>
                <a:spcPts val="0"/>
              </a:spcAft>
              <a:buClr>
                <a:srgbClr val="C8221A"/>
              </a:buClr>
              <a:buFont typeface="Arial"/>
              <a:buNone/>
            </a:pPr>
            <a:endParaRPr sz="1200"/>
          </a:p>
          <a:p>
            <a:pPr marL="0" marR="0" lvl="1" indent="0" algn="l" rtl="0">
              <a:lnSpc>
                <a:spcPct val="100000"/>
              </a:lnSpc>
              <a:spcBef>
                <a:spcPts val="0"/>
              </a:spcBef>
              <a:spcAft>
                <a:spcPts val="0"/>
              </a:spcAft>
              <a:buClr>
                <a:srgbClr val="C8221A"/>
              </a:buClr>
              <a:buSzPct val="25000"/>
              <a:buFont typeface="Arial"/>
              <a:buNone/>
            </a:pPr>
            <a:r>
              <a:rPr lang="en-US" sz="1800"/>
              <a:t>   </a:t>
            </a:r>
            <a:r>
              <a:rPr lang="en-US" b="1"/>
              <a:t>Beverly Bondad-Brown</a:t>
            </a:r>
            <a:r>
              <a:rPr lang="en-US" sz="1800"/>
              <a:t>, Cal State Los Angeles, Associate Director,   </a:t>
            </a:r>
          </a:p>
          <a:p>
            <a:pPr marL="0" marR="0" lvl="1" indent="0" algn="l" rtl="0">
              <a:lnSpc>
                <a:spcPct val="100000"/>
              </a:lnSpc>
              <a:spcBef>
                <a:spcPts val="0"/>
              </a:spcBef>
              <a:spcAft>
                <a:spcPts val="0"/>
              </a:spcAft>
              <a:buClr>
                <a:srgbClr val="C8221A"/>
              </a:buClr>
              <a:buSzPct val="25000"/>
              <a:buFont typeface="Arial"/>
              <a:buNone/>
            </a:pPr>
            <a:r>
              <a:rPr lang="en-US" sz="1800"/>
              <a:t>   Center for Effective Teaching &amp; Learning</a:t>
            </a:r>
          </a:p>
          <a:p>
            <a:pPr marL="0" marR="0" lvl="1" indent="0" algn="l" rtl="0">
              <a:lnSpc>
                <a:spcPct val="100000"/>
              </a:lnSpc>
              <a:spcBef>
                <a:spcPts val="0"/>
              </a:spcBef>
              <a:spcAft>
                <a:spcPts val="0"/>
              </a:spcAft>
              <a:buClr>
                <a:srgbClr val="C8221A"/>
              </a:buClr>
              <a:buSzPct val="25000"/>
              <a:buFont typeface="Arial"/>
              <a:buNone/>
            </a:pPr>
            <a:r>
              <a:rPr lang="en-US" sz="1800"/>
              <a:t>       </a:t>
            </a:r>
            <a:r>
              <a:rPr lang="en-US" sz="1800" u="sng">
                <a:solidFill>
                  <a:schemeClr val="hlink"/>
                </a:solidFill>
                <a:hlinkClick r:id="rId6"/>
              </a:rPr>
              <a:t>bbondad@calstatela.edu</a:t>
            </a:r>
            <a:r>
              <a:rPr lang="en-US" sz="1800"/>
              <a:t> </a:t>
            </a:r>
          </a:p>
          <a:p>
            <a:pPr marL="0" marR="0" lvl="1" indent="0" algn="ctr" rtl="0">
              <a:lnSpc>
                <a:spcPct val="100000"/>
              </a:lnSpc>
              <a:spcBef>
                <a:spcPts val="0"/>
              </a:spcBef>
              <a:spcAft>
                <a:spcPts val="0"/>
              </a:spcAft>
              <a:buClr>
                <a:srgbClr val="C8221A"/>
              </a:buClr>
              <a:buSzPct val="25000"/>
              <a:buFont typeface="Arial"/>
              <a:buNone/>
            </a:pPr>
            <a:r>
              <a:rPr lang="en-US" sz="1800"/>
              <a:t/>
            </a:r>
            <a:br>
              <a:rPr lang="en-US" sz="1800"/>
            </a:br>
            <a:r>
              <a:rPr lang="en-US" b="1">
                <a:solidFill>
                  <a:srgbClr val="000000"/>
                </a:solidFill>
              </a:rPr>
              <a:t>qa.csuprojects.org</a:t>
            </a:r>
          </a:p>
          <a:p>
            <a:pPr marL="0" marR="0" lvl="1" indent="0" algn="l" rtl="0">
              <a:lnSpc>
                <a:spcPct val="100000"/>
              </a:lnSpc>
              <a:spcBef>
                <a:spcPts val="0"/>
              </a:spcBef>
              <a:spcAft>
                <a:spcPts val="0"/>
              </a:spcAft>
              <a:buClr>
                <a:srgbClr val="C8221A"/>
              </a:buClr>
              <a:buFont typeface="Arial"/>
              <a:buNone/>
            </a:pPr>
            <a:endParaRPr sz="1800"/>
          </a:p>
          <a:p>
            <a:pPr marL="0" marR="0" lvl="0" indent="0" algn="l" rtl="0">
              <a:lnSpc>
                <a:spcPct val="100000"/>
              </a:lnSpc>
              <a:spcBef>
                <a:spcPts val="0"/>
              </a:spcBef>
              <a:spcAft>
                <a:spcPts val="0"/>
              </a:spcAft>
              <a:buClr>
                <a:schemeClr val="dk1"/>
              </a:buClr>
              <a:buFont typeface="Arial"/>
              <a:buNone/>
            </a:pPr>
            <a:endParaRPr sz="3000" b="0" i="0" u="none" strike="noStrike" cap="none" baseline="0">
              <a:solidFill>
                <a:schemeClr val="dk1"/>
              </a:solidFill>
              <a:latin typeface="Arial"/>
              <a:ea typeface="Arial"/>
              <a:cs typeface="Arial"/>
              <a:sym typeface="Arial"/>
              <a:rtl val="0"/>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Shape 63"/>
          <p:cNvPicPr preferRelativeResize="0"/>
          <p:nvPr/>
        </p:nvPicPr>
        <p:blipFill>
          <a:blip r:embed="rId3">
            <a:alphaModFix/>
          </a:blip>
          <a:stretch>
            <a:fillRect/>
          </a:stretch>
        </p:blipFill>
        <p:spPr>
          <a:xfrm>
            <a:off x="0" y="193450"/>
            <a:ext cx="9144000" cy="6074010"/>
          </a:xfrm>
          <a:prstGeom prst="rect">
            <a:avLst/>
          </a:prstGeom>
          <a:noFill/>
          <a:ln>
            <a:noFill/>
          </a:ln>
        </p:spPr>
      </p:pic>
      <p:sp>
        <p:nvSpPr>
          <p:cNvPr id="64" name="Shape 64"/>
          <p:cNvSpPr txBox="1"/>
          <p:nvPr/>
        </p:nvSpPr>
        <p:spPr>
          <a:xfrm>
            <a:off x="2069150" y="6267300"/>
            <a:ext cx="5064299" cy="590699"/>
          </a:xfrm>
          <a:prstGeom prst="rect">
            <a:avLst/>
          </a:prstGeom>
          <a:noFill/>
          <a:ln>
            <a:noFill/>
          </a:ln>
        </p:spPr>
        <p:txBody>
          <a:bodyPr lIns="91425" tIns="91425" rIns="91425" bIns="91425" anchor="t" anchorCtr="0">
            <a:noAutofit/>
          </a:bodyPr>
          <a:lstStyle/>
          <a:p>
            <a:pPr algn="ctr">
              <a:spcBef>
                <a:spcPts val="0"/>
              </a:spcBef>
              <a:buNone/>
            </a:pPr>
            <a:r>
              <a:rPr lang="en-US" sz="1800">
                <a:solidFill>
                  <a:srgbClr val="1C4587"/>
                </a:solidFill>
              </a:rPr>
              <a:t>www.calstate.edu/courseredesign</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1204501"/>
            <a:ext cx="8229600" cy="10266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b="1" i="0" u="none" strike="noStrike" cap="none" baseline="0">
                <a:solidFill>
                  <a:schemeClr val="dk1"/>
                </a:solidFill>
                <a:latin typeface="Arial"/>
                <a:ea typeface="Arial"/>
                <a:cs typeface="Arial"/>
                <a:sym typeface="Arial"/>
                <a:rtl val="0"/>
              </a:rPr>
              <a:t>Systemwide Support for QA Efforts</a:t>
            </a:r>
          </a:p>
        </p:txBody>
      </p:sp>
      <p:sp>
        <p:nvSpPr>
          <p:cNvPr id="70" name="Shape 70"/>
          <p:cNvSpPr txBox="1">
            <a:spLocks noGrp="1"/>
          </p:cNvSpPr>
          <p:nvPr>
            <p:ph type="body" idx="1"/>
          </p:nvPr>
        </p:nvSpPr>
        <p:spPr>
          <a:xfrm>
            <a:off x="457200" y="2230998"/>
            <a:ext cx="8229600" cy="44613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45833"/>
              <a:buFont typeface="Arial"/>
              <a:buNone/>
            </a:pPr>
            <a:r>
              <a:rPr lang="en-US" sz="2400"/>
              <a:t>In an effort to increasingly support effective teaching and learning in blended and online course formats, we have developed a well-rounded program of QA training and resources for faculty and staff:</a:t>
            </a:r>
          </a:p>
          <a:p>
            <a:pPr marL="457200" marR="0" lvl="0" indent="-228600" algn="l" rtl="0">
              <a:lnSpc>
                <a:spcPct val="100000"/>
              </a:lnSpc>
              <a:spcBef>
                <a:spcPts val="0"/>
              </a:spcBef>
              <a:spcAft>
                <a:spcPts val="0"/>
              </a:spcAft>
              <a:buClr>
                <a:schemeClr val="dk1"/>
              </a:buClr>
              <a:buFont typeface="Arial"/>
              <a:buNone/>
            </a:pPr>
            <a:endParaRPr sz="2400"/>
          </a:p>
          <a:p>
            <a:pPr marL="914400" marR="0" lvl="0" indent="-381000" algn="l" rtl="0">
              <a:lnSpc>
                <a:spcPct val="100000"/>
              </a:lnSpc>
              <a:spcBef>
                <a:spcPts val="0"/>
              </a:spcBef>
              <a:spcAft>
                <a:spcPts val="0"/>
              </a:spcAft>
              <a:buSzPct val="100000"/>
              <a:buChar char="●"/>
            </a:pPr>
            <a:r>
              <a:rPr lang="en-US" sz="2400" b="1"/>
              <a:t>Instructional Quality</a:t>
            </a:r>
          </a:p>
          <a:p>
            <a:pPr marL="914400" marR="0" lvl="0" indent="-381000" algn="l" rtl="0">
              <a:lnSpc>
                <a:spcPct val="100000"/>
              </a:lnSpc>
              <a:spcBef>
                <a:spcPts val="0"/>
              </a:spcBef>
              <a:spcAft>
                <a:spcPts val="0"/>
              </a:spcAft>
              <a:buClr>
                <a:srgbClr val="999999"/>
              </a:buClr>
              <a:buSzPct val="100000"/>
              <a:buChar char="●"/>
            </a:pPr>
            <a:r>
              <a:rPr lang="en-US" sz="2400">
                <a:solidFill>
                  <a:srgbClr val="999999"/>
                </a:solidFill>
              </a:rPr>
              <a:t>Academic Integrity</a:t>
            </a:r>
          </a:p>
          <a:p>
            <a:pPr marL="914400" marR="0" lvl="0" indent="-381000" algn="l" rtl="0">
              <a:lnSpc>
                <a:spcPct val="100000"/>
              </a:lnSpc>
              <a:spcBef>
                <a:spcPts val="0"/>
              </a:spcBef>
              <a:spcAft>
                <a:spcPts val="0"/>
              </a:spcAft>
              <a:buClr>
                <a:srgbClr val="999999"/>
              </a:buClr>
              <a:buSzPct val="100000"/>
              <a:buChar char="●"/>
            </a:pPr>
            <a:r>
              <a:rPr lang="en-US" sz="2400">
                <a:solidFill>
                  <a:srgbClr val="999999"/>
                </a:solidFill>
              </a:rPr>
              <a:t>Universal Design for Learning/Accessibility</a:t>
            </a:r>
          </a:p>
          <a:p>
            <a:pPr marL="914400" marR="0" lvl="0" indent="-381000" algn="l" rtl="0">
              <a:lnSpc>
                <a:spcPct val="100000"/>
              </a:lnSpc>
              <a:spcBef>
                <a:spcPts val="0"/>
              </a:spcBef>
              <a:spcAft>
                <a:spcPts val="0"/>
              </a:spcAft>
              <a:buClr>
                <a:srgbClr val="999999"/>
              </a:buClr>
              <a:buSzPct val="100000"/>
              <a:buChar char="●"/>
            </a:pPr>
            <a:r>
              <a:rPr lang="en-US" sz="2400">
                <a:solidFill>
                  <a:srgbClr val="999999"/>
                </a:solidFill>
              </a:rPr>
              <a:t>Student Readiness</a:t>
            </a:r>
          </a:p>
          <a:p>
            <a:pPr marL="457200" marR="0" lvl="0" indent="-228600" algn="l" rtl="0">
              <a:lnSpc>
                <a:spcPct val="100000"/>
              </a:lnSpc>
              <a:spcBef>
                <a:spcPts val="0"/>
              </a:spcBef>
              <a:spcAft>
                <a:spcPts val="0"/>
              </a:spcAft>
              <a:buClr>
                <a:schemeClr val="dk1"/>
              </a:buClr>
              <a:buFont typeface="Arial"/>
              <a:buNone/>
            </a:pPr>
            <a:endParaRPr sz="2400"/>
          </a:p>
          <a:p>
            <a:pPr marL="457200" marR="0" lvl="0" indent="-228600" algn="l" rtl="0">
              <a:lnSpc>
                <a:spcPct val="100000"/>
              </a:lnSpc>
              <a:spcBef>
                <a:spcPts val="0"/>
              </a:spcBef>
              <a:spcAft>
                <a:spcPts val="0"/>
              </a:spcAft>
              <a:buClr>
                <a:schemeClr val="dk1"/>
              </a:buClr>
              <a:buFont typeface="Arial"/>
              <a:buNone/>
            </a:pPr>
            <a:endParaRPr>
              <a:rtl val="0"/>
            </a:endParaRPr>
          </a:p>
        </p:txBody>
      </p:sp>
      <p:pic>
        <p:nvPicPr>
          <p:cNvPr id="71" name="Shape 71"/>
          <p:cNvPicPr preferRelativeResize="0"/>
          <p:nvPr/>
        </p:nvPicPr>
        <p:blipFill>
          <a:blip r:embed="rId3">
            <a:alphaModFix/>
          </a:blip>
          <a:stretch>
            <a:fillRect/>
          </a:stretch>
        </p:blipFill>
        <p:spPr>
          <a:xfrm>
            <a:off x="7283475" y="4954675"/>
            <a:ext cx="1842975" cy="1842975"/>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33650" y="1035825"/>
            <a:ext cx="9411299" cy="1129799"/>
          </a:xfrm>
          <a:prstGeom prst="rect">
            <a:avLst/>
          </a:prstGeom>
        </p:spPr>
        <p:txBody>
          <a:bodyPr lIns="91425" tIns="91425" rIns="91425" bIns="91425" anchor="b" anchorCtr="0">
            <a:noAutofit/>
          </a:bodyPr>
          <a:lstStyle/>
          <a:p>
            <a:pPr lvl="0" algn="ctr" rtl="0">
              <a:spcBef>
                <a:spcPts val="0"/>
              </a:spcBef>
              <a:buClr>
                <a:schemeClr val="dk1"/>
              </a:buClr>
              <a:buSzPct val="36666"/>
              <a:buFont typeface="Arial"/>
              <a:buNone/>
            </a:pPr>
            <a:r>
              <a:rPr lang="en-US" sz="3000"/>
              <a:t>CSU Quality Assurance Program </a:t>
            </a:r>
          </a:p>
          <a:p>
            <a:pPr>
              <a:spcBef>
                <a:spcPts val="0"/>
              </a:spcBef>
              <a:buNone/>
            </a:pPr>
            <a:endParaRPr sz="3000"/>
          </a:p>
        </p:txBody>
      </p:sp>
      <p:sp>
        <p:nvSpPr>
          <p:cNvPr id="77" name="Shape 77"/>
          <p:cNvSpPr txBox="1">
            <a:spLocks noGrp="1"/>
          </p:cNvSpPr>
          <p:nvPr>
            <p:ph type="body" idx="1"/>
          </p:nvPr>
        </p:nvSpPr>
        <p:spPr>
          <a:xfrm>
            <a:off x="457200" y="1336850"/>
            <a:ext cx="8229600" cy="5230800"/>
          </a:xfrm>
          <a:prstGeom prst="rect">
            <a:avLst/>
          </a:prstGeom>
        </p:spPr>
        <p:txBody>
          <a:bodyPr lIns="91425" tIns="91425" rIns="91425" bIns="91425" anchor="t" anchorCtr="0">
            <a:noAutofit/>
          </a:bodyPr>
          <a:lstStyle/>
          <a:p>
            <a:pPr marL="457200" lvl="0" indent="-381000" rtl="0">
              <a:spcBef>
                <a:spcPts val="1776"/>
              </a:spcBef>
              <a:buClr>
                <a:srgbClr val="FF671B"/>
              </a:buClr>
              <a:buSzPct val="100000"/>
              <a:buFont typeface="Cambria"/>
              <a:buChar char="•"/>
            </a:pPr>
            <a:r>
              <a:rPr lang="en-US" sz="2400"/>
              <a:t>Chancellor’s Office implemented “CSU Quality Assurance” RFP Program </a:t>
            </a:r>
          </a:p>
          <a:p>
            <a:pPr marL="914400" lvl="1" indent="-381000" rtl="0">
              <a:spcBef>
                <a:spcPts val="400"/>
              </a:spcBef>
              <a:buClr>
                <a:srgbClr val="FF671B"/>
              </a:buClr>
              <a:buSzPct val="80000"/>
              <a:buFont typeface="Cambria"/>
              <a:buChar char="–"/>
            </a:pPr>
            <a:r>
              <a:rPr lang="en-US"/>
              <a:t>May 2015: </a:t>
            </a:r>
            <a:r>
              <a:rPr lang="en-US" b="1" u="sng"/>
              <a:t>18 Campuses Funded</a:t>
            </a:r>
            <a:r>
              <a:rPr lang="en-US"/>
              <a:t>, up to $20,000 per campus</a:t>
            </a:r>
          </a:p>
          <a:p>
            <a:pPr marL="914400" lvl="1" indent="-381000" rtl="0">
              <a:spcBef>
                <a:spcPts val="400"/>
              </a:spcBef>
              <a:buClr>
                <a:srgbClr val="FF671B"/>
              </a:buClr>
              <a:buSzPct val="80000"/>
              <a:buFont typeface="Cambria"/>
              <a:buChar char="–"/>
            </a:pPr>
            <a:r>
              <a:rPr lang="en-US"/>
              <a:t>November 2014-2015: </a:t>
            </a:r>
            <a:r>
              <a:rPr lang="en-US" b="1" u="sng"/>
              <a:t>21 Campuses Funded</a:t>
            </a:r>
            <a:r>
              <a:rPr lang="en-US"/>
              <a:t>, up to $20,000 per campus </a:t>
            </a:r>
          </a:p>
          <a:p>
            <a:pPr marL="914400" lvl="1" indent="-381000" rtl="0">
              <a:spcBef>
                <a:spcPts val="400"/>
              </a:spcBef>
              <a:buClr>
                <a:srgbClr val="FF671B"/>
              </a:buClr>
              <a:buSzPct val="80000"/>
              <a:buFont typeface="Cambria"/>
              <a:buChar char="–"/>
            </a:pPr>
            <a:r>
              <a:rPr lang="en-US"/>
              <a:t>June 2015-2016: </a:t>
            </a:r>
            <a:r>
              <a:rPr lang="en-US" b="1"/>
              <a:t>20 Campuses Funded</a:t>
            </a:r>
            <a:r>
              <a:rPr lang="en-US"/>
              <a:t>, up to $20,000 per campus</a:t>
            </a:r>
          </a:p>
          <a:p>
            <a:pPr lvl="0" rtl="0">
              <a:spcBef>
                <a:spcPts val="0"/>
              </a:spcBef>
              <a:buNone/>
            </a:pPr>
            <a:endParaRPr/>
          </a:p>
        </p:txBody>
      </p:sp>
      <p:sp>
        <p:nvSpPr>
          <p:cNvPr id="78" name="Shape 78"/>
          <p:cNvSpPr/>
          <p:nvPr/>
        </p:nvSpPr>
        <p:spPr>
          <a:xfrm>
            <a:off x="247800" y="4500112"/>
            <a:ext cx="2158704" cy="2142071"/>
          </a:xfrm>
          <a:prstGeom prst="irregularSeal1">
            <a:avLst/>
          </a:prstGeom>
          <a:solidFill>
            <a:srgbClr val="CCCCCC"/>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Clr>
                <a:schemeClr val="dk1"/>
              </a:buClr>
              <a:buSzPct val="61111"/>
              <a:buFont typeface="Arial"/>
              <a:buNone/>
            </a:pPr>
            <a:r>
              <a:rPr lang="en-US" sz="1800" b="1">
                <a:solidFill>
                  <a:schemeClr val="dk1"/>
                </a:solidFill>
              </a:rPr>
              <a:t>Summer</a:t>
            </a:r>
          </a:p>
          <a:p>
            <a:pPr lvl="0">
              <a:spcBef>
                <a:spcPts val="0"/>
              </a:spcBef>
              <a:buClr>
                <a:schemeClr val="dk1"/>
              </a:buClr>
              <a:buSzPct val="61111"/>
              <a:buFont typeface="Arial"/>
              <a:buNone/>
            </a:pPr>
            <a:r>
              <a:rPr lang="en-US" sz="1800" b="1">
                <a:solidFill>
                  <a:schemeClr val="dk1"/>
                </a:solidFill>
              </a:rPr>
              <a:t>Institutes</a:t>
            </a:r>
          </a:p>
        </p:txBody>
      </p:sp>
      <p:sp>
        <p:nvSpPr>
          <p:cNvPr id="79" name="Shape 79"/>
          <p:cNvSpPr/>
          <p:nvPr/>
        </p:nvSpPr>
        <p:spPr>
          <a:xfrm>
            <a:off x="2492375" y="4848725"/>
            <a:ext cx="1796400" cy="1544400"/>
          </a:xfrm>
          <a:prstGeom prst="verticalScroll">
            <a:avLst>
              <a:gd name="adj" fmla="val 12500"/>
            </a:avLst>
          </a:prstGeom>
          <a:solidFill>
            <a:srgbClr val="C2C2C2"/>
          </a:solidFill>
          <a:ln w="19050" cap="flat" cmpd="sng">
            <a:solidFill>
              <a:srgbClr val="FFFF00"/>
            </a:solidFill>
            <a:prstDash val="solid"/>
            <a:round/>
            <a:headEnd type="none" w="med" len="med"/>
            <a:tailEnd type="none" w="med" len="med"/>
          </a:ln>
        </p:spPr>
        <p:txBody>
          <a:bodyPr lIns="91425" tIns="91425" rIns="91425" bIns="91425" anchor="ctr" anchorCtr="0">
            <a:noAutofit/>
          </a:bodyPr>
          <a:lstStyle/>
          <a:p>
            <a:pPr lvl="0">
              <a:spcBef>
                <a:spcPts val="0"/>
              </a:spcBef>
              <a:buClr>
                <a:schemeClr val="dk1"/>
              </a:buClr>
              <a:buSzPct val="61111"/>
              <a:buFont typeface="Arial"/>
              <a:buNone/>
            </a:pPr>
            <a:r>
              <a:rPr lang="en-US" sz="1800" b="1">
                <a:solidFill>
                  <a:schemeClr val="dk1"/>
                </a:solidFill>
              </a:rPr>
              <a:t>Online Training Course / Repository</a:t>
            </a:r>
          </a:p>
        </p:txBody>
      </p:sp>
      <p:sp>
        <p:nvSpPr>
          <p:cNvPr id="80" name="Shape 80"/>
          <p:cNvSpPr/>
          <p:nvPr/>
        </p:nvSpPr>
        <p:spPr>
          <a:xfrm>
            <a:off x="4288775" y="4848725"/>
            <a:ext cx="2101199" cy="1718699"/>
          </a:xfrm>
          <a:prstGeom prst="star6">
            <a:avLst>
              <a:gd name="adj" fmla="val 28868"/>
              <a:gd name="hf" fmla="val 115470"/>
            </a:avLst>
          </a:prstGeom>
          <a:solidFill>
            <a:srgbClr val="C2C2C2"/>
          </a:solidFill>
          <a:ln w="19050" cap="flat" cmpd="sng">
            <a:solidFill>
              <a:srgbClr val="0000FF"/>
            </a:solidFill>
            <a:prstDash val="solid"/>
            <a:round/>
            <a:headEnd type="none" w="med" len="med"/>
            <a:tailEnd type="none" w="med" len="med"/>
          </a:ln>
        </p:spPr>
        <p:txBody>
          <a:bodyPr lIns="91425" tIns="91425" rIns="91425" bIns="91425" anchor="ctr" anchorCtr="0">
            <a:noAutofit/>
          </a:bodyPr>
          <a:lstStyle/>
          <a:p>
            <a:pPr lvl="0" algn="ctr" rtl="0">
              <a:spcBef>
                <a:spcPts val="0"/>
              </a:spcBef>
              <a:buClr>
                <a:schemeClr val="dk1"/>
              </a:buClr>
              <a:buSzPct val="61111"/>
              <a:buFont typeface="Arial"/>
              <a:buNone/>
            </a:pPr>
            <a:r>
              <a:rPr lang="en-US" sz="1800" b="1">
                <a:solidFill>
                  <a:schemeClr val="dk1"/>
                </a:solidFill>
              </a:rPr>
              <a:t>Informal </a:t>
            </a:r>
          </a:p>
          <a:p>
            <a:pPr lvl="0" algn="ctr" rtl="0">
              <a:spcBef>
                <a:spcPts val="0"/>
              </a:spcBef>
              <a:buClr>
                <a:schemeClr val="dk1"/>
              </a:buClr>
              <a:buSzPct val="61111"/>
              <a:buFont typeface="Arial"/>
              <a:buNone/>
            </a:pPr>
            <a:r>
              <a:rPr lang="en-US" sz="1800" b="1">
                <a:solidFill>
                  <a:schemeClr val="dk1"/>
                </a:solidFill>
              </a:rPr>
              <a:t>Review </a:t>
            </a:r>
          </a:p>
          <a:p>
            <a:pPr lvl="0" algn="ctr" rtl="0">
              <a:spcBef>
                <a:spcPts val="0"/>
              </a:spcBef>
              <a:buClr>
                <a:schemeClr val="dk1"/>
              </a:buClr>
              <a:buSzPct val="61111"/>
              <a:buFont typeface="Arial"/>
              <a:buNone/>
            </a:pPr>
            <a:r>
              <a:rPr lang="en-US" sz="1800" b="1">
                <a:solidFill>
                  <a:schemeClr val="dk1"/>
                </a:solidFill>
              </a:rPr>
              <a:t>of Courses</a:t>
            </a:r>
          </a:p>
        </p:txBody>
      </p:sp>
      <p:sp>
        <p:nvSpPr>
          <p:cNvPr id="81" name="Shape 81"/>
          <p:cNvSpPr/>
          <p:nvPr/>
        </p:nvSpPr>
        <p:spPr>
          <a:xfrm>
            <a:off x="6737675" y="4674425"/>
            <a:ext cx="2232599" cy="1892999"/>
          </a:xfrm>
          <a:prstGeom prst="cloudCallout">
            <a:avLst>
              <a:gd name="adj1" fmla="val -106248"/>
              <a:gd name="adj2" fmla="val -50000"/>
            </a:avLst>
          </a:prstGeom>
          <a:solidFill>
            <a:srgbClr val="C2C2C2"/>
          </a:solidFill>
          <a:ln w="19050" cap="flat" cmpd="sng">
            <a:solidFill>
              <a:srgbClr val="FF9900"/>
            </a:solidFill>
            <a:prstDash val="solid"/>
            <a:round/>
            <a:headEnd type="none" w="med" len="med"/>
            <a:tailEnd type="none" w="med" len="med"/>
          </a:ln>
        </p:spPr>
        <p:txBody>
          <a:bodyPr lIns="91425" tIns="91425" rIns="91425" bIns="91425" anchor="ctr" anchorCtr="0">
            <a:noAutofit/>
          </a:bodyPr>
          <a:lstStyle/>
          <a:p>
            <a:pPr lvl="0" algn="ctr" rtl="0">
              <a:spcBef>
                <a:spcPts val="0"/>
              </a:spcBef>
              <a:buClr>
                <a:schemeClr val="dk1"/>
              </a:buClr>
              <a:buSzPct val="61111"/>
              <a:buFont typeface="Arial"/>
              <a:buNone/>
            </a:pPr>
            <a:r>
              <a:rPr lang="en-US" sz="1800" b="1">
                <a:solidFill>
                  <a:schemeClr val="dk1"/>
                </a:solidFill>
              </a:rPr>
              <a:t>Enroll in </a:t>
            </a:r>
          </a:p>
          <a:p>
            <a:pPr lvl="0" algn="ctr" rtl="0">
              <a:spcBef>
                <a:spcPts val="0"/>
              </a:spcBef>
              <a:buClr>
                <a:schemeClr val="dk1"/>
              </a:buClr>
              <a:buSzPct val="61111"/>
              <a:buFont typeface="Arial"/>
              <a:buNone/>
            </a:pPr>
            <a:r>
              <a:rPr lang="en-US" sz="1800" b="1">
                <a:solidFill>
                  <a:schemeClr val="dk1"/>
                </a:solidFill>
              </a:rPr>
              <a:t>QM Workshops</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p:nvPr/>
        </p:nvSpPr>
        <p:spPr>
          <a:xfrm>
            <a:off x="120750" y="6154750"/>
            <a:ext cx="8902499" cy="648599"/>
          </a:xfrm>
          <a:prstGeom prst="rect">
            <a:avLst/>
          </a:prstGeom>
          <a:noFill/>
          <a:ln>
            <a:noFill/>
          </a:ln>
        </p:spPr>
        <p:txBody>
          <a:bodyPr lIns="91425" tIns="91425" rIns="91425" bIns="91425" anchor="ctr" anchorCtr="0">
            <a:noAutofit/>
          </a:bodyPr>
          <a:lstStyle/>
          <a:p>
            <a:pPr lvl="0" algn="ctr" rtl="0">
              <a:spcBef>
                <a:spcPts val="0"/>
              </a:spcBef>
              <a:buNone/>
            </a:pPr>
            <a:r>
              <a:rPr lang="en-US" sz="1800" u="sng">
                <a:solidFill>
                  <a:schemeClr val="hlink"/>
                </a:solidFill>
                <a:hlinkClick r:id="rId3"/>
              </a:rPr>
              <a:t>http://tinyurl.com/QA-eportfolios</a:t>
            </a:r>
            <a:r>
              <a:rPr lang="en-US" sz="1800"/>
              <a:t> </a:t>
            </a:r>
          </a:p>
        </p:txBody>
      </p:sp>
      <p:pic>
        <p:nvPicPr>
          <p:cNvPr id="87" name="Shape 87"/>
          <p:cNvPicPr preferRelativeResize="0"/>
          <p:nvPr/>
        </p:nvPicPr>
        <p:blipFill>
          <a:blip r:embed="rId4">
            <a:alphaModFix/>
          </a:blip>
          <a:stretch>
            <a:fillRect/>
          </a:stretch>
        </p:blipFill>
        <p:spPr>
          <a:xfrm>
            <a:off x="1815974" y="1254400"/>
            <a:ext cx="5881050" cy="5018499"/>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a:blip r:embed="rId3">
            <a:alphaModFix/>
          </a:blip>
          <a:stretch>
            <a:fillRect/>
          </a:stretch>
        </p:blipFill>
        <p:spPr>
          <a:xfrm>
            <a:off x="0" y="3051874"/>
            <a:ext cx="9144001" cy="3088451"/>
          </a:xfrm>
          <a:prstGeom prst="rect">
            <a:avLst/>
          </a:prstGeom>
          <a:noFill/>
          <a:ln>
            <a:noFill/>
          </a:ln>
        </p:spPr>
      </p:pic>
      <p:pic>
        <p:nvPicPr>
          <p:cNvPr id="93" name="Shape 93"/>
          <p:cNvPicPr preferRelativeResize="0"/>
          <p:nvPr/>
        </p:nvPicPr>
        <p:blipFill rotWithShape="1">
          <a:blip r:embed="rId4">
            <a:alphaModFix/>
          </a:blip>
          <a:srcRect t="43113"/>
          <a:stretch/>
        </p:blipFill>
        <p:spPr>
          <a:xfrm>
            <a:off x="821725" y="1610475"/>
            <a:ext cx="7500550" cy="1153949"/>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129" name="Shape 129"/>
          <p:cNvGraphicFramePr/>
          <p:nvPr/>
        </p:nvGraphicFramePr>
        <p:xfrm>
          <a:off x="522250" y="2067100"/>
          <a:ext cx="8099500" cy="4754519"/>
        </p:xfrm>
        <a:graphic>
          <a:graphicData uri="http://schemas.openxmlformats.org/drawingml/2006/table">
            <a:tbl>
              <a:tblPr>
                <a:noFill/>
                <a:tableStyleId>{B8426423-FC2D-472D-B311-57974EB13E07}</a:tableStyleId>
              </a:tblPr>
              <a:tblGrid>
                <a:gridCol w="5748700"/>
                <a:gridCol w="2350800"/>
              </a:tblGrid>
              <a:tr h="381000">
                <a:tc>
                  <a:txBody>
                    <a:bodyPr/>
                    <a:lstStyle/>
                    <a:p>
                      <a:pPr lvl="0" rtl="0">
                        <a:spcBef>
                          <a:spcPts val="0"/>
                        </a:spcBef>
                        <a:buNone/>
                      </a:pPr>
                      <a:r>
                        <a:rPr lang="en-US" b="1"/>
                        <a:t>QM Course/Certification</a:t>
                      </a:r>
                    </a:p>
                  </a:txBody>
                  <a:tcPr marL="91425" marR="91425" marT="91425" marB="91425">
                    <a:solidFill>
                      <a:srgbClr val="CFE2F3"/>
                    </a:solidFill>
                  </a:tcPr>
                </a:tc>
                <a:tc>
                  <a:txBody>
                    <a:bodyPr/>
                    <a:lstStyle/>
                    <a:p>
                      <a:pPr lvl="0" rtl="0">
                        <a:spcBef>
                          <a:spcPts val="0"/>
                        </a:spcBef>
                        <a:buNone/>
                      </a:pPr>
                      <a:r>
                        <a:rPr lang="en-US" b="1"/>
                        <a:t>CSU Faculty/Staff</a:t>
                      </a:r>
                    </a:p>
                  </a:txBody>
                  <a:tcPr marL="91425" marR="91425" marT="91425" marB="91425">
                    <a:solidFill>
                      <a:srgbClr val="CFE2F3"/>
                    </a:solidFill>
                  </a:tcPr>
                </a:tc>
              </a:tr>
              <a:tr h="381000">
                <a:tc>
                  <a:txBody>
                    <a:bodyPr/>
                    <a:lstStyle/>
                    <a:p>
                      <a:pPr lvl="0" rtl="0">
                        <a:spcBef>
                          <a:spcPts val="0"/>
                        </a:spcBef>
                        <a:buNone/>
                      </a:pPr>
                      <a:r>
                        <a:rPr lang="en-US"/>
                        <a:t>Applying the QM Rubric </a:t>
                      </a:r>
                    </a:p>
                  </a:txBody>
                  <a:tcPr marL="91425" marR="91425" marT="91425" marB="91425"/>
                </a:tc>
                <a:tc>
                  <a:txBody>
                    <a:bodyPr/>
                    <a:lstStyle/>
                    <a:p>
                      <a:pPr lvl="0" rtl="0">
                        <a:spcBef>
                          <a:spcPts val="0"/>
                        </a:spcBef>
                        <a:buNone/>
                      </a:pPr>
                      <a:r>
                        <a:rPr lang="en-US"/>
                        <a:t>297</a:t>
                      </a:r>
                    </a:p>
                  </a:txBody>
                  <a:tcPr marL="91425" marR="91425" marT="91425" marB="91425"/>
                </a:tc>
              </a:tr>
              <a:tr h="381000">
                <a:tc>
                  <a:txBody>
                    <a:bodyPr/>
                    <a:lstStyle/>
                    <a:p>
                      <a:pPr lvl="0" rtl="0">
                        <a:spcBef>
                          <a:spcPts val="0"/>
                        </a:spcBef>
                        <a:buNone/>
                      </a:pPr>
                      <a:r>
                        <a:rPr lang="en-US"/>
                        <a:t>Peer Reviewer Certification</a:t>
                      </a:r>
                    </a:p>
                  </a:txBody>
                  <a:tcPr marL="91425" marR="91425" marT="91425" marB="91425"/>
                </a:tc>
                <a:tc>
                  <a:txBody>
                    <a:bodyPr/>
                    <a:lstStyle/>
                    <a:p>
                      <a:pPr lvl="0" rtl="0">
                        <a:spcBef>
                          <a:spcPts val="0"/>
                        </a:spcBef>
                        <a:buNone/>
                      </a:pPr>
                      <a:r>
                        <a:rPr lang="en-US"/>
                        <a:t>90</a:t>
                      </a:r>
                    </a:p>
                  </a:txBody>
                  <a:tcPr marL="91425" marR="91425" marT="91425" marB="91425"/>
                </a:tc>
              </a:tr>
              <a:tr h="381000">
                <a:tc>
                  <a:txBody>
                    <a:bodyPr/>
                    <a:lstStyle/>
                    <a:p>
                      <a:pPr rtl="0">
                        <a:spcBef>
                          <a:spcPts val="0"/>
                        </a:spcBef>
                        <a:buNone/>
                      </a:pPr>
                      <a:r>
                        <a:rPr lang="en-US"/>
                        <a:t>Master Reviewer Certification</a:t>
                      </a:r>
                    </a:p>
                  </a:txBody>
                  <a:tcPr marL="91425" marR="91425" marT="91425" marB="91425"/>
                </a:tc>
                <a:tc>
                  <a:txBody>
                    <a:bodyPr/>
                    <a:lstStyle/>
                    <a:p>
                      <a:pPr rtl="0">
                        <a:spcBef>
                          <a:spcPts val="0"/>
                        </a:spcBef>
                        <a:buNone/>
                      </a:pPr>
                      <a:r>
                        <a:rPr lang="en-US"/>
                        <a:t>15</a:t>
                      </a:r>
                    </a:p>
                  </a:txBody>
                  <a:tcPr marL="91425" marR="91425" marT="91425" marB="91425"/>
                </a:tc>
              </a:tr>
              <a:tr h="381000">
                <a:tc>
                  <a:txBody>
                    <a:bodyPr/>
                    <a:lstStyle/>
                    <a:p>
                      <a:pPr lvl="0" rtl="0">
                        <a:spcBef>
                          <a:spcPts val="0"/>
                        </a:spcBef>
                        <a:buNone/>
                      </a:pPr>
                      <a:r>
                        <a:rPr lang="en-US"/>
                        <a:t>Online Facilitator Certification (APPQMR)</a:t>
                      </a:r>
                    </a:p>
                  </a:txBody>
                  <a:tcPr marL="91425" marR="91425" marT="91425" marB="91425"/>
                </a:tc>
                <a:tc>
                  <a:txBody>
                    <a:bodyPr/>
                    <a:lstStyle/>
                    <a:p>
                      <a:pPr lvl="0" rtl="0">
                        <a:spcBef>
                          <a:spcPts val="0"/>
                        </a:spcBef>
                        <a:buNone/>
                      </a:pPr>
                      <a:r>
                        <a:rPr lang="en-US"/>
                        <a:t>6</a:t>
                      </a:r>
                    </a:p>
                  </a:txBody>
                  <a:tcPr marL="91425" marR="91425" marT="91425" marB="91425"/>
                </a:tc>
              </a:tr>
              <a:tr h="381000">
                <a:tc>
                  <a:txBody>
                    <a:bodyPr/>
                    <a:lstStyle/>
                    <a:p>
                      <a:pPr lvl="0" rtl="0">
                        <a:spcBef>
                          <a:spcPts val="0"/>
                        </a:spcBef>
                        <a:buNone/>
                      </a:pPr>
                      <a:r>
                        <a:rPr lang="en-US"/>
                        <a:t>Face-to-Face Facilitator Certification (APPQMR)</a:t>
                      </a:r>
                    </a:p>
                  </a:txBody>
                  <a:tcPr marL="91425" marR="91425" marT="91425" marB="91425"/>
                </a:tc>
                <a:tc>
                  <a:txBody>
                    <a:bodyPr/>
                    <a:lstStyle/>
                    <a:p>
                      <a:pPr lvl="0" rtl="0">
                        <a:spcBef>
                          <a:spcPts val="0"/>
                        </a:spcBef>
                        <a:buNone/>
                      </a:pPr>
                      <a:r>
                        <a:rPr lang="en-US"/>
                        <a:t>5</a:t>
                      </a:r>
                    </a:p>
                  </a:txBody>
                  <a:tcPr marL="91425" marR="91425" marT="91425" marB="91425"/>
                </a:tc>
              </a:tr>
              <a:tr h="381000">
                <a:tc>
                  <a:txBody>
                    <a:bodyPr/>
                    <a:lstStyle/>
                    <a:p>
                      <a:pPr lvl="0" rtl="0">
                        <a:spcBef>
                          <a:spcPts val="0"/>
                        </a:spcBef>
                        <a:buNone/>
                      </a:pPr>
                      <a:r>
                        <a:rPr lang="en-US"/>
                        <a:t>Designing Your Online Course </a:t>
                      </a:r>
                    </a:p>
                  </a:txBody>
                  <a:tcPr marL="91425" marR="91425" marT="91425" marB="91425"/>
                </a:tc>
                <a:tc>
                  <a:txBody>
                    <a:bodyPr/>
                    <a:lstStyle/>
                    <a:p>
                      <a:pPr lvl="0" rtl="0">
                        <a:spcBef>
                          <a:spcPts val="0"/>
                        </a:spcBef>
                        <a:buNone/>
                      </a:pPr>
                      <a:r>
                        <a:rPr lang="en-US"/>
                        <a:t>25</a:t>
                      </a:r>
                    </a:p>
                  </a:txBody>
                  <a:tcPr marL="91425" marR="91425" marT="91425" marB="91425"/>
                </a:tc>
              </a:tr>
              <a:tr h="381000">
                <a:tc>
                  <a:txBody>
                    <a:bodyPr/>
                    <a:lstStyle/>
                    <a:p>
                      <a:pPr lvl="0" rtl="0">
                        <a:spcBef>
                          <a:spcPts val="0"/>
                        </a:spcBef>
                        <a:buNone/>
                      </a:pPr>
                      <a:r>
                        <a:rPr lang="en-US"/>
                        <a:t>Designing Your Blended Course </a:t>
                      </a:r>
                    </a:p>
                  </a:txBody>
                  <a:tcPr marL="91425" marR="91425" marT="91425" marB="91425"/>
                </a:tc>
                <a:tc>
                  <a:txBody>
                    <a:bodyPr/>
                    <a:lstStyle/>
                    <a:p>
                      <a:pPr lvl="0" rtl="0">
                        <a:spcBef>
                          <a:spcPts val="0"/>
                        </a:spcBef>
                        <a:buNone/>
                      </a:pPr>
                      <a:r>
                        <a:rPr lang="en-US"/>
                        <a:t>55</a:t>
                      </a:r>
                    </a:p>
                  </a:txBody>
                  <a:tcPr marL="91425" marR="91425" marT="91425" marB="91425"/>
                </a:tc>
              </a:tr>
              <a:tr h="381000">
                <a:tc>
                  <a:txBody>
                    <a:bodyPr/>
                    <a:lstStyle/>
                    <a:p>
                      <a:pPr lvl="0" rtl="0">
                        <a:spcBef>
                          <a:spcPts val="0"/>
                        </a:spcBef>
                        <a:buNone/>
                      </a:pPr>
                      <a:r>
                        <a:rPr lang="en-US"/>
                        <a:t>Improving Your Online Course</a:t>
                      </a:r>
                    </a:p>
                  </a:txBody>
                  <a:tcPr marL="91425" marR="91425" marT="91425" marB="91425"/>
                </a:tc>
                <a:tc>
                  <a:txBody>
                    <a:bodyPr/>
                    <a:lstStyle/>
                    <a:p>
                      <a:pPr lvl="0" rtl="0">
                        <a:spcBef>
                          <a:spcPts val="0"/>
                        </a:spcBef>
                        <a:buNone/>
                      </a:pPr>
                      <a:r>
                        <a:rPr lang="en-US"/>
                        <a:t>16</a:t>
                      </a:r>
                    </a:p>
                  </a:txBody>
                  <a:tcPr marL="91425" marR="91425" marT="91425" marB="91425"/>
                </a:tc>
              </a:tr>
              <a:tr h="381000">
                <a:tc>
                  <a:txBody>
                    <a:bodyPr/>
                    <a:lstStyle/>
                    <a:p>
                      <a:pPr lvl="0" rtl="0">
                        <a:spcBef>
                          <a:spcPts val="0"/>
                        </a:spcBef>
                        <a:buNone/>
                      </a:pPr>
                      <a:r>
                        <a:rPr lang="en-US"/>
                        <a:t>Introduction to Teaching Online</a:t>
                      </a:r>
                    </a:p>
                  </a:txBody>
                  <a:tcPr marL="91425" marR="91425" marT="91425" marB="91425"/>
                </a:tc>
                <a:tc>
                  <a:txBody>
                    <a:bodyPr/>
                    <a:lstStyle/>
                    <a:p>
                      <a:pPr lvl="0" rtl="0">
                        <a:spcBef>
                          <a:spcPts val="0"/>
                        </a:spcBef>
                        <a:buNone/>
                      </a:pPr>
                      <a:r>
                        <a:rPr lang="en-US"/>
                        <a:t>42</a:t>
                      </a:r>
                    </a:p>
                  </a:txBody>
                  <a:tcPr marL="91425" marR="91425" marT="91425" marB="91425"/>
                </a:tc>
              </a:tr>
              <a:tr h="381000">
                <a:tc>
                  <a:txBody>
                    <a:bodyPr/>
                    <a:lstStyle/>
                    <a:p>
                      <a:pPr lvl="0" rtl="0">
                        <a:spcBef>
                          <a:spcPts val="0"/>
                        </a:spcBef>
                        <a:buNone/>
                      </a:pPr>
                      <a:r>
                        <a:rPr lang="en-US"/>
                        <a:t>Addressing Accessibility and Usability (ST8) </a:t>
                      </a:r>
                    </a:p>
                  </a:txBody>
                  <a:tcPr marL="91425" marR="91425" marT="91425" marB="91425"/>
                </a:tc>
                <a:tc>
                  <a:txBody>
                    <a:bodyPr/>
                    <a:lstStyle/>
                    <a:p>
                      <a:pPr lvl="0" rtl="0">
                        <a:spcBef>
                          <a:spcPts val="0"/>
                        </a:spcBef>
                        <a:buNone/>
                      </a:pPr>
                      <a:r>
                        <a:rPr lang="en-US"/>
                        <a:t>7</a:t>
                      </a:r>
                    </a:p>
                  </a:txBody>
                  <a:tcPr marL="91425" marR="91425" marT="91425" marB="91425"/>
                </a:tc>
              </a:tr>
              <a:tr h="381000">
                <a:tc>
                  <a:txBody>
                    <a:bodyPr/>
                    <a:lstStyle/>
                    <a:p>
                      <a:pPr lvl="0" rtl="0">
                        <a:spcBef>
                          <a:spcPts val="0"/>
                        </a:spcBef>
                        <a:buNone/>
                      </a:pPr>
                      <a:endParaRPr/>
                    </a:p>
                  </a:txBody>
                  <a:tcPr marL="91425" marR="91425" marT="91425" marB="91425"/>
                </a:tc>
                <a:tc>
                  <a:txBody>
                    <a:bodyPr/>
                    <a:lstStyle/>
                    <a:p>
                      <a:pPr lvl="0" rtl="0">
                        <a:spcBef>
                          <a:spcPts val="0"/>
                        </a:spcBef>
                        <a:buNone/>
                      </a:pPr>
                      <a:r>
                        <a:rPr lang="en-US" b="1"/>
                        <a:t>Total = 558</a:t>
                      </a:r>
                    </a:p>
                  </a:txBody>
                  <a:tcPr marL="91425" marR="91425" marT="91425" marB="91425"/>
                </a:tc>
              </a:tr>
            </a:tbl>
          </a:graphicData>
        </a:graphic>
      </p:graphicFrame>
      <p:pic>
        <p:nvPicPr>
          <p:cNvPr id="130" name="Shape 130"/>
          <p:cNvPicPr preferRelativeResize="0"/>
          <p:nvPr/>
        </p:nvPicPr>
        <p:blipFill>
          <a:blip r:embed="rId3">
            <a:alphaModFix/>
          </a:blip>
          <a:stretch>
            <a:fillRect/>
          </a:stretch>
        </p:blipFill>
        <p:spPr>
          <a:xfrm>
            <a:off x="0" y="-108539"/>
            <a:ext cx="9144000" cy="1328828"/>
          </a:xfrm>
          <a:prstGeom prst="rect">
            <a:avLst/>
          </a:prstGeom>
          <a:noFill/>
          <a:ln>
            <a:noFill/>
          </a:ln>
        </p:spPr>
      </p:pic>
      <p:sp>
        <p:nvSpPr>
          <p:cNvPr id="131" name="Shape 131"/>
          <p:cNvSpPr txBox="1">
            <a:spLocks noGrp="1"/>
          </p:cNvSpPr>
          <p:nvPr>
            <p:ph type="title"/>
          </p:nvPr>
        </p:nvSpPr>
        <p:spPr>
          <a:xfrm>
            <a:off x="457200" y="876077"/>
            <a:ext cx="8229600" cy="1124399"/>
          </a:xfrm>
          <a:prstGeom prst="rect">
            <a:avLst/>
          </a:prstGeom>
        </p:spPr>
        <p:txBody>
          <a:bodyPr lIns="91425" tIns="91425" rIns="91425" bIns="91425" anchor="b" anchorCtr="0">
            <a:noAutofit/>
          </a:bodyPr>
          <a:lstStyle/>
          <a:p>
            <a:pPr>
              <a:spcBef>
                <a:spcPts val="0"/>
              </a:spcBef>
              <a:buNone/>
            </a:pPr>
            <a:r>
              <a:rPr lang="en-US"/>
              <a:t>Quality Matters Training</a:t>
            </a:r>
          </a:p>
        </p:txBody>
      </p:sp>
      <p:sp>
        <p:nvSpPr>
          <p:cNvPr id="132" name="Shape 132"/>
          <p:cNvSpPr txBox="1"/>
          <p:nvPr/>
        </p:nvSpPr>
        <p:spPr>
          <a:xfrm>
            <a:off x="6179350" y="282400"/>
            <a:ext cx="2498399" cy="1441500"/>
          </a:xfrm>
          <a:prstGeom prst="rect">
            <a:avLst/>
          </a:prstGeom>
          <a:noFill/>
          <a:ln>
            <a:noFill/>
          </a:ln>
        </p:spPr>
        <p:txBody>
          <a:bodyPr lIns="91425" tIns="91425" rIns="91425" bIns="91425" anchor="t" anchorCtr="0">
            <a:noAutofit/>
          </a:bodyPr>
          <a:lstStyle/>
          <a:p>
            <a:pPr lvl="0" algn="ctr" rtl="0">
              <a:spcBef>
                <a:spcPts val="0"/>
              </a:spcBef>
              <a:buNone/>
            </a:pPr>
            <a:r>
              <a:rPr lang="en-US" sz="3000" b="1">
                <a:solidFill>
                  <a:srgbClr val="980000"/>
                </a:solidFill>
              </a:rPr>
              <a:t>16 CSU QM Campus Affiliates</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1865</Words>
  <Application>Microsoft Macintosh PowerPoint</Application>
  <PresentationFormat>On-screen Show (4:3)</PresentationFormat>
  <Paragraphs>281</Paragraphs>
  <Slides>38</Slides>
  <Notes>38</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simple-light</vt:lpstr>
      <vt:lpstr>simple-light</vt:lpstr>
      <vt:lpstr>simple-light</vt:lpstr>
      <vt:lpstr>Systemwide Support for  Development of Quality Matters:  Backing Campuses to Implement QM</vt:lpstr>
      <vt:lpstr>Meet the Presenters</vt:lpstr>
      <vt:lpstr>PowerPoint Presentation</vt:lpstr>
      <vt:lpstr>PowerPoint Presentation</vt:lpstr>
      <vt:lpstr>Systemwide Support for QA Efforts</vt:lpstr>
      <vt:lpstr>CSU Quality Assurance Program  </vt:lpstr>
      <vt:lpstr>PowerPoint Presentation</vt:lpstr>
      <vt:lpstr>PowerPoint Presentation</vt:lpstr>
      <vt:lpstr>Quality Matters Training</vt:lpstr>
      <vt:lpstr>Chancellor’s Office Sponsored APPQMR’s</vt:lpstr>
      <vt:lpstr>QM Systemwide Subscription Cost Savings</vt:lpstr>
      <vt:lpstr>Professional Learning Community</vt:lpstr>
      <vt:lpstr>Building a Cadre of CSU QM Reviewers</vt:lpstr>
      <vt:lpstr>Fall 2015: Pilot Subscriber Managed Reviews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Fall 2015-Spring 2016</vt:lpstr>
      <vt:lpstr>PowerPoint Presentation</vt:lpstr>
      <vt:lpstr>Background on the campus...</vt:lpstr>
      <vt:lpstr>Initial Goals of QA Programming...</vt:lpstr>
      <vt:lpstr>PowerPoint Presentation</vt:lpstr>
      <vt:lpstr>Get administrator buy-in</vt:lpstr>
      <vt:lpstr>PowerPoint Presentation</vt:lpstr>
      <vt:lpstr>Be sneaky</vt:lpstr>
      <vt:lpstr>Lessons Learned</vt:lpstr>
      <vt:lpstr>2015-2016 Next Steps </vt:lpstr>
      <vt:lpstr>Discussion &amp; 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Systemwide Support for  Development of Quality Matters:  Backing Campuses to Implement QM</dc:title>
  <cp:lastModifiedBy>Ashley Skylar</cp:lastModifiedBy>
  <cp:revision>1</cp:revision>
  <dcterms:modified xsi:type="dcterms:W3CDTF">2015-10-30T17:05:43Z</dcterms:modified>
</cp:coreProperties>
</file>